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3004800" cy="97536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1470" y="-9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095153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256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27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19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743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25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6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84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642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6" name="LHC Logo - Hi Res.jpg" descr="LHC Logo - Hi R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049" y="412984"/>
            <a:ext cx="2621179" cy="1291458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0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rgbClr val="D6B246"/>
              </a:buClr>
              <a:buChar char="▸"/>
            </a:lvl1pPr>
            <a:lvl2pPr>
              <a:buClr>
                <a:srgbClr val="D6B246"/>
              </a:buClr>
              <a:buChar char="▸"/>
            </a:lvl2pPr>
            <a:lvl3pPr>
              <a:buClr>
                <a:srgbClr val="D6B246"/>
              </a:buClr>
              <a:buChar char="▸"/>
            </a:lvl3pPr>
            <a:lvl4pPr>
              <a:buClr>
                <a:srgbClr val="D6B246"/>
              </a:buClr>
              <a:buChar char="▸"/>
            </a:lvl4pPr>
            <a:lvl5pPr>
              <a:buClr>
                <a:srgbClr val="D6B246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Image"/>
          <p:cNvSpPr>
            <a:spLocks noGrp="1"/>
          </p:cNvSpPr>
          <p:nvPr>
            <p:ph type="pic" sz="half" idx="13"/>
          </p:nvPr>
        </p:nvSpPr>
        <p:spPr>
          <a:xfrm>
            <a:off x="6503154" y="0"/>
            <a:ext cx="6502401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7" name="Image"/>
          <p:cNvSpPr>
            <a:spLocks noGrp="1"/>
          </p:cNvSpPr>
          <p:nvPr>
            <p:ph type="pic" sz="half" idx="14"/>
          </p:nvPr>
        </p:nvSpPr>
        <p:spPr>
          <a:xfrm>
            <a:off x="6502400" y="4902200"/>
            <a:ext cx="6502400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8" name="Image"/>
          <p:cNvSpPr>
            <a:spLocks noGrp="1"/>
          </p:cNvSpPr>
          <p:nvPr>
            <p:ph type="pic" idx="15"/>
          </p:nvPr>
        </p:nvSpPr>
        <p:spPr>
          <a:xfrm>
            <a:off x="0" y="0"/>
            <a:ext cx="6468534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Line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7" name="Callout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rgbClr val="2B3D9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128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889000" y="2908300"/>
            <a:ext cx="11226800" cy="12979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29" name="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406400" y="7789333"/>
            <a:ext cx="12192000" cy="8636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30" name="Text"/>
          <p:cNvSpPr txBox="1">
            <a:spLocks noGrp="1"/>
          </p:cNvSpPr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pic>
        <p:nvPicPr>
          <p:cNvPr id="131" name="LHC Logo - Hi Res.jpg" descr="LHC Logo - Hi R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849" y="8274284"/>
            <a:ext cx="2275005" cy="1120898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Alt">
    <p:bg>
      <p:bgPr>
        <a:solidFill>
          <a:srgbClr val="2B3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40" name="Image"/>
          <p:cNvSpPr>
            <a:spLocks noGrp="1"/>
          </p:cNvSpPr>
          <p:nvPr>
            <p:ph type="pic" idx="14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" name="Johnny Appleseed"/>
          <p:cNvSpPr txBox="1">
            <a:spLocks noGrp="1"/>
          </p:cNvSpPr>
          <p:nvPr>
            <p:ph type="body" sz="quarter" idx="15"/>
          </p:nvPr>
        </p:nvSpPr>
        <p:spPr>
          <a:xfrm>
            <a:off x="5892800" y="7789333"/>
            <a:ext cx="6705600" cy="86360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D6B246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LHC Logo - Hi Res.jpg" descr="LHC Logo - Hi R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93449" y="8236184"/>
            <a:ext cx="2275005" cy="1120898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LHC Logo - Hi Res.jpg" descr="LHC Logo - Hi R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93449" y="8236184"/>
            <a:ext cx="2275005" cy="1120898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" name="Line"/>
          <p:cNvSpPr>
            <a:spLocks noGrp="1"/>
          </p:cNvSpPr>
          <p:nvPr>
            <p:ph type="body" sz="quarter" idx="14"/>
          </p:nvPr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" name="Title Text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3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8" name="LHC Logo - Hi Res.jpg" descr="LHC Logo - Hi R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93449" y="8236184"/>
            <a:ext cx="2275005" cy="1120897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pic>
        <p:nvPicPr>
          <p:cNvPr id="47" name="LHC Logo - Hi Res.jpg" descr="LHC Logo - Hi R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93449" y="8236184"/>
            <a:ext cx="2275005" cy="1120898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Line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6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9" name="LHC Logo - Hi Res.jpg" descr="LHC Logo - Hi R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93449" y="8236184"/>
            <a:ext cx="2275005" cy="1120898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rgbClr val="D6B246"/>
              </a:buClr>
              <a:buChar char="▸"/>
            </a:lvl1pPr>
            <a:lvl2pPr>
              <a:buClr>
                <a:srgbClr val="D6B246"/>
              </a:buClr>
              <a:buChar char="▸"/>
            </a:lvl2pPr>
            <a:lvl3pPr>
              <a:buClr>
                <a:srgbClr val="D6B246"/>
              </a:buClr>
              <a:buChar char="▸"/>
            </a:lvl3pPr>
            <a:lvl4pPr>
              <a:buClr>
                <a:srgbClr val="D6B246"/>
              </a:buClr>
              <a:buChar char="▸"/>
            </a:lvl4pPr>
            <a:lvl5pPr>
              <a:buClr>
                <a:srgbClr val="D6B246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rgbClr val="D6B246"/>
              </a:buClr>
              <a:buChar char="▸"/>
            </a:lvl1pPr>
            <a:lvl2pPr>
              <a:buClr>
                <a:srgbClr val="D6B246"/>
              </a:buClr>
              <a:buChar char="▸"/>
            </a:lvl2pPr>
            <a:lvl3pPr>
              <a:buClr>
                <a:srgbClr val="D6B246"/>
              </a:buClr>
              <a:buChar char="▸"/>
            </a:lvl3pPr>
            <a:lvl4pPr>
              <a:buClr>
                <a:srgbClr val="D6B246"/>
              </a:buClr>
              <a:buChar char="▸"/>
            </a:lvl4pPr>
            <a:lvl5pPr>
              <a:buClr>
                <a:srgbClr val="D6B246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97" name="Image"/>
          <p:cNvSpPr>
            <a:spLocks noGrp="1"/>
          </p:cNvSpPr>
          <p:nvPr>
            <p:ph type="pic" sz="half" idx="14"/>
          </p:nvPr>
        </p:nvSpPr>
        <p:spPr>
          <a:xfrm>
            <a:off x="393700" y="1219200"/>
            <a:ext cx="5486400" cy="7797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6337300" y="1460500"/>
            <a:ext cx="62992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37300" y="26670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rgbClr val="D6B246"/>
              </a:buClr>
              <a:buChar char="▸"/>
              <a:defRPr sz="2800"/>
            </a:lvl1pPr>
            <a:lvl2pPr>
              <a:buClr>
                <a:srgbClr val="D6B246"/>
              </a:buClr>
              <a:buChar char="▸"/>
              <a:defRPr sz="2800"/>
            </a:lvl2pPr>
            <a:lvl3pPr>
              <a:buClr>
                <a:srgbClr val="D6B246"/>
              </a:buClr>
              <a:buChar char="▸"/>
              <a:defRPr sz="2800"/>
            </a:lvl3pPr>
            <a:lvl4pPr>
              <a:buClr>
                <a:srgbClr val="D6B246"/>
              </a:buClr>
              <a:buChar char="▸"/>
              <a:defRPr sz="2800"/>
            </a:lvl4pPr>
            <a:lvl5pPr>
              <a:buClr>
                <a:srgbClr val="D6B246"/>
              </a:buClr>
              <a:buChar char="▸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pic>
        <p:nvPicPr>
          <p:cNvPr id="4" name="LHC Logo - Hi Res.jpg" descr="LHC Logo - Hi Res.jp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10293449" y="8236184"/>
            <a:ext cx="2275005" cy="112089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58420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rgbClr val="2B3D92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0" algn="l" defTabSz="58420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rgbClr val="2B3D92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0" algn="l" defTabSz="58420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rgbClr val="2B3D92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0" algn="l" defTabSz="58420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rgbClr val="2B3D92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0" algn="l" defTabSz="58420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rgbClr val="2B3D92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0" algn="l" defTabSz="58420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rgbClr val="2B3D92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0" algn="l" defTabSz="58420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rgbClr val="2B3D92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0" algn="l" defTabSz="58420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rgbClr val="2B3D92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0" algn="l" defTabSz="58420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rgbClr val="2B3D92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"/>
          <p:cNvSpPr txBox="1">
            <a:spLocks noGrp="1"/>
          </p:cNvSpPr>
          <p:nvPr>
            <p:ph type="ctrTitle"/>
          </p:nvPr>
        </p:nvSpPr>
        <p:spPr>
          <a:xfrm>
            <a:off x="311332" y="5315856"/>
            <a:ext cx="12192000" cy="352769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455675">
              <a:defRPr sz="13259"/>
            </a:pP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Housing Plan</a:t>
            </a:r>
            <a:endParaRPr sz="9600" dirty="0"/>
          </a:p>
        </p:txBody>
      </p:sp>
      <p:sp>
        <p:nvSpPr>
          <p:cNvPr id="176" name="Body"/>
          <p:cNvSpPr txBox="1">
            <a:spLocks noGrp="1"/>
          </p:cNvSpPr>
          <p:nvPr>
            <p:ph type="subTitle" sz="quarter" idx="1"/>
          </p:nvPr>
        </p:nvSpPr>
        <p:spPr>
          <a:xfrm>
            <a:off x="117567" y="2960914"/>
            <a:ext cx="12579530" cy="1803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Louisiana Housing Corporation</a:t>
            </a:r>
          </a:p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FY 2019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"/>
          <p:cNvSpPr txBox="1">
            <a:spLocks noGrp="1"/>
          </p:cNvSpPr>
          <p:nvPr>
            <p:ph type="ctrTitle"/>
          </p:nvPr>
        </p:nvSpPr>
        <p:spPr>
          <a:xfrm>
            <a:off x="311332" y="5315856"/>
            <a:ext cx="12192000" cy="352769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455675">
              <a:defRPr sz="13259"/>
            </a:pP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Housing Plan</a:t>
            </a:r>
            <a:endParaRPr sz="9600" dirty="0"/>
          </a:p>
        </p:txBody>
      </p:sp>
      <p:sp>
        <p:nvSpPr>
          <p:cNvPr id="176" name="Body"/>
          <p:cNvSpPr txBox="1">
            <a:spLocks noGrp="1"/>
          </p:cNvSpPr>
          <p:nvPr>
            <p:ph type="subTitle" sz="quarter" idx="1"/>
          </p:nvPr>
        </p:nvSpPr>
        <p:spPr>
          <a:xfrm>
            <a:off x="117567" y="2960914"/>
            <a:ext cx="12579530" cy="1803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Louisiana Housing Corporation</a:t>
            </a:r>
          </a:p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FY 2019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822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6400" y="516342"/>
            <a:ext cx="11176000" cy="398058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FY 2019 Housing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Plan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6" name="Body"/>
          <p:cNvSpPr txBox="1">
            <a:spLocks noGrp="1"/>
          </p:cNvSpPr>
          <p:nvPr>
            <p:ph type="body" idx="1"/>
          </p:nvPr>
        </p:nvSpPr>
        <p:spPr>
          <a:xfrm>
            <a:off x="406400" y="2495005"/>
            <a:ext cx="12192000" cy="6108700"/>
          </a:xfrm>
          <a:prstGeom prst="rect">
            <a:avLst/>
          </a:prstGeom>
        </p:spPr>
        <p:txBody>
          <a:bodyPr/>
          <a:lstStyle/>
          <a:p>
            <a:pPr marL="914400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Aged Owner Occupied Housing (lacking rehab programs)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6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201,713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Families Rent Burdened</a:t>
            </a:r>
          </a:p>
          <a:p>
            <a:pPr marL="1358900" lvl="1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167,421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Families (Workforce, Senior and Disabled)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6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Rental Gap of </a:t>
            </a:r>
            <a:r>
              <a:rPr lang="en-US" sz="36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112,517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units (Creating about </a:t>
            </a:r>
            <a:r>
              <a:rPr lang="en-US" sz="3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3,500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year)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6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Homeownership Interest Rates Increasing </a:t>
            </a:r>
          </a:p>
          <a:p>
            <a:pPr marL="914400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6400" y="1395004"/>
            <a:ext cx="12192000" cy="723900"/>
          </a:xfrm>
        </p:spPr>
        <p:txBody>
          <a:bodyPr>
            <a:normAutofit fontScale="90000"/>
          </a:bodyPr>
          <a:lstStyle/>
          <a:p>
            <a:pPr algn="ctr"/>
            <a:r>
              <a:rPr lang="en-US" smtClean="0"/>
              <a:t>State of housing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131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6400" y="516342"/>
            <a:ext cx="11176000" cy="398058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FY 2019 Housing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Plan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6" name="Body"/>
          <p:cNvSpPr txBox="1">
            <a:spLocks noGrp="1"/>
          </p:cNvSpPr>
          <p:nvPr>
            <p:ph type="body" idx="1"/>
          </p:nvPr>
        </p:nvSpPr>
        <p:spPr>
          <a:xfrm>
            <a:off x="406400" y="2495005"/>
            <a:ext cx="12192000" cy="6108700"/>
          </a:xfrm>
          <a:prstGeom prst="rect">
            <a:avLst/>
          </a:prstGeom>
        </p:spPr>
        <p:txBody>
          <a:bodyPr/>
          <a:lstStyle/>
          <a:p>
            <a:pPr marL="914400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 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affordable housing and community needs by increasing and preserving housing opportunities for the people of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Louisiana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6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Optimize 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organizational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6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Forge 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Strengthen partnerships by developing multi-faceted outreach efforts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designed 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assess needs by empowering communities to address their priorities</a:t>
            </a:r>
          </a:p>
          <a:p>
            <a:endParaRPr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6400" y="1395004"/>
            <a:ext cx="12192000" cy="7239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LHC Strategic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562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6400" y="516342"/>
            <a:ext cx="11176000" cy="398058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Strategic Goal 1</a:t>
            </a:r>
          </a:p>
        </p:txBody>
      </p:sp>
      <p:sp>
        <p:nvSpPr>
          <p:cNvPr id="176" name="Body"/>
          <p:cNvSpPr txBox="1">
            <a:spLocks noGrp="1"/>
          </p:cNvSpPr>
          <p:nvPr>
            <p:ph type="body" idx="1"/>
          </p:nvPr>
        </p:nvSpPr>
        <p:spPr>
          <a:xfrm>
            <a:off x="406400" y="2495005"/>
            <a:ext cx="12192000" cy="61087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Homebuyer 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Financing and Development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Homebuyer 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Homeowner 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Weatherization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Homeowner 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Repairs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Rental 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Housing Repair and Development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Tenant 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Project Based Rental Assistance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Homeless Prevention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Individual 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Assistance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6400" y="1395004"/>
            <a:ext cx="12192000" cy="7239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11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6400" y="516342"/>
            <a:ext cx="11176000" cy="398058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Strategic Goal 1</a:t>
            </a:r>
          </a:p>
        </p:txBody>
      </p:sp>
      <p:sp>
        <p:nvSpPr>
          <p:cNvPr id="176" name="Body"/>
          <p:cNvSpPr txBox="1">
            <a:spLocks noGrp="1"/>
          </p:cNvSpPr>
          <p:nvPr>
            <p:ph type="body" idx="1"/>
          </p:nvPr>
        </p:nvSpPr>
        <p:spPr>
          <a:xfrm>
            <a:off x="406400" y="2495005"/>
            <a:ext cx="12192000" cy="61087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Releasing </a:t>
            </a:r>
            <a:r>
              <a:rPr lang="en-US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competitive NOFA’s and 2019 QAP 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 least </a:t>
            </a:r>
            <a:r>
              <a:rPr lang="en-US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NOFA’s each Quarter  </a:t>
            </a:r>
            <a:endParaRPr lang="en-US" dirty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(3)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NOFA’s focused on Urban New Construction</a:t>
            </a:r>
          </a:p>
          <a:p>
            <a:r>
              <a:rPr lang="en-US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NOFA’s focused on Rural Small and Mid-Sized Rental</a:t>
            </a:r>
          </a:p>
          <a:p>
            <a:r>
              <a:rPr lang="en-US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NOFA’s focused on Rental Housing Preservation</a:t>
            </a:r>
          </a:p>
          <a:p>
            <a:r>
              <a:rPr lang="en-US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NOFA for Lafourche Parish Disaster Resiliency 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2019 QAP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6400" y="1395004"/>
            <a:ext cx="12192000" cy="7239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Rental housing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7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6400" y="516342"/>
            <a:ext cx="11176000" cy="398058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Strategic Goal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6" name="Body"/>
          <p:cNvSpPr txBox="1">
            <a:spLocks noGrp="1"/>
          </p:cNvSpPr>
          <p:nvPr>
            <p:ph type="body" idx="1"/>
          </p:nvPr>
        </p:nvSpPr>
        <p:spPr>
          <a:xfrm>
            <a:off x="406400" y="2495005"/>
            <a:ext cx="12192000" cy="6108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LHC Annual Operating Budget					</a:t>
            </a:r>
            <a:r>
              <a:rPr lang="en-US" dirty="0" smtClean="0">
                <a:solidFill>
                  <a:srgbClr val="00B050"/>
                </a:solidFill>
              </a:rPr>
              <a:t>$18.5 Million</a:t>
            </a:r>
          </a:p>
          <a:p>
            <a:pPr lvl="0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Program Funding for Services					</a:t>
            </a:r>
            <a:r>
              <a:rPr lang="en-US" dirty="0" smtClean="0">
                <a:solidFill>
                  <a:srgbClr val="00B050"/>
                </a:solidFill>
              </a:rPr>
              <a:t>$120 Million</a:t>
            </a:r>
          </a:p>
          <a:p>
            <a:pPr lvl="3"/>
            <a:r>
              <a:rPr lang="en-US" dirty="0" smtClean="0">
                <a:solidFill>
                  <a:srgbClr val="002060"/>
                </a:solidFill>
              </a:rPr>
              <a:t>176,000 </a:t>
            </a:r>
            <a:r>
              <a:rPr lang="en-US" dirty="0">
                <a:solidFill>
                  <a:srgbClr val="002060"/>
                </a:solidFill>
              </a:rPr>
              <a:t>families</a:t>
            </a:r>
          </a:p>
          <a:p>
            <a:pPr lvl="0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Program Funding for Development 			</a:t>
            </a:r>
            <a:r>
              <a:rPr lang="en-US" dirty="0" smtClean="0">
                <a:solidFill>
                  <a:srgbClr val="00B050"/>
                </a:solidFill>
              </a:rPr>
              <a:t>$650 </a:t>
            </a:r>
            <a:r>
              <a:rPr lang="en-US" dirty="0">
                <a:solidFill>
                  <a:srgbClr val="00B050"/>
                </a:solidFill>
              </a:rPr>
              <a:t>M</a:t>
            </a:r>
            <a:r>
              <a:rPr lang="en-US" dirty="0" smtClean="0">
                <a:solidFill>
                  <a:srgbClr val="00B050"/>
                </a:solidFill>
              </a:rPr>
              <a:t>illion </a:t>
            </a:r>
          </a:p>
          <a:p>
            <a:pPr lvl="3"/>
            <a:r>
              <a:rPr lang="en-US" dirty="0" smtClean="0">
                <a:solidFill>
                  <a:srgbClr val="002060"/>
                </a:solidFill>
              </a:rPr>
              <a:t>4,500 </a:t>
            </a:r>
            <a:r>
              <a:rPr lang="en-US" dirty="0">
                <a:solidFill>
                  <a:srgbClr val="002060"/>
                </a:solidFill>
              </a:rPr>
              <a:t>housing </a:t>
            </a:r>
            <a:r>
              <a:rPr lang="en-US" dirty="0" smtClean="0">
                <a:solidFill>
                  <a:srgbClr val="002060"/>
                </a:solidFill>
              </a:rPr>
              <a:t>units</a:t>
            </a:r>
          </a:p>
          <a:p>
            <a:pPr lvl="0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Asset Management 								</a:t>
            </a:r>
            <a:r>
              <a:rPr lang="en-US" dirty="0" smtClean="0">
                <a:solidFill>
                  <a:srgbClr val="00B050"/>
                </a:solidFill>
              </a:rPr>
              <a:t>$6 Billion</a:t>
            </a:r>
          </a:p>
          <a:p>
            <a:pPr lvl="3"/>
            <a:r>
              <a:rPr lang="en-US" dirty="0" smtClean="0">
                <a:solidFill>
                  <a:srgbClr val="002060"/>
                </a:solidFill>
              </a:rPr>
              <a:t>52,000 housing units</a:t>
            </a:r>
            <a:endParaRPr lang="en-US" dirty="0">
              <a:solidFill>
                <a:srgbClr val="002060"/>
              </a:solidFill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6400" y="1395004"/>
            <a:ext cx="12192000" cy="7239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Fiscal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4717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6400" y="516342"/>
            <a:ext cx="11176000" cy="398058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Strategic Goal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6" name="Body"/>
          <p:cNvSpPr txBox="1">
            <a:spLocks noGrp="1"/>
          </p:cNvSpPr>
          <p:nvPr>
            <p:ph type="body" idx="1"/>
          </p:nvPr>
        </p:nvSpPr>
        <p:spPr>
          <a:xfrm>
            <a:off x="406400" y="2495005"/>
            <a:ext cx="12192000" cy="6108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Review and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Approve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D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raw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equests					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3,000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Inspections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and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On-site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onitoring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V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isits			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4,000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Environmental Reviews 								    	   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120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Loan Closing												   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200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Execute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contracts 										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2,500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Asset Management Reviews 							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1,000</a:t>
            </a:r>
            <a:r>
              <a:rPr lang="en-US" dirty="0" smtClean="0"/>
              <a:t> </a:t>
            </a:r>
            <a:endParaRPr lang="en-US" dirty="0"/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6400" y="1395004"/>
            <a:ext cx="12192000" cy="7239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Operational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624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6400" y="516342"/>
            <a:ext cx="11176000" cy="398058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Strategic Goal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6" name="Body"/>
          <p:cNvSpPr txBox="1">
            <a:spLocks noGrp="1"/>
          </p:cNvSpPr>
          <p:nvPr>
            <p:ph type="body" idx="1"/>
          </p:nvPr>
        </p:nvSpPr>
        <p:spPr>
          <a:xfrm>
            <a:off x="406400" y="2495005"/>
            <a:ext cx="12192000" cy="61087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Multi-faceted Outreach Effort 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Empowering Local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C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ommunities to Address Needs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Build CHDO and CAA Capacity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Strategic Plan with Entitlement Communities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Establish Housing Advisory Team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Housing Conference 2019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6400" y="1395004"/>
            <a:ext cx="12192000" cy="7239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partnering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359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6400" y="516342"/>
            <a:ext cx="11176000" cy="398058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Strategic Goal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6" name="Body"/>
          <p:cNvSpPr txBox="1">
            <a:spLocks noGrp="1"/>
          </p:cNvSpPr>
          <p:nvPr>
            <p:ph type="body" idx="1"/>
          </p:nvPr>
        </p:nvSpPr>
        <p:spPr>
          <a:xfrm>
            <a:off x="406400" y="2495005"/>
            <a:ext cx="12192000" cy="61087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Multi-faceted Outreach Effort 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Empowering Local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C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ommunities to Address Needs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Build CHDO and CAA Capacity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Strategic Plan with Entitlement Communities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Establish Housing Advisory Team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Housing Conference 2019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6400" y="1395004"/>
            <a:ext cx="12192000" cy="7239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partnering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413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280</Words>
  <Application>Microsoft Office PowerPoint</Application>
  <PresentationFormat>Custom</PresentationFormat>
  <Paragraphs>76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New_Template7</vt:lpstr>
      <vt:lpstr> Housing Plan</vt:lpstr>
      <vt:lpstr>State of housing</vt:lpstr>
      <vt:lpstr>LHC Strategic Goals</vt:lpstr>
      <vt:lpstr>Housing activities</vt:lpstr>
      <vt:lpstr>Rental housing</vt:lpstr>
      <vt:lpstr>Fiscal Management</vt:lpstr>
      <vt:lpstr>Operational Management</vt:lpstr>
      <vt:lpstr>partnering</vt:lpstr>
      <vt:lpstr>partnering</vt:lpstr>
      <vt:lpstr> Housing Plan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Plan</dc:title>
  <dc:creator>Bradley Sweazy</dc:creator>
  <cp:lastModifiedBy>bbrooks</cp:lastModifiedBy>
  <cp:revision>21</cp:revision>
  <cp:lastPrinted>2018-07-10T21:05:38Z</cp:lastPrinted>
  <dcterms:modified xsi:type="dcterms:W3CDTF">2018-07-10T21:06:12Z</dcterms:modified>
</cp:coreProperties>
</file>