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</p:sldMasterIdLst>
  <p:notesMasterIdLst>
    <p:notesMasterId r:id="rId28"/>
  </p:notesMasterIdLst>
  <p:sldIdLst>
    <p:sldId id="280" r:id="rId7"/>
    <p:sldId id="265" r:id="rId8"/>
    <p:sldId id="284" r:id="rId9"/>
    <p:sldId id="296" r:id="rId10"/>
    <p:sldId id="289" r:id="rId11"/>
    <p:sldId id="285" r:id="rId12"/>
    <p:sldId id="286" r:id="rId13"/>
    <p:sldId id="287" r:id="rId14"/>
    <p:sldId id="288" r:id="rId15"/>
    <p:sldId id="290" r:id="rId16"/>
    <p:sldId id="291" r:id="rId17"/>
    <p:sldId id="292" r:id="rId18"/>
    <p:sldId id="294" r:id="rId19"/>
    <p:sldId id="295" r:id="rId20"/>
    <p:sldId id="301" r:id="rId21"/>
    <p:sldId id="302" r:id="rId22"/>
    <p:sldId id="304" r:id="rId23"/>
    <p:sldId id="306" r:id="rId24"/>
    <p:sldId id="308" r:id="rId25"/>
    <p:sldId id="310" r:id="rId26"/>
    <p:sldId id="259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BF"/>
    <a:srgbClr val="F7F7F7"/>
    <a:srgbClr val="DEDEDE"/>
    <a:srgbClr val="FFC832"/>
    <a:srgbClr val="356081"/>
    <a:srgbClr val="294B65"/>
    <a:srgbClr val="DDFDFF"/>
    <a:srgbClr val="B9FCFF"/>
    <a:srgbClr val="D1E0EB"/>
    <a:srgbClr val="ED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07"/>
  </p:normalViewPr>
  <p:slideViewPr>
    <p:cSldViewPr snapToGrid="0" snapToObjects="1" showGuides="1">
      <p:cViewPr varScale="1">
        <p:scale>
          <a:sx n="77" d="100"/>
          <a:sy n="77" d="100"/>
        </p:scale>
        <p:origin x="684" y="90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9339F-E58C-4319-BEB4-8B891D1061F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0D3886-35CA-487A-B3C5-E0AA8F97B75C}">
      <dgm:prSet phldrT="[Text]"/>
      <dgm:spPr>
        <a:solidFill>
          <a:srgbClr val="00B5BF"/>
        </a:solidFill>
      </dgm:spPr>
      <dgm:t>
        <a:bodyPr/>
        <a:lstStyle/>
        <a:p>
          <a:r>
            <a:rPr lang="en-US" dirty="0" smtClean="0"/>
            <a:t>Compliance Examiner Manager</a:t>
          </a:r>
          <a:endParaRPr lang="en-US" dirty="0"/>
        </a:p>
      </dgm:t>
    </dgm:pt>
    <dgm:pt modelId="{9C22FA54-96D2-46D3-A396-C4F1AD7FE016}" type="parTrans" cxnId="{2123E95F-AC69-4094-9F94-8B75C760A6CA}">
      <dgm:prSet/>
      <dgm:spPr/>
      <dgm:t>
        <a:bodyPr/>
        <a:lstStyle/>
        <a:p>
          <a:endParaRPr lang="en-US"/>
        </a:p>
      </dgm:t>
    </dgm:pt>
    <dgm:pt modelId="{E6470973-3F77-4D11-87C7-7D8A800EB588}" type="sibTrans" cxnId="{2123E95F-AC69-4094-9F94-8B75C760A6CA}">
      <dgm:prSet/>
      <dgm:spPr/>
      <dgm:t>
        <a:bodyPr/>
        <a:lstStyle/>
        <a:p>
          <a:endParaRPr lang="en-US"/>
        </a:p>
      </dgm:t>
    </dgm:pt>
    <dgm:pt modelId="{DB064EB6-0277-4033-AE29-691438CBAFB3}" type="asst">
      <dgm:prSet phldrT="[Text]"/>
      <dgm:spPr>
        <a:solidFill>
          <a:srgbClr val="00B5BF"/>
        </a:solidFill>
      </dgm:spPr>
      <dgm:t>
        <a:bodyPr/>
        <a:lstStyle/>
        <a:p>
          <a:r>
            <a:rPr lang="en-US" dirty="0" smtClean="0"/>
            <a:t>Compliance Examiner</a:t>
          </a:r>
          <a:endParaRPr lang="en-US" dirty="0"/>
        </a:p>
      </dgm:t>
    </dgm:pt>
    <dgm:pt modelId="{CD4DA614-F2FB-4721-AE70-B223C501E1E8}" type="parTrans" cxnId="{F3763772-E4D5-4CAA-A1A7-1990072A6E8F}">
      <dgm:prSet/>
      <dgm:spPr/>
      <dgm:t>
        <a:bodyPr/>
        <a:lstStyle/>
        <a:p>
          <a:endParaRPr lang="en-US"/>
        </a:p>
      </dgm:t>
    </dgm:pt>
    <dgm:pt modelId="{DEB6773C-7F18-4747-8651-AC42FD3AB3AB}" type="sibTrans" cxnId="{F3763772-E4D5-4CAA-A1A7-1990072A6E8F}">
      <dgm:prSet/>
      <dgm:spPr/>
      <dgm:t>
        <a:bodyPr/>
        <a:lstStyle/>
        <a:p>
          <a:endParaRPr lang="en-US"/>
        </a:p>
      </dgm:t>
    </dgm:pt>
    <dgm:pt modelId="{B7B6C6CC-3B17-4D80-8C43-3B6FFE8F9AFC}" type="asst">
      <dgm:prSet phldrT="[Text]"/>
      <dgm:spPr>
        <a:solidFill>
          <a:srgbClr val="00B5BF"/>
        </a:solidFill>
      </dgm:spPr>
      <dgm:t>
        <a:bodyPr/>
        <a:lstStyle/>
        <a:p>
          <a:r>
            <a:rPr lang="en-US" dirty="0" smtClean="0"/>
            <a:t>Compliance Examiner</a:t>
          </a:r>
          <a:endParaRPr lang="en-US" dirty="0"/>
        </a:p>
      </dgm:t>
    </dgm:pt>
    <dgm:pt modelId="{8AADCF94-D89E-4614-BD07-94AE173573CA}" type="parTrans" cxnId="{BD7567B2-7D94-4798-8816-E3129175BD67}">
      <dgm:prSet/>
      <dgm:spPr/>
      <dgm:t>
        <a:bodyPr/>
        <a:lstStyle/>
        <a:p>
          <a:endParaRPr lang="en-US"/>
        </a:p>
      </dgm:t>
    </dgm:pt>
    <dgm:pt modelId="{E0961433-75AC-4685-946F-B6557F3812F3}" type="sibTrans" cxnId="{BD7567B2-7D94-4798-8816-E3129175BD67}">
      <dgm:prSet/>
      <dgm:spPr/>
      <dgm:t>
        <a:bodyPr/>
        <a:lstStyle/>
        <a:p>
          <a:endParaRPr lang="en-US"/>
        </a:p>
      </dgm:t>
    </dgm:pt>
    <dgm:pt modelId="{35841D3F-E213-494D-80B8-98CA7A094D25}" type="pres">
      <dgm:prSet presAssocID="{3259339F-E58C-4319-BEB4-8B891D1061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799B87-B1EC-4964-BF17-B5B801E98DA4}" type="pres">
      <dgm:prSet presAssocID="{BB0D3886-35CA-487A-B3C5-E0AA8F97B75C}" presName="hierRoot1" presStyleCnt="0">
        <dgm:presLayoutVars>
          <dgm:hierBranch val="init"/>
        </dgm:presLayoutVars>
      </dgm:prSet>
      <dgm:spPr/>
    </dgm:pt>
    <dgm:pt modelId="{9A75E08C-5ECB-49EE-A698-88A708C2B9F2}" type="pres">
      <dgm:prSet presAssocID="{BB0D3886-35CA-487A-B3C5-E0AA8F97B75C}" presName="rootComposite1" presStyleCnt="0"/>
      <dgm:spPr/>
    </dgm:pt>
    <dgm:pt modelId="{CC160F08-1732-4156-8F64-40E2BAAC5798}" type="pres">
      <dgm:prSet presAssocID="{BB0D3886-35CA-487A-B3C5-E0AA8F97B7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EE995-6D27-4941-9383-374D6F5EE0A0}" type="pres">
      <dgm:prSet presAssocID="{BB0D3886-35CA-487A-B3C5-E0AA8F97B75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0BD9E9-48D8-4312-A413-432C5F6B8AFB}" type="pres">
      <dgm:prSet presAssocID="{BB0D3886-35CA-487A-B3C5-E0AA8F97B75C}" presName="hierChild2" presStyleCnt="0"/>
      <dgm:spPr/>
    </dgm:pt>
    <dgm:pt modelId="{9E545154-FDF3-4CDF-B3EF-021174ABCBFF}" type="pres">
      <dgm:prSet presAssocID="{BB0D3886-35CA-487A-B3C5-E0AA8F97B75C}" presName="hierChild3" presStyleCnt="0"/>
      <dgm:spPr/>
    </dgm:pt>
    <dgm:pt modelId="{9B6F9CDB-3EAC-4286-BDF5-A30016E5E788}" type="pres">
      <dgm:prSet presAssocID="{CD4DA614-F2FB-4721-AE70-B223C501E1E8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5B6D3656-6C48-49A4-9B5F-EDAC036D2033}" type="pres">
      <dgm:prSet presAssocID="{DB064EB6-0277-4033-AE29-691438CBAFB3}" presName="hierRoot3" presStyleCnt="0">
        <dgm:presLayoutVars>
          <dgm:hierBranch val="init"/>
        </dgm:presLayoutVars>
      </dgm:prSet>
      <dgm:spPr/>
    </dgm:pt>
    <dgm:pt modelId="{9C11053E-D9AF-4879-A134-1B6E8417DD7B}" type="pres">
      <dgm:prSet presAssocID="{DB064EB6-0277-4033-AE29-691438CBAFB3}" presName="rootComposite3" presStyleCnt="0"/>
      <dgm:spPr/>
    </dgm:pt>
    <dgm:pt modelId="{3A1C1CEC-3A03-4867-A962-47084CD8085F}" type="pres">
      <dgm:prSet presAssocID="{DB064EB6-0277-4033-AE29-691438CBAFB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5B7E6C-037C-4FD2-9DF4-ACA10EBB03AA}" type="pres">
      <dgm:prSet presAssocID="{DB064EB6-0277-4033-AE29-691438CBAFB3}" presName="rootConnector3" presStyleLbl="asst1" presStyleIdx="0" presStyleCnt="2"/>
      <dgm:spPr/>
      <dgm:t>
        <a:bodyPr/>
        <a:lstStyle/>
        <a:p>
          <a:endParaRPr lang="en-US"/>
        </a:p>
      </dgm:t>
    </dgm:pt>
    <dgm:pt modelId="{5A889C31-ACD1-4353-BE4D-AAA363BF3B4B}" type="pres">
      <dgm:prSet presAssocID="{DB064EB6-0277-4033-AE29-691438CBAFB3}" presName="hierChild6" presStyleCnt="0"/>
      <dgm:spPr/>
    </dgm:pt>
    <dgm:pt modelId="{20B6F4ED-02D4-4AD0-BAAD-7801FC8BFE8E}" type="pres">
      <dgm:prSet presAssocID="{DB064EB6-0277-4033-AE29-691438CBAFB3}" presName="hierChild7" presStyleCnt="0"/>
      <dgm:spPr/>
    </dgm:pt>
    <dgm:pt modelId="{B104D0D6-C8B7-4B61-82E0-1A52F6110DAF}" type="pres">
      <dgm:prSet presAssocID="{8AADCF94-D89E-4614-BD07-94AE173573CA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595FC217-B4D5-4776-8726-FF1550506622}" type="pres">
      <dgm:prSet presAssocID="{B7B6C6CC-3B17-4D80-8C43-3B6FFE8F9AFC}" presName="hierRoot3" presStyleCnt="0">
        <dgm:presLayoutVars>
          <dgm:hierBranch val="init"/>
        </dgm:presLayoutVars>
      </dgm:prSet>
      <dgm:spPr/>
    </dgm:pt>
    <dgm:pt modelId="{25AA1903-E338-4850-928A-9FE70A089A9E}" type="pres">
      <dgm:prSet presAssocID="{B7B6C6CC-3B17-4D80-8C43-3B6FFE8F9AFC}" presName="rootComposite3" presStyleCnt="0"/>
      <dgm:spPr/>
    </dgm:pt>
    <dgm:pt modelId="{733E0801-42B6-47C6-8992-5A794216489E}" type="pres">
      <dgm:prSet presAssocID="{B7B6C6CC-3B17-4D80-8C43-3B6FFE8F9AF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24EF4-B40C-4939-B605-E41D61941A03}" type="pres">
      <dgm:prSet presAssocID="{B7B6C6CC-3B17-4D80-8C43-3B6FFE8F9AFC}" presName="rootConnector3" presStyleLbl="asst1" presStyleIdx="1" presStyleCnt="2"/>
      <dgm:spPr/>
      <dgm:t>
        <a:bodyPr/>
        <a:lstStyle/>
        <a:p>
          <a:endParaRPr lang="en-US"/>
        </a:p>
      </dgm:t>
    </dgm:pt>
    <dgm:pt modelId="{482E3F39-2E00-4FEC-BD03-74F73AD454D3}" type="pres">
      <dgm:prSet presAssocID="{B7B6C6CC-3B17-4D80-8C43-3B6FFE8F9AFC}" presName="hierChild6" presStyleCnt="0"/>
      <dgm:spPr/>
    </dgm:pt>
    <dgm:pt modelId="{43F3A595-8668-4845-8EA3-00847B35EC6D}" type="pres">
      <dgm:prSet presAssocID="{B7B6C6CC-3B17-4D80-8C43-3B6FFE8F9AFC}" presName="hierChild7" presStyleCnt="0"/>
      <dgm:spPr/>
    </dgm:pt>
  </dgm:ptLst>
  <dgm:cxnLst>
    <dgm:cxn modelId="{BD7567B2-7D94-4798-8816-E3129175BD67}" srcId="{BB0D3886-35CA-487A-B3C5-E0AA8F97B75C}" destId="{B7B6C6CC-3B17-4D80-8C43-3B6FFE8F9AFC}" srcOrd="1" destOrd="0" parTransId="{8AADCF94-D89E-4614-BD07-94AE173573CA}" sibTransId="{E0961433-75AC-4685-946F-B6557F3812F3}"/>
    <dgm:cxn modelId="{9E0742D2-6E1C-43CF-A435-CA572D4004C3}" type="presOf" srcId="{DB064EB6-0277-4033-AE29-691438CBAFB3}" destId="{365B7E6C-037C-4FD2-9DF4-ACA10EBB03AA}" srcOrd="1" destOrd="0" presId="urn:microsoft.com/office/officeart/2005/8/layout/orgChart1"/>
    <dgm:cxn modelId="{936F44E3-D09B-4263-AC9E-31FE709523D6}" type="presOf" srcId="{8AADCF94-D89E-4614-BD07-94AE173573CA}" destId="{B104D0D6-C8B7-4B61-82E0-1A52F6110DAF}" srcOrd="0" destOrd="0" presId="urn:microsoft.com/office/officeart/2005/8/layout/orgChart1"/>
    <dgm:cxn modelId="{62EF63CF-2728-4D9E-AEB9-96EB1B8DF4C4}" type="presOf" srcId="{BB0D3886-35CA-487A-B3C5-E0AA8F97B75C}" destId="{CC160F08-1732-4156-8F64-40E2BAAC5798}" srcOrd="0" destOrd="0" presId="urn:microsoft.com/office/officeart/2005/8/layout/orgChart1"/>
    <dgm:cxn modelId="{81716068-22F3-46EF-B3DC-3CD9F97BCB3A}" type="presOf" srcId="{DB064EB6-0277-4033-AE29-691438CBAFB3}" destId="{3A1C1CEC-3A03-4867-A962-47084CD8085F}" srcOrd="0" destOrd="0" presId="urn:microsoft.com/office/officeart/2005/8/layout/orgChart1"/>
    <dgm:cxn modelId="{2123E95F-AC69-4094-9F94-8B75C760A6CA}" srcId="{3259339F-E58C-4319-BEB4-8B891D1061F8}" destId="{BB0D3886-35CA-487A-B3C5-E0AA8F97B75C}" srcOrd="0" destOrd="0" parTransId="{9C22FA54-96D2-46D3-A396-C4F1AD7FE016}" sibTransId="{E6470973-3F77-4D11-87C7-7D8A800EB588}"/>
    <dgm:cxn modelId="{75D0621A-653A-4448-B3F8-D9E7FDEAFD39}" type="presOf" srcId="{CD4DA614-F2FB-4721-AE70-B223C501E1E8}" destId="{9B6F9CDB-3EAC-4286-BDF5-A30016E5E788}" srcOrd="0" destOrd="0" presId="urn:microsoft.com/office/officeart/2005/8/layout/orgChart1"/>
    <dgm:cxn modelId="{17019C85-04CA-426C-9E4A-257EE11AD769}" type="presOf" srcId="{3259339F-E58C-4319-BEB4-8B891D1061F8}" destId="{35841D3F-E213-494D-80B8-98CA7A094D25}" srcOrd="0" destOrd="0" presId="urn:microsoft.com/office/officeart/2005/8/layout/orgChart1"/>
    <dgm:cxn modelId="{2F38FB7E-35DE-4104-9990-F14504CA4E1C}" type="presOf" srcId="{B7B6C6CC-3B17-4D80-8C43-3B6FFE8F9AFC}" destId="{8F924EF4-B40C-4939-B605-E41D61941A03}" srcOrd="1" destOrd="0" presId="urn:microsoft.com/office/officeart/2005/8/layout/orgChart1"/>
    <dgm:cxn modelId="{C4BAFE76-648F-4387-A746-05218B3A9007}" type="presOf" srcId="{BB0D3886-35CA-487A-B3C5-E0AA8F97B75C}" destId="{B6AEE995-6D27-4941-9383-374D6F5EE0A0}" srcOrd="1" destOrd="0" presId="urn:microsoft.com/office/officeart/2005/8/layout/orgChart1"/>
    <dgm:cxn modelId="{F3763772-E4D5-4CAA-A1A7-1990072A6E8F}" srcId="{BB0D3886-35CA-487A-B3C5-E0AA8F97B75C}" destId="{DB064EB6-0277-4033-AE29-691438CBAFB3}" srcOrd="0" destOrd="0" parTransId="{CD4DA614-F2FB-4721-AE70-B223C501E1E8}" sibTransId="{DEB6773C-7F18-4747-8651-AC42FD3AB3AB}"/>
    <dgm:cxn modelId="{B3D3B429-D7BE-437B-8D28-9FBE3265727A}" type="presOf" srcId="{B7B6C6CC-3B17-4D80-8C43-3B6FFE8F9AFC}" destId="{733E0801-42B6-47C6-8992-5A794216489E}" srcOrd="0" destOrd="0" presId="urn:microsoft.com/office/officeart/2005/8/layout/orgChart1"/>
    <dgm:cxn modelId="{B97734F0-09BF-4313-B53F-761002DE00BF}" type="presParOf" srcId="{35841D3F-E213-494D-80B8-98CA7A094D25}" destId="{41799B87-B1EC-4964-BF17-B5B801E98DA4}" srcOrd="0" destOrd="0" presId="urn:microsoft.com/office/officeart/2005/8/layout/orgChart1"/>
    <dgm:cxn modelId="{F785EE99-09A7-4A77-A04B-B27AA66C8CBC}" type="presParOf" srcId="{41799B87-B1EC-4964-BF17-B5B801E98DA4}" destId="{9A75E08C-5ECB-49EE-A698-88A708C2B9F2}" srcOrd="0" destOrd="0" presId="urn:microsoft.com/office/officeart/2005/8/layout/orgChart1"/>
    <dgm:cxn modelId="{3EC8141B-ED0E-494C-85FE-C20009CCAA21}" type="presParOf" srcId="{9A75E08C-5ECB-49EE-A698-88A708C2B9F2}" destId="{CC160F08-1732-4156-8F64-40E2BAAC5798}" srcOrd="0" destOrd="0" presId="urn:microsoft.com/office/officeart/2005/8/layout/orgChart1"/>
    <dgm:cxn modelId="{5A7F0FFA-1CA8-4B6E-8C4F-FF1B0ACFD1CE}" type="presParOf" srcId="{9A75E08C-5ECB-49EE-A698-88A708C2B9F2}" destId="{B6AEE995-6D27-4941-9383-374D6F5EE0A0}" srcOrd="1" destOrd="0" presId="urn:microsoft.com/office/officeart/2005/8/layout/orgChart1"/>
    <dgm:cxn modelId="{C7B269B2-A332-4794-9BB5-7FEA8E717B62}" type="presParOf" srcId="{41799B87-B1EC-4964-BF17-B5B801E98DA4}" destId="{240BD9E9-48D8-4312-A413-432C5F6B8AFB}" srcOrd="1" destOrd="0" presId="urn:microsoft.com/office/officeart/2005/8/layout/orgChart1"/>
    <dgm:cxn modelId="{2F4D045B-8329-4B11-A8F2-506482311183}" type="presParOf" srcId="{41799B87-B1EC-4964-BF17-B5B801E98DA4}" destId="{9E545154-FDF3-4CDF-B3EF-021174ABCBFF}" srcOrd="2" destOrd="0" presId="urn:microsoft.com/office/officeart/2005/8/layout/orgChart1"/>
    <dgm:cxn modelId="{4403A459-329F-4E6B-9E15-13E7BC493407}" type="presParOf" srcId="{9E545154-FDF3-4CDF-B3EF-021174ABCBFF}" destId="{9B6F9CDB-3EAC-4286-BDF5-A30016E5E788}" srcOrd="0" destOrd="0" presId="urn:microsoft.com/office/officeart/2005/8/layout/orgChart1"/>
    <dgm:cxn modelId="{85ECA440-AF59-4481-B65E-0725FCDB8058}" type="presParOf" srcId="{9E545154-FDF3-4CDF-B3EF-021174ABCBFF}" destId="{5B6D3656-6C48-49A4-9B5F-EDAC036D2033}" srcOrd="1" destOrd="0" presId="urn:microsoft.com/office/officeart/2005/8/layout/orgChart1"/>
    <dgm:cxn modelId="{A344E1F3-B0D2-4313-A4E6-583221007F1C}" type="presParOf" srcId="{5B6D3656-6C48-49A4-9B5F-EDAC036D2033}" destId="{9C11053E-D9AF-4879-A134-1B6E8417DD7B}" srcOrd="0" destOrd="0" presId="urn:microsoft.com/office/officeart/2005/8/layout/orgChart1"/>
    <dgm:cxn modelId="{7B68453D-72B2-4506-A0B3-D7CD51DA332D}" type="presParOf" srcId="{9C11053E-D9AF-4879-A134-1B6E8417DD7B}" destId="{3A1C1CEC-3A03-4867-A962-47084CD8085F}" srcOrd="0" destOrd="0" presId="urn:microsoft.com/office/officeart/2005/8/layout/orgChart1"/>
    <dgm:cxn modelId="{345946FB-4902-49B9-BD6C-37BB758F6DAC}" type="presParOf" srcId="{9C11053E-D9AF-4879-A134-1B6E8417DD7B}" destId="{365B7E6C-037C-4FD2-9DF4-ACA10EBB03AA}" srcOrd="1" destOrd="0" presId="urn:microsoft.com/office/officeart/2005/8/layout/orgChart1"/>
    <dgm:cxn modelId="{15CF2212-68FA-407E-BEEE-FFBDECD212C6}" type="presParOf" srcId="{5B6D3656-6C48-49A4-9B5F-EDAC036D2033}" destId="{5A889C31-ACD1-4353-BE4D-AAA363BF3B4B}" srcOrd="1" destOrd="0" presId="urn:microsoft.com/office/officeart/2005/8/layout/orgChart1"/>
    <dgm:cxn modelId="{1C66E6BB-50DD-48DA-BA8A-F28700ABA829}" type="presParOf" srcId="{5B6D3656-6C48-49A4-9B5F-EDAC036D2033}" destId="{20B6F4ED-02D4-4AD0-BAAD-7801FC8BFE8E}" srcOrd="2" destOrd="0" presId="urn:microsoft.com/office/officeart/2005/8/layout/orgChart1"/>
    <dgm:cxn modelId="{33ADEDCF-43C8-4EAF-BCCE-F0A5C5A21CCE}" type="presParOf" srcId="{9E545154-FDF3-4CDF-B3EF-021174ABCBFF}" destId="{B104D0D6-C8B7-4B61-82E0-1A52F6110DAF}" srcOrd="2" destOrd="0" presId="urn:microsoft.com/office/officeart/2005/8/layout/orgChart1"/>
    <dgm:cxn modelId="{E07D5FFA-AD25-4E22-9315-0707F8B428C1}" type="presParOf" srcId="{9E545154-FDF3-4CDF-B3EF-021174ABCBFF}" destId="{595FC217-B4D5-4776-8726-FF1550506622}" srcOrd="3" destOrd="0" presId="urn:microsoft.com/office/officeart/2005/8/layout/orgChart1"/>
    <dgm:cxn modelId="{9844479A-3F99-4958-87E0-06992CB910AB}" type="presParOf" srcId="{595FC217-B4D5-4776-8726-FF1550506622}" destId="{25AA1903-E338-4850-928A-9FE70A089A9E}" srcOrd="0" destOrd="0" presId="urn:microsoft.com/office/officeart/2005/8/layout/orgChart1"/>
    <dgm:cxn modelId="{8284AF29-DDE4-49F3-A945-4FAC9F86324D}" type="presParOf" srcId="{25AA1903-E338-4850-928A-9FE70A089A9E}" destId="{733E0801-42B6-47C6-8992-5A794216489E}" srcOrd="0" destOrd="0" presId="urn:microsoft.com/office/officeart/2005/8/layout/orgChart1"/>
    <dgm:cxn modelId="{9F521E95-E00D-4895-B667-83CA138E47D5}" type="presParOf" srcId="{25AA1903-E338-4850-928A-9FE70A089A9E}" destId="{8F924EF4-B40C-4939-B605-E41D61941A03}" srcOrd="1" destOrd="0" presId="urn:microsoft.com/office/officeart/2005/8/layout/orgChart1"/>
    <dgm:cxn modelId="{C5FBEC72-86AC-4956-88D9-206AFE7C5D18}" type="presParOf" srcId="{595FC217-B4D5-4776-8726-FF1550506622}" destId="{482E3F39-2E00-4FEC-BD03-74F73AD454D3}" srcOrd="1" destOrd="0" presId="urn:microsoft.com/office/officeart/2005/8/layout/orgChart1"/>
    <dgm:cxn modelId="{CAB4E769-701F-4D25-8C74-0FB7D370182C}" type="presParOf" srcId="{595FC217-B4D5-4776-8726-FF1550506622}" destId="{43F3A595-8668-4845-8EA3-00847B35EC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934FB-CB15-4CE1-87E7-8B3AFB881F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5B29DA-4B17-4635-8BC5-6D14F1A03B55}">
      <dgm:prSet phldrT="[Text]"/>
      <dgm:spPr>
        <a:solidFill>
          <a:srgbClr val="FFC832"/>
        </a:solidFill>
      </dgm:spPr>
      <dgm:t>
        <a:bodyPr/>
        <a:lstStyle/>
        <a:p>
          <a:r>
            <a:rPr lang="en-US" dirty="0" smtClean="0"/>
            <a:t>Annual Desk Monitoring Reviews</a:t>
          </a:r>
          <a:endParaRPr lang="en-US" dirty="0"/>
        </a:p>
      </dgm:t>
    </dgm:pt>
    <dgm:pt modelId="{D4C80F89-E716-4238-9CCE-FF06CE475EDB}" type="parTrans" cxnId="{C113A305-78F2-4D84-A969-6CC721A55FF3}">
      <dgm:prSet/>
      <dgm:spPr/>
      <dgm:t>
        <a:bodyPr/>
        <a:lstStyle/>
        <a:p>
          <a:endParaRPr lang="en-US"/>
        </a:p>
      </dgm:t>
    </dgm:pt>
    <dgm:pt modelId="{3CF01520-2FD4-4362-B922-E414F69F5210}" type="sibTrans" cxnId="{C113A305-78F2-4D84-A969-6CC721A55FF3}">
      <dgm:prSet/>
      <dgm:spPr/>
      <dgm:t>
        <a:bodyPr/>
        <a:lstStyle/>
        <a:p>
          <a:endParaRPr lang="en-US"/>
        </a:p>
      </dgm:t>
    </dgm:pt>
    <dgm:pt modelId="{D63E6494-FBBC-4A48-98B6-D98C2628A2B4}">
      <dgm:prSet phldrT="[Text]"/>
      <dgm:spPr>
        <a:solidFill>
          <a:srgbClr val="FFC832"/>
        </a:solidFill>
      </dgm:spPr>
      <dgm:t>
        <a:bodyPr/>
        <a:lstStyle/>
        <a:p>
          <a:r>
            <a:rPr lang="en-US" dirty="0" smtClean="0"/>
            <a:t>Year 15 Request</a:t>
          </a:r>
          <a:endParaRPr lang="en-US" dirty="0"/>
        </a:p>
      </dgm:t>
    </dgm:pt>
    <dgm:pt modelId="{4AB93F40-9129-4D4B-A528-31A280B88924}" type="parTrans" cxnId="{0D0EEBC9-21C5-4355-A95C-712DE9D9DEC6}">
      <dgm:prSet/>
      <dgm:spPr/>
      <dgm:t>
        <a:bodyPr/>
        <a:lstStyle/>
        <a:p>
          <a:endParaRPr lang="en-US"/>
        </a:p>
      </dgm:t>
    </dgm:pt>
    <dgm:pt modelId="{08B509AC-662D-48B0-99B0-2C124930A105}" type="sibTrans" cxnId="{0D0EEBC9-21C5-4355-A95C-712DE9D9DEC6}">
      <dgm:prSet/>
      <dgm:spPr/>
      <dgm:t>
        <a:bodyPr/>
        <a:lstStyle/>
        <a:p>
          <a:endParaRPr lang="en-US"/>
        </a:p>
      </dgm:t>
    </dgm:pt>
    <dgm:pt modelId="{D234003A-4C16-4DA7-AC9D-055B542850B7}">
      <dgm:prSet phldrT="[Text]"/>
      <dgm:spPr>
        <a:solidFill>
          <a:srgbClr val="FFC832"/>
        </a:solidFill>
      </dgm:spPr>
      <dgm:t>
        <a:bodyPr/>
        <a:lstStyle/>
        <a:p>
          <a:r>
            <a:rPr lang="en-US" dirty="0" smtClean="0"/>
            <a:t>Loan Servicing </a:t>
          </a:r>
          <a:endParaRPr lang="en-US" dirty="0"/>
        </a:p>
      </dgm:t>
    </dgm:pt>
    <dgm:pt modelId="{C7DCFEFC-4333-4BE8-BE51-2AFD9D521661}" type="parTrans" cxnId="{BD4DF843-A3B8-44C7-95B6-3EDE30182736}">
      <dgm:prSet/>
      <dgm:spPr/>
      <dgm:t>
        <a:bodyPr/>
        <a:lstStyle/>
        <a:p>
          <a:endParaRPr lang="en-US"/>
        </a:p>
      </dgm:t>
    </dgm:pt>
    <dgm:pt modelId="{2998901D-8574-4261-94BC-94263D1974A0}" type="sibTrans" cxnId="{BD4DF843-A3B8-44C7-95B6-3EDE30182736}">
      <dgm:prSet/>
      <dgm:spPr/>
      <dgm:t>
        <a:bodyPr/>
        <a:lstStyle/>
        <a:p>
          <a:endParaRPr lang="en-US"/>
        </a:p>
      </dgm:t>
    </dgm:pt>
    <dgm:pt modelId="{18B55A2F-4073-401F-8A75-F68979E6B609}">
      <dgm:prSet/>
      <dgm:spPr/>
      <dgm:t>
        <a:bodyPr/>
        <a:lstStyle/>
        <a:p>
          <a:r>
            <a:rPr lang="en-US" dirty="0" smtClean="0"/>
            <a:t>Home Investment Partnership Program – Multi-Family Rental Loans</a:t>
          </a:r>
          <a:endParaRPr lang="en-US" dirty="0"/>
        </a:p>
      </dgm:t>
    </dgm:pt>
    <dgm:pt modelId="{519C2081-2B81-4C32-A999-E933D66132E6}" type="parTrans" cxnId="{65CAB01E-2AAB-4F40-AA8D-CFCD7C1486AE}">
      <dgm:prSet/>
      <dgm:spPr/>
      <dgm:t>
        <a:bodyPr/>
        <a:lstStyle/>
        <a:p>
          <a:endParaRPr lang="en-US"/>
        </a:p>
      </dgm:t>
    </dgm:pt>
    <dgm:pt modelId="{DC3C4383-5181-4080-A96B-076ECADE3982}" type="sibTrans" cxnId="{65CAB01E-2AAB-4F40-AA8D-CFCD7C1486AE}">
      <dgm:prSet/>
      <dgm:spPr/>
      <dgm:t>
        <a:bodyPr/>
        <a:lstStyle/>
        <a:p>
          <a:endParaRPr lang="en-US"/>
        </a:p>
      </dgm:t>
    </dgm:pt>
    <dgm:pt modelId="{7CFB8764-157E-4F9E-A416-C19F02F34375}">
      <dgm:prSet/>
      <dgm:spPr/>
      <dgm:t>
        <a:bodyPr/>
        <a:lstStyle/>
        <a:p>
          <a:r>
            <a:rPr lang="en-US" dirty="0" smtClean="0"/>
            <a:t>Neighborhood Stabilization Program – Multi-Family Rental Loans </a:t>
          </a:r>
          <a:endParaRPr lang="en-US" dirty="0"/>
        </a:p>
      </dgm:t>
    </dgm:pt>
    <dgm:pt modelId="{98A38A3A-AC1D-4E89-BB92-2EA782CD812E}" type="parTrans" cxnId="{9CB44B96-6F24-4651-891D-33DD6F7D3693}">
      <dgm:prSet/>
      <dgm:spPr/>
      <dgm:t>
        <a:bodyPr/>
        <a:lstStyle/>
        <a:p>
          <a:endParaRPr lang="en-US"/>
        </a:p>
      </dgm:t>
    </dgm:pt>
    <dgm:pt modelId="{326CD55E-8D38-4517-854F-D775D272C2C2}" type="sibTrans" cxnId="{9CB44B96-6F24-4651-891D-33DD6F7D3693}">
      <dgm:prSet/>
      <dgm:spPr/>
      <dgm:t>
        <a:bodyPr/>
        <a:lstStyle/>
        <a:p>
          <a:endParaRPr lang="en-US"/>
        </a:p>
      </dgm:t>
    </dgm:pt>
    <dgm:pt modelId="{DD709351-92B3-4259-B6CA-E11E41AD97A4}">
      <dgm:prSet/>
      <dgm:spPr/>
      <dgm:t>
        <a:bodyPr/>
        <a:lstStyle/>
        <a:p>
          <a:r>
            <a:rPr lang="en-US" dirty="0" smtClean="0"/>
            <a:t>Housing Trust Fund – Multi-Family Rental Loans</a:t>
          </a:r>
          <a:endParaRPr lang="en-US" dirty="0"/>
        </a:p>
      </dgm:t>
    </dgm:pt>
    <dgm:pt modelId="{5EBB4157-6EF0-45D4-931D-7F404E18C49A}" type="parTrans" cxnId="{275D7FB1-E19D-4A88-B2A4-CC88A4304325}">
      <dgm:prSet/>
      <dgm:spPr/>
      <dgm:t>
        <a:bodyPr/>
        <a:lstStyle/>
        <a:p>
          <a:endParaRPr lang="en-US"/>
        </a:p>
      </dgm:t>
    </dgm:pt>
    <dgm:pt modelId="{FE311BD4-00E3-4D15-9E90-2734F123D69A}" type="sibTrans" cxnId="{275D7FB1-E19D-4A88-B2A4-CC88A4304325}">
      <dgm:prSet/>
      <dgm:spPr/>
      <dgm:t>
        <a:bodyPr/>
        <a:lstStyle/>
        <a:p>
          <a:endParaRPr lang="en-US"/>
        </a:p>
      </dgm:t>
    </dgm:pt>
    <dgm:pt modelId="{D7C0A831-17C5-4EE4-8394-AF9BDCF59BAB}">
      <dgm:prSet/>
      <dgm:spPr/>
      <dgm:t>
        <a:bodyPr/>
        <a:lstStyle/>
        <a:p>
          <a:r>
            <a:rPr lang="en-US" dirty="0" smtClean="0"/>
            <a:t>Transfer of Ownership / GP Changes</a:t>
          </a:r>
          <a:endParaRPr lang="en-US" dirty="0"/>
        </a:p>
      </dgm:t>
    </dgm:pt>
    <dgm:pt modelId="{0511D211-A489-4E1D-B7D2-FC8BA45764F8}" type="parTrans" cxnId="{3E5CA418-3572-4D1B-82F2-2A529BFB4E52}">
      <dgm:prSet/>
      <dgm:spPr/>
      <dgm:t>
        <a:bodyPr/>
        <a:lstStyle/>
        <a:p>
          <a:endParaRPr lang="en-US"/>
        </a:p>
      </dgm:t>
    </dgm:pt>
    <dgm:pt modelId="{28E0A956-31EA-452C-A886-763F06610FF7}" type="sibTrans" cxnId="{3E5CA418-3572-4D1B-82F2-2A529BFB4E52}">
      <dgm:prSet/>
      <dgm:spPr/>
      <dgm:t>
        <a:bodyPr/>
        <a:lstStyle/>
        <a:p>
          <a:endParaRPr lang="en-US"/>
        </a:p>
      </dgm:t>
    </dgm:pt>
    <dgm:pt modelId="{883DC78A-A482-44C1-9923-DABFC67918EE}">
      <dgm:prSet/>
      <dgm:spPr/>
      <dgm:t>
        <a:bodyPr/>
        <a:lstStyle/>
        <a:p>
          <a:r>
            <a:rPr lang="en-US" dirty="0" smtClean="0"/>
            <a:t>Qualified Contract </a:t>
          </a:r>
          <a:endParaRPr lang="en-US" dirty="0"/>
        </a:p>
      </dgm:t>
    </dgm:pt>
    <dgm:pt modelId="{8D3655B5-8FCE-4F16-9C62-515CBDB92BE8}" type="parTrans" cxnId="{C1252B4D-9760-478D-9C7C-AFC9E2A9AE76}">
      <dgm:prSet/>
      <dgm:spPr/>
      <dgm:t>
        <a:bodyPr/>
        <a:lstStyle/>
        <a:p>
          <a:endParaRPr lang="en-US"/>
        </a:p>
      </dgm:t>
    </dgm:pt>
    <dgm:pt modelId="{1B16DF0A-1068-4737-9ACF-451D2D841B85}" type="sibTrans" cxnId="{C1252B4D-9760-478D-9C7C-AFC9E2A9AE76}">
      <dgm:prSet/>
      <dgm:spPr/>
      <dgm:t>
        <a:bodyPr/>
        <a:lstStyle/>
        <a:p>
          <a:endParaRPr lang="en-US"/>
        </a:p>
      </dgm:t>
    </dgm:pt>
    <dgm:pt modelId="{0FF89A3F-A3DE-4D0D-B3CF-D35EB00C4479}">
      <dgm:prSet/>
      <dgm:spPr/>
      <dgm:t>
        <a:bodyPr/>
        <a:lstStyle/>
        <a:p>
          <a:r>
            <a:rPr lang="en-US" dirty="0" smtClean="0"/>
            <a:t>Low-Income Housing Tax Credit Program “LIHTC”</a:t>
          </a:r>
          <a:endParaRPr lang="en-US" dirty="0"/>
        </a:p>
      </dgm:t>
    </dgm:pt>
    <dgm:pt modelId="{FEA8B4D1-9921-4B44-B41C-1A204A2D059E}" type="parTrans" cxnId="{CD62831F-7177-4004-831D-4BF880BAF6D2}">
      <dgm:prSet/>
      <dgm:spPr/>
      <dgm:t>
        <a:bodyPr/>
        <a:lstStyle/>
        <a:p>
          <a:endParaRPr lang="en-US"/>
        </a:p>
      </dgm:t>
    </dgm:pt>
    <dgm:pt modelId="{39A75A78-7972-46D5-A82F-952D1F0A5FFC}" type="sibTrans" cxnId="{CD62831F-7177-4004-831D-4BF880BAF6D2}">
      <dgm:prSet/>
      <dgm:spPr/>
      <dgm:t>
        <a:bodyPr/>
        <a:lstStyle/>
        <a:p>
          <a:endParaRPr lang="en-US"/>
        </a:p>
      </dgm:t>
    </dgm:pt>
    <dgm:pt modelId="{83F870B6-0D8A-4F94-A0C1-0473CDB7076B}">
      <dgm:prSet/>
      <dgm:spPr/>
      <dgm:t>
        <a:bodyPr/>
        <a:lstStyle/>
        <a:p>
          <a:r>
            <a:rPr lang="en-US" dirty="0" smtClean="0"/>
            <a:t>Multi-Family Rental Loan Subordination Request/ Reviews</a:t>
          </a:r>
          <a:endParaRPr lang="en-US" dirty="0"/>
        </a:p>
      </dgm:t>
    </dgm:pt>
    <dgm:pt modelId="{B66BFFFC-AEAD-4FB3-B829-2484C2CFE577}" type="parTrans" cxnId="{EB46BD6A-EFDB-42B2-8E50-A35E5E4FC2A5}">
      <dgm:prSet/>
      <dgm:spPr/>
      <dgm:t>
        <a:bodyPr/>
        <a:lstStyle/>
        <a:p>
          <a:endParaRPr lang="en-US"/>
        </a:p>
      </dgm:t>
    </dgm:pt>
    <dgm:pt modelId="{BB46AD58-4340-4BB3-AAE2-F5E99DE4BD0A}" type="sibTrans" cxnId="{EB46BD6A-EFDB-42B2-8E50-A35E5E4FC2A5}">
      <dgm:prSet/>
      <dgm:spPr/>
      <dgm:t>
        <a:bodyPr/>
        <a:lstStyle/>
        <a:p>
          <a:endParaRPr lang="en-US"/>
        </a:p>
      </dgm:t>
    </dgm:pt>
    <dgm:pt modelId="{404408BD-C2C7-4037-B533-D7C64E3FF4D8}">
      <dgm:prSet/>
      <dgm:spPr/>
      <dgm:t>
        <a:bodyPr/>
        <a:lstStyle/>
        <a:p>
          <a:r>
            <a:rPr lang="en-US" dirty="0" smtClean="0"/>
            <a:t>Tax Credit Assistance Program “TCAP”</a:t>
          </a:r>
          <a:endParaRPr lang="en-US" dirty="0"/>
        </a:p>
      </dgm:t>
    </dgm:pt>
    <dgm:pt modelId="{787C18CF-D890-4C35-BD10-FB8DF80B73B4}" type="parTrans" cxnId="{8CF22164-C477-47E3-BD34-49147BE6B0A4}">
      <dgm:prSet/>
      <dgm:spPr/>
      <dgm:t>
        <a:bodyPr/>
        <a:lstStyle/>
        <a:p>
          <a:endParaRPr lang="en-US"/>
        </a:p>
      </dgm:t>
    </dgm:pt>
    <dgm:pt modelId="{F185DB92-893D-41A0-BBFB-6301493CE6E4}" type="sibTrans" cxnId="{8CF22164-C477-47E3-BD34-49147BE6B0A4}">
      <dgm:prSet/>
      <dgm:spPr/>
      <dgm:t>
        <a:bodyPr/>
        <a:lstStyle/>
        <a:p>
          <a:endParaRPr lang="en-US"/>
        </a:p>
      </dgm:t>
    </dgm:pt>
    <dgm:pt modelId="{F6E491ED-682A-40FA-9532-15EECAB18798}">
      <dgm:prSet/>
      <dgm:spPr/>
      <dgm:t>
        <a:bodyPr/>
        <a:lstStyle/>
        <a:p>
          <a:r>
            <a:rPr lang="en-US" dirty="0" smtClean="0"/>
            <a:t>Tax Credit Exchange Program – “1602”</a:t>
          </a:r>
          <a:endParaRPr lang="en-US" dirty="0"/>
        </a:p>
      </dgm:t>
    </dgm:pt>
    <dgm:pt modelId="{1924BBDA-D517-4DDD-B0DB-423BE676C9A7}" type="parTrans" cxnId="{F9684DDF-1A3B-412D-81E0-DCB6989B95FB}">
      <dgm:prSet/>
      <dgm:spPr/>
      <dgm:t>
        <a:bodyPr/>
        <a:lstStyle/>
        <a:p>
          <a:endParaRPr lang="en-US"/>
        </a:p>
      </dgm:t>
    </dgm:pt>
    <dgm:pt modelId="{466A0246-E8F9-4AD2-B2A3-2A27116F18B5}" type="sibTrans" cxnId="{F9684DDF-1A3B-412D-81E0-DCB6989B95FB}">
      <dgm:prSet/>
      <dgm:spPr/>
      <dgm:t>
        <a:bodyPr/>
        <a:lstStyle/>
        <a:p>
          <a:endParaRPr lang="en-US"/>
        </a:p>
      </dgm:t>
    </dgm:pt>
    <dgm:pt modelId="{23C47698-72B9-4F79-B90C-3BCA94E0A0A2}">
      <dgm:prSet/>
      <dgm:spPr/>
      <dgm:t>
        <a:bodyPr/>
        <a:lstStyle/>
        <a:p>
          <a:r>
            <a:rPr lang="en-US" dirty="0" smtClean="0"/>
            <a:t>Home Investment Partnership Program “HOME”</a:t>
          </a:r>
          <a:endParaRPr lang="en-US" dirty="0"/>
        </a:p>
      </dgm:t>
    </dgm:pt>
    <dgm:pt modelId="{63D7E1A9-97C2-47DF-B50A-72CCB156F04C}" type="parTrans" cxnId="{12937289-02E3-44DA-9F25-1A8464A0615E}">
      <dgm:prSet/>
      <dgm:spPr/>
      <dgm:t>
        <a:bodyPr/>
        <a:lstStyle/>
        <a:p>
          <a:endParaRPr lang="en-US"/>
        </a:p>
      </dgm:t>
    </dgm:pt>
    <dgm:pt modelId="{2B47B97F-7BA9-4096-B60F-2E9C0C87CA7C}" type="sibTrans" cxnId="{12937289-02E3-44DA-9F25-1A8464A0615E}">
      <dgm:prSet/>
      <dgm:spPr/>
      <dgm:t>
        <a:bodyPr/>
        <a:lstStyle/>
        <a:p>
          <a:endParaRPr lang="en-US"/>
        </a:p>
      </dgm:t>
    </dgm:pt>
    <dgm:pt modelId="{B09B4C9A-D74C-4F44-87AD-B74D1AD46D61}">
      <dgm:prSet/>
      <dgm:spPr/>
      <dgm:t>
        <a:bodyPr/>
        <a:lstStyle/>
        <a:p>
          <a:r>
            <a:rPr lang="en-US" smtClean="0"/>
            <a:t>Federal Depository Insurance Company “FDIC” / RTC</a:t>
          </a:r>
          <a:endParaRPr lang="en-US"/>
        </a:p>
      </dgm:t>
    </dgm:pt>
    <dgm:pt modelId="{C0DD9DBF-B11B-473B-8B24-C78FDC56A9A6}" type="parTrans" cxnId="{B392FD70-9666-4DE5-B36E-875798AF7D8C}">
      <dgm:prSet/>
      <dgm:spPr/>
      <dgm:t>
        <a:bodyPr/>
        <a:lstStyle/>
        <a:p>
          <a:endParaRPr lang="en-US"/>
        </a:p>
      </dgm:t>
    </dgm:pt>
    <dgm:pt modelId="{74B90570-8B91-42D0-81FC-ED84B64E5C86}" type="sibTrans" cxnId="{B392FD70-9666-4DE5-B36E-875798AF7D8C}">
      <dgm:prSet/>
      <dgm:spPr/>
      <dgm:t>
        <a:bodyPr/>
        <a:lstStyle/>
        <a:p>
          <a:endParaRPr lang="en-US"/>
        </a:p>
      </dgm:t>
    </dgm:pt>
    <dgm:pt modelId="{0AAF8BE1-ADDC-4E13-8B11-F8EB562DF140}">
      <dgm:prSet/>
      <dgm:spPr/>
      <dgm:t>
        <a:bodyPr/>
        <a:lstStyle/>
        <a:p>
          <a:r>
            <a:rPr lang="en-US" smtClean="0"/>
            <a:t>Neighborhood Stabilization Program “NSP”</a:t>
          </a:r>
          <a:endParaRPr lang="en-US"/>
        </a:p>
      </dgm:t>
    </dgm:pt>
    <dgm:pt modelId="{FB07A8F6-D91B-48ED-BBF1-49E97858BA73}" type="parTrans" cxnId="{E3BD4175-F910-4E00-B181-371800D12B2E}">
      <dgm:prSet/>
      <dgm:spPr/>
      <dgm:t>
        <a:bodyPr/>
        <a:lstStyle/>
        <a:p>
          <a:endParaRPr lang="en-US"/>
        </a:p>
      </dgm:t>
    </dgm:pt>
    <dgm:pt modelId="{9183D1B3-F105-4CA3-ABAF-1F240670AB9D}" type="sibTrans" cxnId="{E3BD4175-F910-4E00-B181-371800D12B2E}">
      <dgm:prSet/>
      <dgm:spPr/>
      <dgm:t>
        <a:bodyPr/>
        <a:lstStyle/>
        <a:p>
          <a:endParaRPr lang="en-US"/>
        </a:p>
      </dgm:t>
    </dgm:pt>
    <dgm:pt modelId="{2D02D68C-FF66-42A0-B5DE-A0FBD6556F04}">
      <dgm:prSet/>
      <dgm:spPr/>
      <dgm:t>
        <a:bodyPr/>
        <a:lstStyle/>
        <a:p>
          <a:r>
            <a:rPr lang="en-US" smtClean="0"/>
            <a:t>Housing Trust Fund “HTF”</a:t>
          </a:r>
          <a:endParaRPr lang="en-US"/>
        </a:p>
      </dgm:t>
    </dgm:pt>
    <dgm:pt modelId="{545C38EA-90BA-4025-A4A0-FD2C6FE03C3B}" type="parTrans" cxnId="{517F6452-ADBC-4633-B2BF-0DA5B234A949}">
      <dgm:prSet/>
      <dgm:spPr/>
      <dgm:t>
        <a:bodyPr/>
        <a:lstStyle/>
        <a:p>
          <a:endParaRPr lang="en-US"/>
        </a:p>
      </dgm:t>
    </dgm:pt>
    <dgm:pt modelId="{28E8D22A-4FC6-4428-8884-70758C30E5DC}" type="sibTrans" cxnId="{517F6452-ADBC-4633-B2BF-0DA5B234A949}">
      <dgm:prSet/>
      <dgm:spPr/>
      <dgm:t>
        <a:bodyPr/>
        <a:lstStyle/>
        <a:p>
          <a:endParaRPr lang="en-US"/>
        </a:p>
      </dgm:t>
    </dgm:pt>
    <dgm:pt modelId="{3A284D81-4047-43FC-A4F4-8AF2DA258763}">
      <dgm:prSet/>
      <dgm:spPr/>
      <dgm:t>
        <a:bodyPr/>
        <a:lstStyle/>
        <a:p>
          <a:r>
            <a:rPr lang="en-US" dirty="0" smtClean="0"/>
            <a:t>Community Development Housing Block Grant Program “CDBG”</a:t>
          </a:r>
          <a:endParaRPr lang="en-US" dirty="0"/>
        </a:p>
      </dgm:t>
    </dgm:pt>
    <dgm:pt modelId="{90B7BAFF-234B-446C-B93C-616614126FD9}" type="parTrans" cxnId="{0E002DEB-67E3-4876-921E-81A7ED54CC5D}">
      <dgm:prSet/>
      <dgm:spPr/>
      <dgm:t>
        <a:bodyPr/>
        <a:lstStyle/>
        <a:p>
          <a:endParaRPr lang="en-US"/>
        </a:p>
      </dgm:t>
    </dgm:pt>
    <dgm:pt modelId="{69C8266D-9306-4E8A-9CA8-2878F4B8C0ED}" type="sibTrans" cxnId="{0E002DEB-67E3-4876-921E-81A7ED54CC5D}">
      <dgm:prSet/>
      <dgm:spPr/>
      <dgm:t>
        <a:bodyPr/>
        <a:lstStyle/>
        <a:p>
          <a:endParaRPr lang="en-US"/>
        </a:p>
      </dgm:t>
    </dgm:pt>
    <dgm:pt modelId="{F9F204C1-D9A0-4D1D-8E72-4BAAB538350C}" type="pres">
      <dgm:prSet presAssocID="{167934FB-CB15-4CE1-87E7-8B3AFB881F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C557A-A86C-459B-80F1-D0F0245B19C9}" type="pres">
      <dgm:prSet presAssocID="{C15B29DA-4B17-4635-8BC5-6D14F1A03B55}" presName="parentLin" presStyleCnt="0"/>
      <dgm:spPr/>
    </dgm:pt>
    <dgm:pt modelId="{9C49880A-4F13-4158-90BC-05E67F13B0EE}" type="pres">
      <dgm:prSet presAssocID="{C15B29DA-4B17-4635-8BC5-6D14F1A03B5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B39EE14-34C3-49B5-A97E-684460D26CCD}" type="pres">
      <dgm:prSet presAssocID="{C15B29DA-4B17-4635-8BC5-6D14F1A03B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E148B-5FBC-4ABA-951B-3D0D289707A8}" type="pres">
      <dgm:prSet presAssocID="{C15B29DA-4B17-4635-8BC5-6D14F1A03B55}" presName="negativeSpace" presStyleCnt="0"/>
      <dgm:spPr/>
    </dgm:pt>
    <dgm:pt modelId="{9D5BA9FF-F1DB-433B-B9D0-1A8266E3491B}" type="pres">
      <dgm:prSet presAssocID="{C15B29DA-4B17-4635-8BC5-6D14F1A03B55}" presName="childText" presStyleLbl="conFgAcc1" presStyleIdx="0" presStyleCnt="3" custLinFactNeighborX="0" custLinFactNeighborY="-14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F9D66-6A54-4B84-B2C0-F6E9CE708A10}" type="pres">
      <dgm:prSet presAssocID="{3CF01520-2FD4-4362-B922-E414F69F5210}" presName="spaceBetweenRectangles" presStyleCnt="0"/>
      <dgm:spPr/>
    </dgm:pt>
    <dgm:pt modelId="{4D07B2FE-968A-4FD0-8721-384434ABB1EA}" type="pres">
      <dgm:prSet presAssocID="{D63E6494-FBBC-4A48-98B6-D98C2628A2B4}" presName="parentLin" presStyleCnt="0"/>
      <dgm:spPr/>
    </dgm:pt>
    <dgm:pt modelId="{057D26D2-66DC-4D96-A4B1-6A2EB1AAE2D2}" type="pres">
      <dgm:prSet presAssocID="{D63E6494-FBBC-4A48-98B6-D98C2628A2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7A63280-31B1-44E8-93CA-6E1F64AB3720}" type="pres">
      <dgm:prSet presAssocID="{D63E6494-FBBC-4A48-98B6-D98C2628A2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83EA5-FBD9-4E0B-B8AF-7F848D1B4542}" type="pres">
      <dgm:prSet presAssocID="{D63E6494-FBBC-4A48-98B6-D98C2628A2B4}" presName="negativeSpace" presStyleCnt="0"/>
      <dgm:spPr/>
    </dgm:pt>
    <dgm:pt modelId="{63B073E5-9F23-4715-BBFD-9E4E13C9BB73}" type="pres">
      <dgm:prSet presAssocID="{D63E6494-FBBC-4A48-98B6-D98C2628A2B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8F05E-1315-43E7-AFC2-393A6FD5898E}" type="pres">
      <dgm:prSet presAssocID="{08B509AC-662D-48B0-99B0-2C124930A105}" presName="spaceBetweenRectangles" presStyleCnt="0"/>
      <dgm:spPr/>
    </dgm:pt>
    <dgm:pt modelId="{25BCF634-6781-43A8-905C-957E8A2D970D}" type="pres">
      <dgm:prSet presAssocID="{D234003A-4C16-4DA7-AC9D-055B542850B7}" presName="parentLin" presStyleCnt="0"/>
      <dgm:spPr/>
    </dgm:pt>
    <dgm:pt modelId="{B1AC34D8-7383-4AD7-97F5-7B3E8056C009}" type="pres">
      <dgm:prSet presAssocID="{D234003A-4C16-4DA7-AC9D-055B542850B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9012AA2-5D37-46AF-A6D9-D749E03E7B1D}" type="pres">
      <dgm:prSet presAssocID="{D234003A-4C16-4DA7-AC9D-055B542850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5AD53-5FA4-4F84-A20B-CEF7F073D24C}" type="pres">
      <dgm:prSet presAssocID="{D234003A-4C16-4DA7-AC9D-055B542850B7}" presName="negativeSpace" presStyleCnt="0"/>
      <dgm:spPr/>
    </dgm:pt>
    <dgm:pt modelId="{775E9A2C-E0EC-4AC3-8D7B-201F23F4EBE2}" type="pres">
      <dgm:prSet presAssocID="{D234003A-4C16-4DA7-AC9D-055B542850B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002DEB-67E3-4876-921E-81A7ED54CC5D}" srcId="{C15B29DA-4B17-4635-8BC5-6D14F1A03B55}" destId="{3A284D81-4047-43FC-A4F4-8AF2DA258763}" srcOrd="7" destOrd="0" parTransId="{90B7BAFF-234B-446C-B93C-616614126FD9}" sibTransId="{69C8266D-9306-4E8A-9CA8-2878F4B8C0ED}"/>
    <dgm:cxn modelId="{BB5A3AA5-FFBC-4F7C-B168-8E0150C41084}" type="presOf" srcId="{18B55A2F-4073-401F-8A75-F68979E6B609}" destId="{775E9A2C-E0EC-4AC3-8D7B-201F23F4EBE2}" srcOrd="0" destOrd="0" presId="urn:microsoft.com/office/officeart/2005/8/layout/list1"/>
    <dgm:cxn modelId="{65CAB01E-2AAB-4F40-AA8D-CFCD7C1486AE}" srcId="{D234003A-4C16-4DA7-AC9D-055B542850B7}" destId="{18B55A2F-4073-401F-8A75-F68979E6B609}" srcOrd="0" destOrd="0" parTransId="{519C2081-2B81-4C32-A999-E933D66132E6}" sibTransId="{DC3C4383-5181-4080-A96B-076ECADE3982}"/>
    <dgm:cxn modelId="{B0765FC8-7618-4DEF-A918-266D8084614D}" type="presOf" srcId="{83F870B6-0D8A-4F94-A0C1-0473CDB7076B}" destId="{775E9A2C-E0EC-4AC3-8D7B-201F23F4EBE2}" srcOrd="0" destOrd="3" presId="urn:microsoft.com/office/officeart/2005/8/layout/list1"/>
    <dgm:cxn modelId="{22FB95F9-035F-44D6-A33E-5063E75DBD9D}" type="presOf" srcId="{C15B29DA-4B17-4635-8BC5-6D14F1A03B55}" destId="{9C49880A-4F13-4158-90BC-05E67F13B0EE}" srcOrd="0" destOrd="0" presId="urn:microsoft.com/office/officeart/2005/8/layout/list1"/>
    <dgm:cxn modelId="{F8DA718A-45A8-4D6C-B05E-9B798C278582}" type="presOf" srcId="{2D02D68C-FF66-42A0-B5DE-A0FBD6556F04}" destId="{9D5BA9FF-F1DB-433B-B9D0-1A8266E3491B}" srcOrd="0" destOrd="6" presId="urn:microsoft.com/office/officeart/2005/8/layout/list1"/>
    <dgm:cxn modelId="{B392FD70-9666-4DE5-B36E-875798AF7D8C}" srcId="{C15B29DA-4B17-4635-8BC5-6D14F1A03B55}" destId="{B09B4C9A-D74C-4F44-87AD-B74D1AD46D61}" srcOrd="4" destOrd="0" parTransId="{C0DD9DBF-B11B-473B-8B24-C78FDC56A9A6}" sibTransId="{74B90570-8B91-42D0-81FC-ED84B64E5C86}"/>
    <dgm:cxn modelId="{3E5CA418-3572-4D1B-82F2-2A529BFB4E52}" srcId="{D63E6494-FBBC-4A48-98B6-D98C2628A2B4}" destId="{D7C0A831-17C5-4EE4-8394-AF9BDCF59BAB}" srcOrd="0" destOrd="0" parTransId="{0511D211-A489-4E1D-B7D2-FC8BA45764F8}" sibTransId="{28E0A956-31EA-452C-A886-763F06610FF7}"/>
    <dgm:cxn modelId="{275D7FB1-E19D-4A88-B2A4-CC88A4304325}" srcId="{D234003A-4C16-4DA7-AC9D-055B542850B7}" destId="{DD709351-92B3-4259-B6CA-E11E41AD97A4}" srcOrd="2" destOrd="0" parTransId="{5EBB4157-6EF0-45D4-931D-7F404E18C49A}" sibTransId="{FE311BD4-00E3-4D15-9E90-2734F123D69A}"/>
    <dgm:cxn modelId="{517F6452-ADBC-4633-B2BF-0DA5B234A949}" srcId="{C15B29DA-4B17-4635-8BC5-6D14F1A03B55}" destId="{2D02D68C-FF66-42A0-B5DE-A0FBD6556F04}" srcOrd="6" destOrd="0" parTransId="{545C38EA-90BA-4025-A4A0-FD2C6FE03C3B}" sibTransId="{28E8D22A-4FC6-4428-8884-70758C30E5DC}"/>
    <dgm:cxn modelId="{C113A305-78F2-4D84-A969-6CC721A55FF3}" srcId="{167934FB-CB15-4CE1-87E7-8B3AFB881F8F}" destId="{C15B29DA-4B17-4635-8BC5-6D14F1A03B55}" srcOrd="0" destOrd="0" parTransId="{D4C80F89-E716-4238-9CCE-FF06CE475EDB}" sibTransId="{3CF01520-2FD4-4362-B922-E414F69F5210}"/>
    <dgm:cxn modelId="{10566AAA-46DF-40E0-B11C-EBAAD25DCAED}" type="presOf" srcId="{23C47698-72B9-4F79-B90C-3BCA94E0A0A2}" destId="{9D5BA9FF-F1DB-433B-B9D0-1A8266E3491B}" srcOrd="0" destOrd="3" presId="urn:microsoft.com/office/officeart/2005/8/layout/list1"/>
    <dgm:cxn modelId="{CAF65948-4945-4110-B7B9-580C0B73A06C}" type="presOf" srcId="{404408BD-C2C7-4037-B533-D7C64E3FF4D8}" destId="{9D5BA9FF-F1DB-433B-B9D0-1A8266E3491B}" srcOrd="0" destOrd="1" presId="urn:microsoft.com/office/officeart/2005/8/layout/list1"/>
    <dgm:cxn modelId="{08CADCD7-21BA-4C3F-A66F-9D593675A809}" type="presOf" srcId="{167934FB-CB15-4CE1-87E7-8B3AFB881F8F}" destId="{F9F204C1-D9A0-4D1D-8E72-4BAAB538350C}" srcOrd="0" destOrd="0" presId="urn:microsoft.com/office/officeart/2005/8/layout/list1"/>
    <dgm:cxn modelId="{0D07367A-1501-4F31-A211-E1EF65112A0A}" type="presOf" srcId="{883DC78A-A482-44C1-9923-DABFC67918EE}" destId="{63B073E5-9F23-4715-BBFD-9E4E13C9BB73}" srcOrd="0" destOrd="1" presId="urn:microsoft.com/office/officeart/2005/8/layout/list1"/>
    <dgm:cxn modelId="{C1252B4D-9760-478D-9C7C-AFC9E2A9AE76}" srcId="{D63E6494-FBBC-4A48-98B6-D98C2628A2B4}" destId="{883DC78A-A482-44C1-9923-DABFC67918EE}" srcOrd="1" destOrd="0" parTransId="{8D3655B5-8FCE-4F16-9C62-515CBDB92BE8}" sibTransId="{1B16DF0A-1068-4737-9ACF-451D2D841B85}"/>
    <dgm:cxn modelId="{0D0EEBC9-21C5-4355-A95C-712DE9D9DEC6}" srcId="{167934FB-CB15-4CE1-87E7-8B3AFB881F8F}" destId="{D63E6494-FBBC-4A48-98B6-D98C2628A2B4}" srcOrd="1" destOrd="0" parTransId="{4AB93F40-9129-4D4B-A528-31A280B88924}" sibTransId="{08B509AC-662D-48B0-99B0-2C124930A105}"/>
    <dgm:cxn modelId="{CD62831F-7177-4004-831D-4BF880BAF6D2}" srcId="{C15B29DA-4B17-4635-8BC5-6D14F1A03B55}" destId="{0FF89A3F-A3DE-4D0D-B3CF-D35EB00C4479}" srcOrd="0" destOrd="0" parTransId="{FEA8B4D1-9921-4B44-B41C-1A204A2D059E}" sibTransId="{39A75A78-7972-46D5-A82F-952D1F0A5FFC}"/>
    <dgm:cxn modelId="{E3BD4175-F910-4E00-B181-371800D12B2E}" srcId="{C15B29DA-4B17-4635-8BC5-6D14F1A03B55}" destId="{0AAF8BE1-ADDC-4E13-8B11-F8EB562DF140}" srcOrd="5" destOrd="0" parTransId="{FB07A8F6-D91B-48ED-BBF1-49E97858BA73}" sibTransId="{9183D1B3-F105-4CA3-ABAF-1F240670AB9D}"/>
    <dgm:cxn modelId="{38F50632-4BB9-441F-8877-287D6C71C4D0}" type="presOf" srcId="{D63E6494-FBBC-4A48-98B6-D98C2628A2B4}" destId="{47A63280-31B1-44E8-93CA-6E1F64AB3720}" srcOrd="1" destOrd="0" presId="urn:microsoft.com/office/officeart/2005/8/layout/list1"/>
    <dgm:cxn modelId="{5DC2215F-2AD9-4671-80F2-BC2FF6455AF5}" type="presOf" srcId="{D234003A-4C16-4DA7-AC9D-055B542850B7}" destId="{B1AC34D8-7383-4AD7-97F5-7B3E8056C009}" srcOrd="0" destOrd="0" presId="urn:microsoft.com/office/officeart/2005/8/layout/list1"/>
    <dgm:cxn modelId="{3A47B4DE-3F8C-446E-B7EB-AC2F9C31942E}" type="presOf" srcId="{D63E6494-FBBC-4A48-98B6-D98C2628A2B4}" destId="{057D26D2-66DC-4D96-A4B1-6A2EB1AAE2D2}" srcOrd="0" destOrd="0" presId="urn:microsoft.com/office/officeart/2005/8/layout/list1"/>
    <dgm:cxn modelId="{9CB44B96-6F24-4651-891D-33DD6F7D3693}" srcId="{D234003A-4C16-4DA7-AC9D-055B542850B7}" destId="{7CFB8764-157E-4F9E-A416-C19F02F34375}" srcOrd="1" destOrd="0" parTransId="{98A38A3A-AC1D-4E89-BB92-2EA782CD812E}" sibTransId="{326CD55E-8D38-4517-854F-D775D272C2C2}"/>
    <dgm:cxn modelId="{F9684DDF-1A3B-412D-81E0-DCB6989B95FB}" srcId="{C15B29DA-4B17-4635-8BC5-6D14F1A03B55}" destId="{F6E491ED-682A-40FA-9532-15EECAB18798}" srcOrd="2" destOrd="0" parTransId="{1924BBDA-D517-4DDD-B0DB-423BE676C9A7}" sibTransId="{466A0246-E8F9-4AD2-B2A3-2A27116F18B5}"/>
    <dgm:cxn modelId="{0342FDE0-80BD-4E83-A199-54B23784D797}" type="presOf" srcId="{B09B4C9A-D74C-4F44-87AD-B74D1AD46D61}" destId="{9D5BA9FF-F1DB-433B-B9D0-1A8266E3491B}" srcOrd="0" destOrd="4" presId="urn:microsoft.com/office/officeart/2005/8/layout/list1"/>
    <dgm:cxn modelId="{127A08D2-6684-4C90-BF37-02DA471CC6BE}" type="presOf" srcId="{D7C0A831-17C5-4EE4-8394-AF9BDCF59BAB}" destId="{63B073E5-9F23-4715-BBFD-9E4E13C9BB73}" srcOrd="0" destOrd="0" presId="urn:microsoft.com/office/officeart/2005/8/layout/list1"/>
    <dgm:cxn modelId="{E9388FF0-7F7F-4D94-9AFB-EA1520C9D0A8}" type="presOf" srcId="{DD709351-92B3-4259-B6CA-E11E41AD97A4}" destId="{775E9A2C-E0EC-4AC3-8D7B-201F23F4EBE2}" srcOrd="0" destOrd="2" presId="urn:microsoft.com/office/officeart/2005/8/layout/list1"/>
    <dgm:cxn modelId="{0840BC73-AC67-4CCE-AA28-EE1C56F19AAE}" type="presOf" srcId="{0AAF8BE1-ADDC-4E13-8B11-F8EB562DF140}" destId="{9D5BA9FF-F1DB-433B-B9D0-1A8266E3491B}" srcOrd="0" destOrd="5" presId="urn:microsoft.com/office/officeart/2005/8/layout/list1"/>
    <dgm:cxn modelId="{BD4DF843-A3B8-44C7-95B6-3EDE30182736}" srcId="{167934FB-CB15-4CE1-87E7-8B3AFB881F8F}" destId="{D234003A-4C16-4DA7-AC9D-055B542850B7}" srcOrd="2" destOrd="0" parTransId="{C7DCFEFC-4333-4BE8-BE51-2AFD9D521661}" sibTransId="{2998901D-8574-4261-94BC-94263D1974A0}"/>
    <dgm:cxn modelId="{EBBC8C08-0DA7-462D-9CE2-4AC4F468993A}" type="presOf" srcId="{0FF89A3F-A3DE-4D0D-B3CF-D35EB00C4479}" destId="{9D5BA9FF-F1DB-433B-B9D0-1A8266E3491B}" srcOrd="0" destOrd="0" presId="urn:microsoft.com/office/officeart/2005/8/layout/list1"/>
    <dgm:cxn modelId="{1CFBAE8C-EE82-4C2B-A463-F2C09F4C79B9}" type="presOf" srcId="{7CFB8764-157E-4F9E-A416-C19F02F34375}" destId="{775E9A2C-E0EC-4AC3-8D7B-201F23F4EBE2}" srcOrd="0" destOrd="1" presId="urn:microsoft.com/office/officeart/2005/8/layout/list1"/>
    <dgm:cxn modelId="{12937289-02E3-44DA-9F25-1A8464A0615E}" srcId="{C15B29DA-4B17-4635-8BC5-6D14F1A03B55}" destId="{23C47698-72B9-4F79-B90C-3BCA94E0A0A2}" srcOrd="3" destOrd="0" parTransId="{63D7E1A9-97C2-47DF-B50A-72CCB156F04C}" sibTransId="{2B47B97F-7BA9-4096-B60F-2E9C0C87CA7C}"/>
    <dgm:cxn modelId="{EB46BD6A-EFDB-42B2-8E50-A35E5E4FC2A5}" srcId="{D234003A-4C16-4DA7-AC9D-055B542850B7}" destId="{83F870B6-0D8A-4F94-A0C1-0473CDB7076B}" srcOrd="3" destOrd="0" parTransId="{B66BFFFC-AEAD-4FB3-B829-2484C2CFE577}" sibTransId="{BB46AD58-4340-4BB3-AAE2-F5E99DE4BD0A}"/>
    <dgm:cxn modelId="{C6AB5376-4112-4036-89A3-A991FBB7D3D4}" type="presOf" srcId="{D234003A-4C16-4DA7-AC9D-055B542850B7}" destId="{99012AA2-5D37-46AF-A6D9-D749E03E7B1D}" srcOrd="1" destOrd="0" presId="urn:microsoft.com/office/officeart/2005/8/layout/list1"/>
    <dgm:cxn modelId="{D1ECC4B6-69C2-4E8C-8491-E7F0975064B7}" type="presOf" srcId="{F6E491ED-682A-40FA-9532-15EECAB18798}" destId="{9D5BA9FF-F1DB-433B-B9D0-1A8266E3491B}" srcOrd="0" destOrd="2" presId="urn:microsoft.com/office/officeart/2005/8/layout/list1"/>
    <dgm:cxn modelId="{EF9C9EAE-4630-4BDA-B995-93690FCB44D0}" type="presOf" srcId="{C15B29DA-4B17-4635-8BC5-6D14F1A03B55}" destId="{BB39EE14-34C3-49B5-A97E-684460D26CCD}" srcOrd="1" destOrd="0" presId="urn:microsoft.com/office/officeart/2005/8/layout/list1"/>
    <dgm:cxn modelId="{A7BD9AA4-FAB4-411F-8B9D-3B1BD174C3F7}" type="presOf" srcId="{3A284D81-4047-43FC-A4F4-8AF2DA258763}" destId="{9D5BA9FF-F1DB-433B-B9D0-1A8266E3491B}" srcOrd="0" destOrd="7" presId="urn:microsoft.com/office/officeart/2005/8/layout/list1"/>
    <dgm:cxn modelId="{8CF22164-C477-47E3-BD34-49147BE6B0A4}" srcId="{C15B29DA-4B17-4635-8BC5-6D14F1A03B55}" destId="{404408BD-C2C7-4037-B533-D7C64E3FF4D8}" srcOrd="1" destOrd="0" parTransId="{787C18CF-D890-4C35-BD10-FB8DF80B73B4}" sibTransId="{F185DB92-893D-41A0-BBFB-6301493CE6E4}"/>
    <dgm:cxn modelId="{5F652065-67FA-48D6-BCC3-5893A5664761}" type="presParOf" srcId="{F9F204C1-D9A0-4D1D-8E72-4BAAB538350C}" destId="{764C557A-A86C-459B-80F1-D0F0245B19C9}" srcOrd="0" destOrd="0" presId="urn:microsoft.com/office/officeart/2005/8/layout/list1"/>
    <dgm:cxn modelId="{D2AA9DFD-D1D1-4D67-B937-61C068AE2ABE}" type="presParOf" srcId="{764C557A-A86C-459B-80F1-D0F0245B19C9}" destId="{9C49880A-4F13-4158-90BC-05E67F13B0EE}" srcOrd="0" destOrd="0" presId="urn:microsoft.com/office/officeart/2005/8/layout/list1"/>
    <dgm:cxn modelId="{5C7CFAE6-4FAB-4B0B-AE40-48EEFB5C77DF}" type="presParOf" srcId="{764C557A-A86C-459B-80F1-D0F0245B19C9}" destId="{BB39EE14-34C3-49B5-A97E-684460D26CCD}" srcOrd="1" destOrd="0" presId="urn:microsoft.com/office/officeart/2005/8/layout/list1"/>
    <dgm:cxn modelId="{0BE5FA69-0B27-41EA-84E6-518A9DB13DB9}" type="presParOf" srcId="{F9F204C1-D9A0-4D1D-8E72-4BAAB538350C}" destId="{BF0E148B-5FBC-4ABA-951B-3D0D289707A8}" srcOrd="1" destOrd="0" presId="urn:microsoft.com/office/officeart/2005/8/layout/list1"/>
    <dgm:cxn modelId="{99E287B1-727B-44A3-B5C1-67F03C86BD6D}" type="presParOf" srcId="{F9F204C1-D9A0-4D1D-8E72-4BAAB538350C}" destId="{9D5BA9FF-F1DB-433B-B9D0-1A8266E3491B}" srcOrd="2" destOrd="0" presId="urn:microsoft.com/office/officeart/2005/8/layout/list1"/>
    <dgm:cxn modelId="{3A67522A-5D36-4678-A2E0-F62EC8575EF7}" type="presParOf" srcId="{F9F204C1-D9A0-4D1D-8E72-4BAAB538350C}" destId="{F46F9D66-6A54-4B84-B2C0-F6E9CE708A10}" srcOrd="3" destOrd="0" presId="urn:microsoft.com/office/officeart/2005/8/layout/list1"/>
    <dgm:cxn modelId="{E8E90C75-9F8D-4A22-942D-03CD8DAC64C4}" type="presParOf" srcId="{F9F204C1-D9A0-4D1D-8E72-4BAAB538350C}" destId="{4D07B2FE-968A-4FD0-8721-384434ABB1EA}" srcOrd="4" destOrd="0" presId="urn:microsoft.com/office/officeart/2005/8/layout/list1"/>
    <dgm:cxn modelId="{68E90E7D-8311-4BD8-BEEE-F2EA2356F02C}" type="presParOf" srcId="{4D07B2FE-968A-4FD0-8721-384434ABB1EA}" destId="{057D26D2-66DC-4D96-A4B1-6A2EB1AAE2D2}" srcOrd="0" destOrd="0" presId="urn:microsoft.com/office/officeart/2005/8/layout/list1"/>
    <dgm:cxn modelId="{0B4F75C2-F6D9-4B17-BFE1-CA866B58086E}" type="presParOf" srcId="{4D07B2FE-968A-4FD0-8721-384434ABB1EA}" destId="{47A63280-31B1-44E8-93CA-6E1F64AB3720}" srcOrd="1" destOrd="0" presId="urn:microsoft.com/office/officeart/2005/8/layout/list1"/>
    <dgm:cxn modelId="{E0377345-17BC-4981-B56C-82C208CF363C}" type="presParOf" srcId="{F9F204C1-D9A0-4D1D-8E72-4BAAB538350C}" destId="{83C83EA5-FBD9-4E0B-B8AF-7F848D1B4542}" srcOrd="5" destOrd="0" presId="urn:microsoft.com/office/officeart/2005/8/layout/list1"/>
    <dgm:cxn modelId="{507BFE4D-5BB4-4FAC-95B4-6CDA1A4559DD}" type="presParOf" srcId="{F9F204C1-D9A0-4D1D-8E72-4BAAB538350C}" destId="{63B073E5-9F23-4715-BBFD-9E4E13C9BB73}" srcOrd="6" destOrd="0" presId="urn:microsoft.com/office/officeart/2005/8/layout/list1"/>
    <dgm:cxn modelId="{B4406AAD-4BF4-49DB-AB30-8131EAAE55C3}" type="presParOf" srcId="{F9F204C1-D9A0-4D1D-8E72-4BAAB538350C}" destId="{E3C8F05E-1315-43E7-AFC2-393A6FD5898E}" srcOrd="7" destOrd="0" presId="urn:microsoft.com/office/officeart/2005/8/layout/list1"/>
    <dgm:cxn modelId="{E5FF4D18-7465-4CA3-AE27-8E892FD3F7DF}" type="presParOf" srcId="{F9F204C1-D9A0-4D1D-8E72-4BAAB538350C}" destId="{25BCF634-6781-43A8-905C-957E8A2D970D}" srcOrd="8" destOrd="0" presId="urn:microsoft.com/office/officeart/2005/8/layout/list1"/>
    <dgm:cxn modelId="{4A239A55-4E15-490E-9E12-55E611F1FEC2}" type="presParOf" srcId="{25BCF634-6781-43A8-905C-957E8A2D970D}" destId="{B1AC34D8-7383-4AD7-97F5-7B3E8056C009}" srcOrd="0" destOrd="0" presId="urn:microsoft.com/office/officeart/2005/8/layout/list1"/>
    <dgm:cxn modelId="{ECF2449F-C081-4C80-B7F3-36C7379FAEE3}" type="presParOf" srcId="{25BCF634-6781-43A8-905C-957E8A2D970D}" destId="{99012AA2-5D37-46AF-A6D9-D749E03E7B1D}" srcOrd="1" destOrd="0" presId="urn:microsoft.com/office/officeart/2005/8/layout/list1"/>
    <dgm:cxn modelId="{1D98BD3E-1799-4A71-93D7-A484D1674A42}" type="presParOf" srcId="{F9F204C1-D9A0-4D1D-8E72-4BAAB538350C}" destId="{1FC5AD53-5FA4-4F84-A20B-CEF7F073D24C}" srcOrd="9" destOrd="0" presId="urn:microsoft.com/office/officeart/2005/8/layout/list1"/>
    <dgm:cxn modelId="{D3C5F525-FACF-461C-924B-D3D0C2E65C0D}" type="presParOf" srcId="{F9F204C1-D9A0-4D1D-8E72-4BAAB538350C}" destId="{775E9A2C-E0EC-4AC3-8D7B-201F23F4EB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C4E46F-88C3-4916-9115-1A23EF6753D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1B8F9-9DE5-4093-9C04-1111C3783926}">
      <dgm:prSet phldrT="[Text]"/>
      <dgm:spPr>
        <a:solidFill>
          <a:srgbClr val="35608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Notification Provided to Owner 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DC71C6-C4E6-4FE4-8D78-085948820934}" type="parTrans" cxnId="{0712CE03-B1A2-4703-9453-11C809664388}">
      <dgm:prSet/>
      <dgm:spPr/>
      <dgm:t>
        <a:bodyPr/>
        <a:lstStyle/>
        <a:p>
          <a:endParaRPr lang="en-US"/>
        </a:p>
      </dgm:t>
    </dgm:pt>
    <dgm:pt modelId="{97EFDF0C-0963-49BD-93C6-D5A2D7F0795E}" type="sibTrans" cxnId="{0712CE03-B1A2-4703-9453-11C809664388}">
      <dgm:prSet/>
      <dgm:spPr/>
      <dgm:t>
        <a:bodyPr/>
        <a:lstStyle/>
        <a:p>
          <a:endParaRPr lang="en-US" dirty="0"/>
        </a:p>
      </dgm:t>
    </dgm:pt>
    <dgm:pt modelId="{07672055-A074-4E25-A5C1-04EDC1AFDEE5}">
      <dgm:prSet/>
      <dgm:spPr>
        <a:solidFill>
          <a:srgbClr val="35608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Include list of non-compliant issues </a:t>
          </a:r>
        </a:p>
      </dgm:t>
    </dgm:pt>
    <dgm:pt modelId="{CB891791-10F5-41FE-BB6C-614808ABDEF6}" type="parTrans" cxnId="{EC32138F-B74B-4C9F-9C0A-EA2A1380A4B7}">
      <dgm:prSet/>
      <dgm:spPr/>
      <dgm:t>
        <a:bodyPr/>
        <a:lstStyle/>
        <a:p>
          <a:endParaRPr lang="en-US"/>
        </a:p>
      </dgm:t>
    </dgm:pt>
    <dgm:pt modelId="{2112C318-D4A3-4416-8A78-AA44DF406BBF}" type="sibTrans" cxnId="{EC32138F-B74B-4C9F-9C0A-EA2A1380A4B7}">
      <dgm:prSet/>
      <dgm:spPr/>
      <dgm:t>
        <a:bodyPr/>
        <a:lstStyle/>
        <a:p>
          <a:endParaRPr lang="en-US"/>
        </a:p>
      </dgm:t>
    </dgm:pt>
    <dgm:pt modelId="{72D709AD-0401-4C45-A082-A89187344B48}">
      <dgm:prSet/>
      <dgm:spPr>
        <a:solidFill>
          <a:srgbClr val="35608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Provide Period to Cure</a:t>
          </a:r>
        </a:p>
      </dgm:t>
    </dgm:pt>
    <dgm:pt modelId="{4EF98F34-85FA-4027-B00F-8B9BA4910E4F}" type="parTrans" cxnId="{33A4F16D-E2A5-4251-A26E-9B68C22EFF39}">
      <dgm:prSet/>
      <dgm:spPr/>
      <dgm:t>
        <a:bodyPr/>
        <a:lstStyle/>
        <a:p>
          <a:endParaRPr lang="en-US"/>
        </a:p>
      </dgm:t>
    </dgm:pt>
    <dgm:pt modelId="{37074C4D-2BCA-40AF-AA38-49C66BDC6D2C}" type="sibTrans" cxnId="{33A4F16D-E2A5-4251-A26E-9B68C22EFF39}">
      <dgm:prSet/>
      <dgm:spPr/>
      <dgm:t>
        <a:bodyPr/>
        <a:lstStyle/>
        <a:p>
          <a:endParaRPr lang="en-US"/>
        </a:p>
      </dgm:t>
    </dgm:pt>
    <dgm:pt modelId="{B0A01367-F621-43AD-85FE-5D62C1BEF218}">
      <dgm:prSet/>
      <dgm:spPr>
        <a:solidFill>
          <a:srgbClr val="35608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Reporting to IRS (LIHTC / 1602 Exchange)</a:t>
          </a:r>
        </a:p>
      </dgm:t>
    </dgm:pt>
    <dgm:pt modelId="{FEBFD3FA-A07E-41B5-B3B8-D6C8A5993F90}" type="parTrans" cxnId="{083FE565-223C-4A78-9409-2333A00729E6}">
      <dgm:prSet/>
      <dgm:spPr/>
      <dgm:t>
        <a:bodyPr/>
        <a:lstStyle/>
        <a:p>
          <a:endParaRPr lang="en-US"/>
        </a:p>
      </dgm:t>
    </dgm:pt>
    <dgm:pt modelId="{5C2571D0-3803-431F-B5F0-E58F43462CB2}" type="sibTrans" cxnId="{083FE565-223C-4A78-9409-2333A00729E6}">
      <dgm:prSet/>
      <dgm:spPr/>
      <dgm:t>
        <a:bodyPr/>
        <a:lstStyle/>
        <a:p>
          <a:endParaRPr lang="en-US" dirty="0"/>
        </a:p>
      </dgm:t>
    </dgm:pt>
    <dgm:pt modelId="{D42ACDDB-F1CB-4808-B3EC-5D058C909AF7}">
      <dgm:prSet/>
      <dgm:spPr>
        <a:solidFill>
          <a:srgbClr val="35608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Issuance of 8823</a:t>
          </a:r>
        </a:p>
      </dgm:t>
    </dgm:pt>
    <dgm:pt modelId="{355AD6B5-8E0C-4D24-A8E3-C6050CACEA5D}" type="parTrans" cxnId="{E33EF9FB-0000-4655-BC86-9AAD0297EED4}">
      <dgm:prSet/>
      <dgm:spPr/>
      <dgm:t>
        <a:bodyPr/>
        <a:lstStyle/>
        <a:p>
          <a:endParaRPr lang="en-US"/>
        </a:p>
      </dgm:t>
    </dgm:pt>
    <dgm:pt modelId="{F713C135-97DE-4991-8DF6-60E6EF8A3A41}" type="sibTrans" cxnId="{E33EF9FB-0000-4655-BC86-9AAD0297EED4}">
      <dgm:prSet/>
      <dgm:spPr/>
      <dgm:t>
        <a:bodyPr/>
        <a:lstStyle/>
        <a:p>
          <a:endParaRPr lang="en-US"/>
        </a:p>
      </dgm:t>
    </dgm:pt>
    <dgm:pt modelId="{411083F9-B48B-4A87-9A0A-E82620577C81}">
      <dgm:prSet/>
      <dgm:spPr>
        <a:solidFill>
          <a:srgbClr val="35608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During the 15 Year Compliance Period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508F67-E1A1-4B5C-A859-C798E3F863C9}" type="parTrans" cxnId="{3D15D5A7-70CF-424F-B17B-901E0C1226E0}">
      <dgm:prSet/>
      <dgm:spPr/>
      <dgm:t>
        <a:bodyPr/>
        <a:lstStyle/>
        <a:p>
          <a:endParaRPr lang="en-US"/>
        </a:p>
      </dgm:t>
    </dgm:pt>
    <dgm:pt modelId="{41C6E6B5-C000-46AD-86FF-2DFC1EBBF441}" type="sibTrans" cxnId="{3D15D5A7-70CF-424F-B17B-901E0C1226E0}">
      <dgm:prSet/>
      <dgm:spPr/>
      <dgm:t>
        <a:bodyPr/>
        <a:lstStyle/>
        <a:p>
          <a:endParaRPr lang="en-US"/>
        </a:p>
      </dgm:t>
    </dgm:pt>
    <dgm:pt modelId="{958F60D3-BFA9-4240-9C05-FDC846ECBAF5}">
      <dgm:prSet/>
      <dgm:spPr>
        <a:solidFill>
          <a:srgbClr val="35608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Tax Credit Recapture</a:t>
          </a:r>
        </a:p>
      </dgm:t>
    </dgm:pt>
    <dgm:pt modelId="{693129D2-FB04-4C6F-895E-1F75DD428179}" type="parTrans" cxnId="{0823A113-FF31-4398-A9B5-F12DC437357F}">
      <dgm:prSet/>
      <dgm:spPr/>
      <dgm:t>
        <a:bodyPr/>
        <a:lstStyle/>
        <a:p>
          <a:endParaRPr lang="en-US"/>
        </a:p>
      </dgm:t>
    </dgm:pt>
    <dgm:pt modelId="{08F58811-ADC4-4EEE-BAFC-D957EEA83586}" type="sibTrans" cxnId="{0823A113-FF31-4398-A9B5-F12DC437357F}">
      <dgm:prSet/>
      <dgm:spPr/>
      <dgm:t>
        <a:bodyPr/>
        <a:lstStyle/>
        <a:p>
          <a:endParaRPr lang="en-US"/>
        </a:p>
      </dgm:t>
    </dgm:pt>
    <dgm:pt modelId="{30E336D3-89FF-4A34-89A3-6C5E0BE52ADB}">
      <dgm:prSet/>
      <dgm:spPr>
        <a:solidFill>
          <a:srgbClr val="00B5BF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Disqualification of Future Participation / Loss of Future Funding in LHC Programs</a:t>
          </a:r>
        </a:p>
      </dgm:t>
    </dgm:pt>
    <dgm:pt modelId="{B8405FEE-534E-4692-AC60-D0071E3C1207}" type="parTrans" cxnId="{B50A3A87-1D59-4C32-9DE0-2A73A52F6400}">
      <dgm:prSet/>
      <dgm:spPr/>
      <dgm:t>
        <a:bodyPr/>
        <a:lstStyle/>
        <a:p>
          <a:endParaRPr lang="en-US"/>
        </a:p>
      </dgm:t>
    </dgm:pt>
    <dgm:pt modelId="{E8544846-E708-4D00-AF0C-C7B0EE4F9D1A}" type="sibTrans" cxnId="{B50A3A87-1D59-4C32-9DE0-2A73A52F6400}">
      <dgm:prSet/>
      <dgm:spPr/>
      <dgm:t>
        <a:bodyPr/>
        <a:lstStyle/>
        <a:p>
          <a:endParaRPr lang="en-US"/>
        </a:p>
      </dgm:t>
    </dgm:pt>
    <dgm:pt modelId="{6CA00C66-60D7-4BF2-AF5C-6180FAF855B3}">
      <dgm:prSet/>
      <dgm:spPr>
        <a:solidFill>
          <a:srgbClr val="00B5BF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7F41A71-37E7-43F2-983B-B847C3208592}" type="parTrans" cxnId="{5F37F789-0D83-4078-BA81-0F7DE755229A}">
      <dgm:prSet/>
      <dgm:spPr/>
      <dgm:t>
        <a:bodyPr/>
        <a:lstStyle/>
        <a:p>
          <a:endParaRPr lang="en-US"/>
        </a:p>
      </dgm:t>
    </dgm:pt>
    <dgm:pt modelId="{6D325B1C-AE61-41DC-8968-AB9BBCF01D59}" type="sibTrans" cxnId="{5F37F789-0D83-4078-BA81-0F7DE755229A}">
      <dgm:prSet/>
      <dgm:spPr/>
      <dgm:t>
        <a:bodyPr/>
        <a:lstStyle/>
        <a:p>
          <a:endParaRPr lang="en-US"/>
        </a:p>
      </dgm:t>
    </dgm:pt>
    <dgm:pt modelId="{3DC7DB3E-4100-4051-AF80-21F02F4D73A3}" type="pres">
      <dgm:prSet presAssocID="{C8C4E46F-88C3-4916-9115-1A23EF6753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0271B3-6C80-4A91-B1F4-EF86209A82F1}" type="pres">
      <dgm:prSet presAssocID="{C8C4E46F-88C3-4916-9115-1A23EF6753D1}" presName="dummyMaxCanvas" presStyleCnt="0">
        <dgm:presLayoutVars/>
      </dgm:prSet>
      <dgm:spPr/>
    </dgm:pt>
    <dgm:pt modelId="{67CFB874-4DB4-47FC-BDCD-932AF894DE07}" type="pres">
      <dgm:prSet presAssocID="{C8C4E46F-88C3-4916-9115-1A23EF6753D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043AC-0631-4B82-84D1-D09536C6D0C5}" type="pres">
      <dgm:prSet presAssocID="{C8C4E46F-88C3-4916-9115-1A23EF6753D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B5550-2994-4A9F-8B17-3DDA9D4AA268}" type="pres">
      <dgm:prSet presAssocID="{C8C4E46F-88C3-4916-9115-1A23EF6753D1}" presName="ThreeNodes_3" presStyleLbl="node1" presStyleIdx="2" presStyleCnt="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4287D-4067-43D6-B5C1-1E8D667C86E5}" type="pres">
      <dgm:prSet presAssocID="{C8C4E46F-88C3-4916-9115-1A23EF6753D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ADA03-22C0-4F60-8580-DBA6B5F352BB}" type="pres">
      <dgm:prSet presAssocID="{C8C4E46F-88C3-4916-9115-1A23EF6753D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54496-2475-424D-8CCD-A1253E78C533}" type="pres">
      <dgm:prSet presAssocID="{C8C4E46F-88C3-4916-9115-1A23EF6753D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7FC2F-9C80-4A58-834A-77129F34B016}" type="pres">
      <dgm:prSet presAssocID="{C8C4E46F-88C3-4916-9115-1A23EF6753D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F927-96E7-4EDE-9C40-8B70C1791829}" type="pres">
      <dgm:prSet presAssocID="{C8C4E46F-88C3-4916-9115-1A23EF6753D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EC145-5182-4222-BC64-9CB201DE8584}" type="presOf" srcId="{5241B8F9-9DE5-4093-9C04-1111C3783926}" destId="{7C054496-2475-424D-8CCD-A1253E78C533}" srcOrd="1" destOrd="0" presId="urn:microsoft.com/office/officeart/2005/8/layout/vProcess5"/>
    <dgm:cxn modelId="{67364919-BC19-46BA-98FA-220512C8E471}" type="presOf" srcId="{07672055-A074-4E25-A5C1-04EDC1AFDEE5}" destId="{67CFB874-4DB4-47FC-BDCD-932AF894DE07}" srcOrd="0" destOrd="1" presId="urn:microsoft.com/office/officeart/2005/8/layout/vProcess5"/>
    <dgm:cxn modelId="{083FE565-223C-4A78-9409-2333A00729E6}" srcId="{C8C4E46F-88C3-4916-9115-1A23EF6753D1}" destId="{B0A01367-F621-43AD-85FE-5D62C1BEF218}" srcOrd="1" destOrd="0" parTransId="{FEBFD3FA-A07E-41B5-B3B8-D6C8A5993F90}" sibTransId="{5C2571D0-3803-431F-B5F0-E58F43462CB2}"/>
    <dgm:cxn modelId="{33A4F16D-E2A5-4251-A26E-9B68C22EFF39}" srcId="{5241B8F9-9DE5-4093-9C04-1111C3783926}" destId="{72D709AD-0401-4C45-A082-A89187344B48}" srcOrd="1" destOrd="0" parTransId="{4EF98F34-85FA-4027-B00F-8B9BA4910E4F}" sibTransId="{37074C4D-2BCA-40AF-AA38-49C66BDC6D2C}"/>
    <dgm:cxn modelId="{4D62A500-EC6B-41F5-8FA4-68C2EF12DF28}" type="presOf" srcId="{B0A01367-F621-43AD-85FE-5D62C1BEF218}" destId="{1CD7FC2F-9C80-4A58-834A-77129F34B016}" srcOrd="1" destOrd="0" presId="urn:microsoft.com/office/officeart/2005/8/layout/vProcess5"/>
    <dgm:cxn modelId="{4D051A89-0798-445A-AEEB-7FACA4DE34EE}" type="presOf" srcId="{30E336D3-89FF-4A34-89A3-6C5E0BE52ADB}" destId="{8A9B5550-2994-4A9F-8B17-3DDA9D4AA268}" srcOrd="0" destOrd="0" presId="urn:microsoft.com/office/officeart/2005/8/layout/vProcess5"/>
    <dgm:cxn modelId="{5F37F789-0D83-4078-BA81-0F7DE755229A}" srcId="{30E336D3-89FF-4A34-89A3-6C5E0BE52ADB}" destId="{6CA00C66-60D7-4BF2-AF5C-6180FAF855B3}" srcOrd="0" destOrd="0" parTransId="{67F41A71-37E7-43F2-983B-B847C3208592}" sibTransId="{6D325B1C-AE61-41DC-8968-AB9BBCF01D59}"/>
    <dgm:cxn modelId="{9B85161C-22E2-4EB2-8CFE-22C1BEC892E8}" type="presOf" srcId="{B0A01367-F621-43AD-85FE-5D62C1BEF218}" destId="{2B0043AC-0631-4B82-84D1-D09536C6D0C5}" srcOrd="0" destOrd="0" presId="urn:microsoft.com/office/officeart/2005/8/layout/vProcess5"/>
    <dgm:cxn modelId="{EC32138F-B74B-4C9F-9C0A-EA2A1380A4B7}" srcId="{5241B8F9-9DE5-4093-9C04-1111C3783926}" destId="{07672055-A074-4E25-A5C1-04EDC1AFDEE5}" srcOrd="0" destOrd="0" parTransId="{CB891791-10F5-41FE-BB6C-614808ABDEF6}" sibTransId="{2112C318-D4A3-4416-8A78-AA44DF406BBF}"/>
    <dgm:cxn modelId="{01F7A151-2167-48AA-80AF-93C12B1AD1C3}" type="presOf" srcId="{411083F9-B48B-4A87-9A0A-E82620577C81}" destId="{1CD7FC2F-9C80-4A58-834A-77129F34B016}" srcOrd="1" destOrd="2" presId="urn:microsoft.com/office/officeart/2005/8/layout/vProcess5"/>
    <dgm:cxn modelId="{08C5D5E3-481A-45AF-90D3-AEF9FDF415DE}" type="presOf" srcId="{97EFDF0C-0963-49BD-93C6-D5A2D7F0795E}" destId="{B9B4287D-4067-43D6-B5C1-1E8D667C86E5}" srcOrd="0" destOrd="0" presId="urn:microsoft.com/office/officeart/2005/8/layout/vProcess5"/>
    <dgm:cxn modelId="{06EF7FD9-B550-4F64-B419-380A2B26942D}" type="presOf" srcId="{958F60D3-BFA9-4240-9C05-FDC846ECBAF5}" destId="{1CD7FC2F-9C80-4A58-834A-77129F34B016}" srcOrd="1" destOrd="3" presId="urn:microsoft.com/office/officeart/2005/8/layout/vProcess5"/>
    <dgm:cxn modelId="{E42CC92D-550C-4DB8-8422-0C5C6D0E955E}" type="presOf" srcId="{5C2571D0-3803-431F-B5F0-E58F43462CB2}" destId="{D4FADA03-22C0-4F60-8580-DBA6B5F352BB}" srcOrd="0" destOrd="0" presId="urn:microsoft.com/office/officeart/2005/8/layout/vProcess5"/>
    <dgm:cxn modelId="{C86BC624-E5E8-4C67-9199-649B78F03E4E}" type="presOf" srcId="{30E336D3-89FF-4A34-89A3-6C5E0BE52ADB}" destId="{26AFF927-96E7-4EDE-9C40-8B70C1791829}" srcOrd="1" destOrd="0" presId="urn:microsoft.com/office/officeart/2005/8/layout/vProcess5"/>
    <dgm:cxn modelId="{BA4E28CA-C588-4F9F-A679-53D6F0ED9023}" type="presOf" srcId="{6CA00C66-60D7-4BF2-AF5C-6180FAF855B3}" destId="{8A9B5550-2994-4A9F-8B17-3DDA9D4AA268}" srcOrd="0" destOrd="1" presId="urn:microsoft.com/office/officeart/2005/8/layout/vProcess5"/>
    <dgm:cxn modelId="{89912305-7900-4FBC-AEF6-38CFCD86D999}" type="presOf" srcId="{D42ACDDB-F1CB-4808-B3EC-5D058C909AF7}" destId="{1CD7FC2F-9C80-4A58-834A-77129F34B016}" srcOrd="1" destOrd="1" presId="urn:microsoft.com/office/officeart/2005/8/layout/vProcess5"/>
    <dgm:cxn modelId="{DE4B7DF5-9564-4D8F-B8C4-40AD16AA9EA9}" type="presOf" srcId="{411083F9-B48B-4A87-9A0A-E82620577C81}" destId="{2B0043AC-0631-4B82-84D1-D09536C6D0C5}" srcOrd="0" destOrd="2" presId="urn:microsoft.com/office/officeart/2005/8/layout/vProcess5"/>
    <dgm:cxn modelId="{3D15D5A7-70CF-424F-B17B-901E0C1226E0}" srcId="{B0A01367-F621-43AD-85FE-5D62C1BEF218}" destId="{411083F9-B48B-4A87-9A0A-E82620577C81}" srcOrd="1" destOrd="0" parTransId="{B0508F67-E1A1-4B5C-A859-C798E3F863C9}" sibTransId="{41C6E6B5-C000-46AD-86FF-2DFC1EBBF441}"/>
    <dgm:cxn modelId="{971986C9-ADF6-41DF-9E98-DAD096664F9F}" type="presOf" srcId="{958F60D3-BFA9-4240-9C05-FDC846ECBAF5}" destId="{2B0043AC-0631-4B82-84D1-D09536C6D0C5}" srcOrd="0" destOrd="3" presId="urn:microsoft.com/office/officeart/2005/8/layout/vProcess5"/>
    <dgm:cxn modelId="{B50A3A87-1D59-4C32-9DE0-2A73A52F6400}" srcId="{C8C4E46F-88C3-4916-9115-1A23EF6753D1}" destId="{30E336D3-89FF-4A34-89A3-6C5E0BE52ADB}" srcOrd="2" destOrd="0" parTransId="{B8405FEE-534E-4692-AC60-D0071E3C1207}" sibTransId="{E8544846-E708-4D00-AF0C-C7B0EE4F9D1A}"/>
    <dgm:cxn modelId="{5153EF07-6C2A-453C-A13B-6C7863CC00CF}" type="presOf" srcId="{6CA00C66-60D7-4BF2-AF5C-6180FAF855B3}" destId="{26AFF927-96E7-4EDE-9C40-8B70C1791829}" srcOrd="1" destOrd="1" presId="urn:microsoft.com/office/officeart/2005/8/layout/vProcess5"/>
    <dgm:cxn modelId="{1BF58357-5638-4895-AB43-DAFC9BD2C5F5}" type="presOf" srcId="{72D709AD-0401-4C45-A082-A89187344B48}" destId="{7C054496-2475-424D-8CCD-A1253E78C533}" srcOrd="1" destOrd="2" presId="urn:microsoft.com/office/officeart/2005/8/layout/vProcess5"/>
    <dgm:cxn modelId="{0823A113-FF31-4398-A9B5-F12DC437357F}" srcId="{B0A01367-F621-43AD-85FE-5D62C1BEF218}" destId="{958F60D3-BFA9-4240-9C05-FDC846ECBAF5}" srcOrd="2" destOrd="0" parTransId="{693129D2-FB04-4C6F-895E-1F75DD428179}" sibTransId="{08F58811-ADC4-4EEE-BAFC-D957EEA83586}"/>
    <dgm:cxn modelId="{E33EF9FB-0000-4655-BC86-9AAD0297EED4}" srcId="{B0A01367-F621-43AD-85FE-5D62C1BEF218}" destId="{D42ACDDB-F1CB-4808-B3EC-5D058C909AF7}" srcOrd="0" destOrd="0" parTransId="{355AD6B5-8E0C-4D24-A8E3-C6050CACEA5D}" sibTransId="{F713C135-97DE-4991-8DF6-60E6EF8A3A41}"/>
    <dgm:cxn modelId="{E81668F7-A2B4-4C17-8A96-58D0E898B480}" type="presOf" srcId="{D42ACDDB-F1CB-4808-B3EC-5D058C909AF7}" destId="{2B0043AC-0631-4B82-84D1-D09536C6D0C5}" srcOrd="0" destOrd="1" presId="urn:microsoft.com/office/officeart/2005/8/layout/vProcess5"/>
    <dgm:cxn modelId="{0712CE03-B1A2-4703-9453-11C809664388}" srcId="{C8C4E46F-88C3-4916-9115-1A23EF6753D1}" destId="{5241B8F9-9DE5-4093-9C04-1111C3783926}" srcOrd="0" destOrd="0" parTransId="{1FDC71C6-C4E6-4FE4-8D78-085948820934}" sibTransId="{97EFDF0C-0963-49BD-93C6-D5A2D7F0795E}"/>
    <dgm:cxn modelId="{8C9EFCD5-F408-4788-A4A8-221C8DC0D274}" type="presOf" srcId="{72D709AD-0401-4C45-A082-A89187344B48}" destId="{67CFB874-4DB4-47FC-BDCD-932AF894DE07}" srcOrd="0" destOrd="2" presId="urn:microsoft.com/office/officeart/2005/8/layout/vProcess5"/>
    <dgm:cxn modelId="{6835DDC6-9FC1-46AC-AD42-EDD15D625079}" type="presOf" srcId="{5241B8F9-9DE5-4093-9C04-1111C3783926}" destId="{67CFB874-4DB4-47FC-BDCD-932AF894DE07}" srcOrd="0" destOrd="0" presId="urn:microsoft.com/office/officeart/2005/8/layout/vProcess5"/>
    <dgm:cxn modelId="{A4528021-558C-4E6E-880D-31D9E8B213FC}" type="presOf" srcId="{07672055-A074-4E25-A5C1-04EDC1AFDEE5}" destId="{7C054496-2475-424D-8CCD-A1253E78C533}" srcOrd="1" destOrd="1" presId="urn:microsoft.com/office/officeart/2005/8/layout/vProcess5"/>
    <dgm:cxn modelId="{0D240811-D8E0-4E93-A7D3-D073A932D221}" type="presOf" srcId="{C8C4E46F-88C3-4916-9115-1A23EF6753D1}" destId="{3DC7DB3E-4100-4051-AF80-21F02F4D73A3}" srcOrd="0" destOrd="0" presId="urn:microsoft.com/office/officeart/2005/8/layout/vProcess5"/>
    <dgm:cxn modelId="{1CF8974A-9E41-40A9-A9F4-9D0DE8DF6937}" type="presParOf" srcId="{3DC7DB3E-4100-4051-AF80-21F02F4D73A3}" destId="{AF0271B3-6C80-4A91-B1F4-EF86209A82F1}" srcOrd="0" destOrd="0" presId="urn:microsoft.com/office/officeart/2005/8/layout/vProcess5"/>
    <dgm:cxn modelId="{F47644C3-00D9-44C4-960D-D9EB5700949E}" type="presParOf" srcId="{3DC7DB3E-4100-4051-AF80-21F02F4D73A3}" destId="{67CFB874-4DB4-47FC-BDCD-932AF894DE07}" srcOrd="1" destOrd="0" presId="urn:microsoft.com/office/officeart/2005/8/layout/vProcess5"/>
    <dgm:cxn modelId="{8B0D14C6-6D00-4316-A6A0-2B6E683DD732}" type="presParOf" srcId="{3DC7DB3E-4100-4051-AF80-21F02F4D73A3}" destId="{2B0043AC-0631-4B82-84D1-D09536C6D0C5}" srcOrd="2" destOrd="0" presId="urn:microsoft.com/office/officeart/2005/8/layout/vProcess5"/>
    <dgm:cxn modelId="{976F786A-522E-4E1B-92D7-A16659285758}" type="presParOf" srcId="{3DC7DB3E-4100-4051-AF80-21F02F4D73A3}" destId="{8A9B5550-2994-4A9F-8B17-3DDA9D4AA268}" srcOrd="3" destOrd="0" presId="urn:microsoft.com/office/officeart/2005/8/layout/vProcess5"/>
    <dgm:cxn modelId="{AFECFBAC-4F66-4B01-8DC7-CA7BE6B83D11}" type="presParOf" srcId="{3DC7DB3E-4100-4051-AF80-21F02F4D73A3}" destId="{B9B4287D-4067-43D6-B5C1-1E8D667C86E5}" srcOrd="4" destOrd="0" presId="urn:microsoft.com/office/officeart/2005/8/layout/vProcess5"/>
    <dgm:cxn modelId="{56B6177B-1347-467A-ABD8-55891827F49E}" type="presParOf" srcId="{3DC7DB3E-4100-4051-AF80-21F02F4D73A3}" destId="{D4FADA03-22C0-4F60-8580-DBA6B5F352BB}" srcOrd="5" destOrd="0" presId="urn:microsoft.com/office/officeart/2005/8/layout/vProcess5"/>
    <dgm:cxn modelId="{2E5D8582-230F-49E4-BE79-5351CEAA377E}" type="presParOf" srcId="{3DC7DB3E-4100-4051-AF80-21F02F4D73A3}" destId="{7C054496-2475-424D-8CCD-A1253E78C533}" srcOrd="6" destOrd="0" presId="urn:microsoft.com/office/officeart/2005/8/layout/vProcess5"/>
    <dgm:cxn modelId="{9FBB0EB8-8C28-4F40-9374-2954130A8BBC}" type="presParOf" srcId="{3DC7DB3E-4100-4051-AF80-21F02F4D73A3}" destId="{1CD7FC2F-9C80-4A58-834A-77129F34B016}" srcOrd="7" destOrd="0" presId="urn:microsoft.com/office/officeart/2005/8/layout/vProcess5"/>
    <dgm:cxn modelId="{05F40EA8-7586-4B32-B393-A754BF6A6ACB}" type="presParOf" srcId="{3DC7DB3E-4100-4051-AF80-21F02F4D73A3}" destId="{26AFF927-96E7-4EDE-9C40-8B70C179182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4D0D6-C8B7-4B61-82E0-1A52F6110DAF}">
      <dsp:nvSpPr>
        <dsp:cNvPr id="0" name=""/>
        <dsp:cNvSpPr/>
      </dsp:nvSpPr>
      <dsp:spPr>
        <a:xfrm>
          <a:off x="3532011" y="2085771"/>
          <a:ext cx="335459" cy="1469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630"/>
              </a:lnTo>
              <a:lnTo>
                <a:pt x="335459" y="1469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F9CDB-3EAC-4286-BDF5-A30016E5E788}">
      <dsp:nvSpPr>
        <dsp:cNvPr id="0" name=""/>
        <dsp:cNvSpPr/>
      </dsp:nvSpPr>
      <dsp:spPr>
        <a:xfrm>
          <a:off x="3196552" y="2085771"/>
          <a:ext cx="335459" cy="1469630"/>
        </a:xfrm>
        <a:custGeom>
          <a:avLst/>
          <a:gdLst/>
          <a:ahLst/>
          <a:cxnLst/>
          <a:rect l="0" t="0" r="0" b="0"/>
          <a:pathLst>
            <a:path>
              <a:moveTo>
                <a:pt x="335459" y="0"/>
              </a:moveTo>
              <a:lnTo>
                <a:pt x="335459" y="1469630"/>
              </a:lnTo>
              <a:lnTo>
                <a:pt x="0" y="1469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60F08-1732-4156-8F64-40E2BAAC5798}">
      <dsp:nvSpPr>
        <dsp:cNvPr id="0" name=""/>
        <dsp:cNvSpPr/>
      </dsp:nvSpPr>
      <dsp:spPr>
        <a:xfrm>
          <a:off x="1934586" y="488347"/>
          <a:ext cx="3194849" cy="1597424"/>
        </a:xfrm>
        <a:prstGeom prst="rect">
          <a:avLst/>
        </a:prstGeom>
        <a:solidFill>
          <a:srgbClr val="00B5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Compliance Examiner Manager</a:t>
          </a:r>
          <a:endParaRPr lang="en-US" sz="3700" kern="1200" dirty="0"/>
        </a:p>
      </dsp:txBody>
      <dsp:txXfrm>
        <a:off x="1934586" y="488347"/>
        <a:ext cx="3194849" cy="1597424"/>
      </dsp:txXfrm>
    </dsp:sp>
    <dsp:sp modelId="{3A1C1CEC-3A03-4867-A962-47084CD8085F}">
      <dsp:nvSpPr>
        <dsp:cNvPr id="0" name=""/>
        <dsp:cNvSpPr/>
      </dsp:nvSpPr>
      <dsp:spPr>
        <a:xfrm>
          <a:off x="1703" y="2756690"/>
          <a:ext cx="3194849" cy="1597424"/>
        </a:xfrm>
        <a:prstGeom prst="rect">
          <a:avLst/>
        </a:prstGeom>
        <a:solidFill>
          <a:srgbClr val="00B5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Compliance Examiner</a:t>
          </a:r>
          <a:endParaRPr lang="en-US" sz="3700" kern="1200" dirty="0"/>
        </a:p>
      </dsp:txBody>
      <dsp:txXfrm>
        <a:off x="1703" y="2756690"/>
        <a:ext cx="3194849" cy="1597424"/>
      </dsp:txXfrm>
    </dsp:sp>
    <dsp:sp modelId="{733E0801-42B6-47C6-8992-5A794216489E}">
      <dsp:nvSpPr>
        <dsp:cNvPr id="0" name=""/>
        <dsp:cNvSpPr/>
      </dsp:nvSpPr>
      <dsp:spPr>
        <a:xfrm>
          <a:off x="3867470" y="2756690"/>
          <a:ext cx="3194849" cy="1597424"/>
        </a:xfrm>
        <a:prstGeom prst="rect">
          <a:avLst/>
        </a:prstGeom>
        <a:solidFill>
          <a:srgbClr val="00B5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Compliance Examiner</a:t>
          </a:r>
          <a:endParaRPr lang="en-US" sz="3700" kern="1200" dirty="0"/>
        </a:p>
      </dsp:txBody>
      <dsp:txXfrm>
        <a:off x="3867470" y="2756690"/>
        <a:ext cx="3194849" cy="159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BA9FF-F1DB-433B-B9D0-1A8266E3491B}">
      <dsp:nvSpPr>
        <dsp:cNvPr id="0" name=""/>
        <dsp:cNvSpPr/>
      </dsp:nvSpPr>
      <dsp:spPr>
        <a:xfrm>
          <a:off x="0" y="227528"/>
          <a:ext cx="10985500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597" tIns="270764" rIns="85259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Low-Income Housing Tax Credit Program “LIHTC”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Tax Credit Assistance Program “TCAP”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Tax Credit Exchange Program – “1602”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Home Investment Partnership Program “HOME”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Federal Depository Insurance Company “FDIC” / RTC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Neighborhood Stabilization Program “NSP”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Housing Trust Fund “HTF”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Community Development Housing Block Grant Program “CDBG”</a:t>
          </a:r>
          <a:endParaRPr lang="en-US" sz="1300" kern="1200" dirty="0"/>
        </a:p>
      </dsp:txBody>
      <dsp:txXfrm>
        <a:off x="0" y="227528"/>
        <a:ext cx="10985500" cy="2047500"/>
      </dsp:txXfrm>
    </dsp:sp>
    <dsp:sp modelId="{BB39EE14-34C3-49B5-A97E-684460D26CCD}">
      <dsp:nvSpPr>
        <dsp:cNvPr id="0" name=""/>
        <dsp:cNvSpPr/>
      </dsp:nvSpPr>
      <dsp:spPr>
        <a:xfrm>
          <a:off x="549275" y="45966"/>
          <a:ext cx="7689850" cy="383760"/>
        </a:xfrm>
        <a:prstGeom prst="roundRect">
          <a:avLst/>
        </a:prstGeom>
        <a:solidFill>
          <a:srgbClr val="FFC8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58" tIns="0" rIns="2906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Annual Desk Monitoring Reviews</a:t>
          </a:r>
          <a:endParaRPr lang="en-US" sz="1300" kern="1200" dirty="0"/>
        </a:p>
      </dsp:txBody>
      <dsp:txXfrm>
        <a:off x="568009" y="64700"/>
        <a:ext cx="7652382" cy="346292"/>
      </dsp:txXfrm>
    </dsp:sp>
    <dsp:sp modelId="{63B073E5-9F23-4715-BBFD-9E4E13C9BB73}">
      <dsp:nvSpPr>
        <dsp:cNvPr id="0" name=""/>
        <dsp:cNvSpPr/>
      </dsp:nvSpPr>
      <dsp:spPr>
        <a:xfrm>
          <a:off x="0" y="2547426"/>
          <a:ext cx="109855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597" tIns="270764" rIns="85259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Transfer of Ownership / GP Changes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Qualified Contract </a:t>
          </a:r>
          <a:endParaRPr lang="en-US" sz="1300" kern="1200" dirty="0"/>
        </a:p>
      </dsp:txBody>
      <dsp:txXfrm>
        <a:off x="0" y="2547426"/>
        <a:ext cx="10985500" cy="757575"/>
      </dsp:txXfrm>
    </dsp:sp>
    <dsp:sp modelId="{47A63280-31B1-44E8-93CA-6E1F64AB3720}">
      <dsp:nvSpPr>
        <dsp:cNvPr id="0" name=""/>
        <dsp:cNvSpPr/>
      </dsp:nvSpPr>
      <dsp:spPr>
        <a:xfrm>
          <a:off x="549275" y="2355546"/>
          <a:ext cx="7689850" cy="383760"/>
        </a:xfrm>
        <a:prstGeom prst="roundRect">
          <a:avLst/>
        </a:prstGeom>
        <a:solidFill>
          <a:srgbClr val="FFC8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58" tIns="0" rIns="2906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Year 15 Request</a:t>
          </a:r>
          <a:endParaRPr lang="en-US" sz="1300" kern="1200" dirty="0"/>
        </a:p>
      </dsp:txBody>
      <dsp:txXfrm>
        <a:off x="568009" y="2374280"/>
        <a:ext cx="7652382" cy="346292"/>
      </dsp:txXfrm>
    </dsp:sp>
    <dsp:sp modelId="{775E9A2C-E0EC-4AC3-8D7B-201F23F4EBE2}">
      <dsp:nvSpPr>
        <dsp:cNvPr id="0" name=""/>
        <dsp:cNvSpPr/>
      </dsp:nvSpPr>
      <dsp:spPr>
        <a:xfrm>
          <a:off x="0" y="3567082"/>
          <a:ext cx="10985500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597" tIns="270764" rIns="85259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Home Investment Partnership Program – Multi-Family Rental Loans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Neighborhood Stabilization Program – Multi-Family Rental Loans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Housing Trust Fund – Multi-Family Rental Loans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Multi-Family Rental Loan Subordination Request/ Reviews</a:t>
          </a:r>
          <a:endParaRPr lang="en-US" sz="1300" kern="1200" dirty="0"/>
        </a:p>
      </dsp:txBody>
      <dsp:txXfrm>
        <a:off x="0" y="3567082"/>
        <a:ext cx="10985500" cy="1187550"/>
      </dsp:txXfrm>
    </dsp:sp>
    <dsp:sp modelId="{99012AA2-5D37-46AF-A6D9-D749E03E7B1D}">
      <dsp:nvSpPr>
        <dsp:cNvPr id="0" name=""/>
        <dsp:cNvSpPr/>
      </dsp:nvSpPr>
      <dsp:spPr>
        <a:xfrm>
          <a:off x="549275" y="3375202"/>
          <a:ext cx="7689850" cy="383760"/>
        </a:xfrm>
        <a:prstGeom prst="roundRect">
          <a:avLst/>
        </a:prstGeom>
        <a:solidFill>
          <a:srgbClr val="FFC8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58" tIns="0" rIns="2906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Loan Servicing </a:t>
          </a:r>
          <a:endParaRPr lang="en-US" sz="1300" kern="1200" dirty="0"/>
        </a:p>
      </dsp:txBody>
      <dsp:txXfrm>
        <a:off x="568009" y="3393936"/>
        <a:ext cx="765238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FB874-4DB4-47FC-BDCD-932AF894DE07}">
      <dsp:nvSpPr>
        <dsp:cNvPr id="0" name=""/>
        <dsp:cNvSpPr/>
      </dsp:nvSpPr>
      <dsp:spPr>
        <a:xfrm>
          <a:off x="0" y="0"/>
          <a:ext cx="6638925" cy="1273543"/>
        </a:xfrm>
        <a:prstGeom prst="roundRect">
          <a:avLst>
            <a:gd name="adj" fmla="val 10000"/>
          </a:avLst>
        </a:prstGeom>
        <a:solidFill>
          <a:srgbClr val="3560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Notification Provided to Owner </a:t>
          </a:r>
          <a:endParaRPr lang="en-US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Include list of non-compliant issues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Provide Period to Cure</a:t>
          </a:r>
        </a:p>
      </dsp:txBody>
      <dsp:txXfrm>
        <a:off x="37301" y="37301"/>
        <a:ext cx="5264672" cy="1198941"/>
      </dsp:txXfrm>
    </dsp:sp>
    <dsp:sp modelId="{2B0043AC-0631-4B82-84D1-D09536C6D0C5}">
      <dsp:nvSpPr>
        <dsp:cNvPr id="0" name=""/>
        <dsp:cNvSpPr/>
      </dsp:nvSpPr>
      <dsp:spPr>
        <a:xfrm>
          <a:off x="585787" y="1485800"/>
          <a:ext cx="6638925" cy="1273543"/>
        </a:xfrm>
        <a:prstGeom prst="roundRect">
          <a:avLst>
            <a:gd name="adj" fmla="val 10000"/>
          </a:avLst>
        </a:prstGeom>
        <a:solidFill>
          <a:srgbClr val="3560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Reporting to IRS (LIHTC / 1602 Exchange)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Issuance of 8823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During the 15 Year Compliance Period</a:t>
          </a:r>
          <a:endParaRPr lang="en-US" sz="1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Tax Credit Recapture</a:t>
          </a:r>
        </a:p>
      </dsp:txBody>
      <dsp:txXfrm>
        <a:off x="623088" y="1523101"/>
        <a:ext cx="5150732" cy="1198941"/>
      </dsp:txXfrm>
    </dsp:sp>
    <dsp:sp modelId="{8A9B5550-2994-4A9F-8B17-3DDA9D4AA268}">
      <dsp:nvSpPr>
        <dsp:cNvPr id="0" name=""/>
        <dsp:cNvSpPr/>
      </dsp:nvSpPr>
      <dsp:spPr>
        <a:xfrm>
          <a:off x="1171574" y="2971600"/>
          <a:ext cx="6638925" cy="1273543"/>
        </a:xfrm>
        <a:prstGeom prst="roundRect">
          <a:avLst>
            <a:gd name="adj" fmla="val 10000"/>
          </a:avLst>
        </a:prstGeom>
        <a:solidFill>
          <a:srgbClr val="00B5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Disqualification of Future Participation / Loss of Future Funding in LHC Programs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bg1"/>
            </a:solidFill>
          </a:endParaRPr>
        </a:p>
      </dsp:txBody>
      <dsp:txXfrm>
        <a:off x="1208875" y="3008901"/>
        <a:ext cx="5150732" cy="1198941"/>
      </dsp:txXfrm>
    </dsp:sp>
    <dsp:sp modelId="{B9B4287D-4067-43D6-B5C1-1E8D667C86E5}">
      <dsp:nvSpPr>
        <dsp:cNvPr id="0" name=""/>
        <dsp:cNvSpPr/>
      </dsp:nvSpPr>
      <dsp:spPr>
        <a:xfrm>
          <a:off x="5811121" y="965770"/>
          <a:ext cx="827803" cy="8278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997377" y="965770"/>
        <a:ext cx="455291" cy="622922"/>
      </dsp:txXfrm>
    </dsp:sp>
    <dsp:sp modelId="{D4FADA03-22C0-4F60-8580-DBA6B5F352BB}">
      <dsp:nvSpPr>
        <dsp:cNvPr id="0" name=""/>
        <dsp:cNvSpPr/>
      </dsp:nvSpPr>
      <dsp:spPr>
        <a:xfrm>
          <a:off x="6396909" y="2443080"/>
          <a:ext cx="827803" cy="8278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583165" y="2443080"/>
        <a:ext cx="455291" cy="622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807CD1-F3AF-FF4C-BC06-A1A10E62C2FF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795CDA-4CBB-0340-9374-ADFA43BA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29795CDA-4CBB-0340-9374-ADFA43BA2E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1743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795CDA-4CBB-0340-9374-ADFA43BA2E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970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795CDA-4CBB-0340-9374-ADFA43BA2E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998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795CDA-4CBB-0340-9374-ADFA43BA2E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4916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795CDA-4CBB-0340-9374-ADFA43BA2E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9441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795CDA-4CBB-0340-9374-ADFA43BA2E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3028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0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0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157F-5CC9-A240-80A9-8B5D52C0D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E1587-6E81-6F4D-ADB1-2ABD355B0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648A6-B7C0-BD4F-B63E-69E6DEAE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32F-17AF-CD47-8BAD-89060F12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81456-D2E2-0846-80E7-68909763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64F1-539F-C44F-83B1-43FB07E3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1EDFE-88E6-A44A-B0C3-CF6C153E8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93C4-3BFF-BC4E-B5F9-2687F45F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8A4B9-34B6-C94F-875D-52197B16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7374F-3625-ED44-9090-03FC70D7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1D856-29B6-954F-A594-3716AA1BC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5E77B-C17A-8742-9BEB-6B31251AA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A4507-3202-754D-A5DA-256048BC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DB5F-E042-9A43-BFE9-EA65E88A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3EA6-20DC-C741-9B44-EEE7AD81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2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8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6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8236-1C52-D541-ADFE-681BAF75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A791-14B8-244A-AD82-4E226B023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9C3E-2FAA-0E4A-B791-BBC95D62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4E775-00B5-D843-A4AC-146B4866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07A5E-9806-134C-AE28-5BB42D93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8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38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791C-D41D-8543-B55A-BF2FEA7D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5B764-ABFC-2840-B5D6-6CA04803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E6BDB-1AB5-9B4E-AF64-A47229AC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B3012-353F-7246-A2CB-8A25E052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558C0-F0A5-D74B-99F6-D96E5953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358F-F8E7-5B40-8AA2-97359919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FCC2-49BA-744E-8993-FB28233FE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4E38-6742-B242-86A7-7469A09CA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73EA9-6F6C-D848-A3DB-F57D5867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EAB74-72F2-B04B-8F82-34883E32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B5A33-C085-8142-8630-ADE833E2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EEDA-F9E1-6F4F-979D-04CE0594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2BCBA-0EF7-E144-AC44-3089EB3B3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D5113-2511-8F49-8596-38CD8AA26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2BCAC-9F34-7A43-9AA7-EDE1FB4C8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1D0CF-B151-C145-8425-5C77961DB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08311-BBFC-DD4B-BF5A-BF32C69F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1BAB8-BE20-244D-8587-34770504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C6803-8E48-C84D-9323-4C0E81C0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9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77A8-2D37-6C42-AC13-93E040F0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A2318-0952-F241-B0A8-9768ABBC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7FF12-AA96-9245-8B1B-298F7178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618F6-364B-C244-92A3-FEDF0095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9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58477-8B03-854C-A0D9-17B228C5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8499D-8606-5D46-B706-1134A5AE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3B8DC-A66D-1246-A599-540D9336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75C8-4093-FA42-AEC5-85ABB8EA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6406-A86D-904C-83C4-C39343F5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4C1D8-CEAB-D647-A7A7-0CC692DEC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472FA-30F3-9544-970E-1521F5D2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1AD8D-424A-4A41-87E4-ED50C9B1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48B74-3AA2-DA44-A534-E5A71A3F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3390-5746-484F-AE8C-3410F45C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10018-89F6-1745-A71C-BAF1BF80D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F9839-B5BA-F442-AC41-C7A45123E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752B0-894C-2B48-AB4E-2E268346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5D25D-2461-9E42-A7E1-3240A1FF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A6EA2-5131-3B44-937F-0C0FC95E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0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17C8E-2686-4246-89EF-0AFB369F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B3435-209B-B443-9EE7-445AFDD30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1DE81-C148-B54C-AB2B-8E2EE1F39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1520-C4A2-CF4B-B18F-3390E3324D3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2756C-5C0D-8A46-AB28-B87FD8038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1F5E2-3ACE-A946-9B83-002A4C478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4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33A6-8E25-448A-9074-BCCFCBC8C08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6BA0-505B-4CCC-8421-5421CEE4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CBE0DD-B143-794A-91C4-3396B6B3E0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921624"/>
          </a:xfrm>
          <a:prstGeom prst="rect">
            <a:avLst/>
          </a:prstGeom>
          <a:solidFill>
            <a:srgbClr val="294B65">
              <a:alpha val="85000"/>
            </a:srgbClr>
          </a:solidFill>
        </p:spPr>
        <p:txBody>
          <a:bodyPr vert="horz" lIns="274320" tIns="45720" rIns="27432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300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LHC Compliance &amp; Asset Management</a:t>
            </a:r>
            <a:endParaRPr lang="en-US" sz="4400" spc="3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80D41C-1C1A-C448-BAD3-989E52B6BA1F}"/>
              </a:ext>
            </a:extLst>
          </p:cNvPr>
          <p:cNvSpPr/>
          <p:nvPr/>
        </p:nvSpPr>
        <p:spPr>
          <a:xfrm>
            <a:off x="4345811" y="5467746"/>
            <a:ext cx="3576577" cy="95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5BF">
                  <a:alpha val="8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66BE0-4E8F-B948-BDC4-25532E4A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48" y="5432938"/>
            <a:ext cx="4172881" cy="7650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076B74-5209-2248-A018-3D0CF9B8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493" y="5467746"/>
            <a:ext cx="5257800" cy="730220"/>
          </a:xfrm>
        </p:spPr>
        <p:txBody>
          <a:bodyPr lIns="0" anchor="ctr">
            <a:normAutofit fontScale="90000"/>
          </a:bodyPr>
          <a:lstStyle/>
          <a:p>
            <a:pPr algn="r"/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Todd Folse &amp; Dione Milton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61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E0F6D1-7016-154D-A025-0C84876B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000749"/>
            <a:ext cx="2277344" cy="4175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3AB4C8-998B-9347-A949-01A879DA2200}"/>
              </a:ext>
            </a:extLst>
          </p:cNvPr>
          <p:cNvSpPr txBox="1">
            <a:spLocks/>
          </p:cNvSpPr>
          <p:nvPr/>
        </p:nvSpPr>
        <p:spPr>
          <a:xfrm>
            <a:off x="497697" y="1342313"/>
            <a:ext cx="3238500" cy="3467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200" dirty="0">
                <a:latin typeface="Arial "/>
              </a:rPr>
              <a:t>Property owners and site managers should be notified of pending site visits in writing </a:t>
            </a:r>
            <a:r>
              <a:rPr lang="en-US" sz="1200" dirty="0" smtClean="0">
                <a:latin typeface="Arial "/>
              </a:rPr>
              <a:t>no more </a:t>
            </a:r>
            <a:r>
              <a:rPr lang="en-US" sz="1200" dirty="0">
                <a:latin typeface="Arial "/>
              </a:rPr>
              <a:t>than 15 days in advance. The scheduling letter or email must inform the owner </a:t>
            </a:r>
            <a:r>
              <a:rPr lang="en-US" sz="1200" dirty="0" smtClean="0">
                <a:latin typeface="Arial "/>
              </a:rPr>
              <a:t>and site </a:t>
            </a:r>
            <a:r>
              <a:rPr lang="en-US" sz="1200" dirty="0">
                <a:latin typeface="Arial "/>
              </a:rPr>
              <a:t>manager of the inclusive dates of the visit and should include a blank </a:t>
            </a:r>
            <a:r>
              <a:rPr lang="en-US" sz="1200" dirty="0" smtClean="0">
                <a:latin typeface="Arial "/>
              </a:rPr>
              <a:t>property information </a:t>
            </a:r>
            <a:r>
              <a:rPr lang="en-US" sz="1200" dirty="0">
                <a:latin typeface="Arial "/>
              </a:rPr>
              <a:t>sheet for completion and submission by the owner. </a:t>
            </a:r>
            <a:endParaRPr lang="en-US" sz="1200" dirty="0" smtClean="0">
              <a:latin typeface="Arial "/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200" dirty="0" smtClean="0">
                <a:latin typeface="Arial "/>
              </a:rPr>
              <a:t>The </a:t>
            </a:r>
            <a:r>
              <a:rPr lang="en-US" sz="1200" dirty="0">
                <a:latin typeface="Arial "/>
              </a:rPr>
              <a:t>letter or email must </a:t>
            </a:r>
            <a:r>
              <a:rPr lang="en-US" sz="1200" dirty="0" smtClean="0">
                <a:latin typeface="Arial "/>
              </a:rPr>
              <a:t>also inform </a:t>
            </a:r>
            <a:r>
              <a:rPr lang="en-US" sz="1200" dirty="0">
                <a:latin typeface="Arial "/>
              </a:rPr>
              <a:t>management of the need to notify tenants of the on-site review and request </a:t>
            </a:r>
            <a:r>
              <a:rPr lang="en-US" sz="1200" dirty="0" smtClean="0">
                <a:latin typeface="Arial "/>
              </a:rPr>
              <a:t>that the </a:t>
            </a:r>
            <a:r>
              <a:rPr lang="en-US" sz="1200" dirty="0">
                <a:latin typeface="Arial "/>
              </a:rPr>
              <a:t>following documents be made available for review during the visit: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7B18F-8816-EE46-B563-57F3FB9EA534}"/>
              </a:ext>
            </a:extLst>
          </p:cNvPr>
          <p:cNvSpPr txBox="1">
            <a:spLocks/>
          </p:cNvSpPr>
          <p:nvPr/>
        </p:nvSpPr>
        <p:spPr>
          <a:xfrm>
            <a:off x="5810250" y="1595353"/>
            <a:ext cx="4533722" cy="1577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COPY OF CURRENT LEASE</a:t>
            </a:r>
          </a:p>
          <a:p>
            <a:pPr algn="ctr">
              <a:lnSpc>
                <a:spcPct val="170000"/>
              </a:lnSpc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COPY OF MOST RECENT RENT ROLL</a:t>
            </a:r>
          </a:p>
          <a:p>
            <a:pPr algn="ctr">
              <a:lnSpc>
                <a:spcPct val="170000"/>
              </a:lnSpc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COPY OF CURRENT WAITING LIST</a:t>
            </a:r>
          </a:p>
          <a:p>
            <a:pPr algn="ctr">
              <a:lnSpc>
                <a:spcPct val="170000"/>
              </a:lnSpc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BLANK APPLICATION FORM</a:t>
            </a:r>
          </a:p>
          <a:p>
            <a:pPr algn="ctr">
              <a:lnSpc>
                <a:spcPct val="170000"/>
              </a:lnSpc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II-A(UNIT STATUS REPORT) FOR MONTH PRIOR TO THE INSPECTION</a:t>
            </a:r>
          </a:p>
          <a:p>
            <a:pPr algn="ctr">
              <a:lnSpc>
                <a:spcPct val="170000"/>
              </a:lnSpc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UPDATED INFORMATION SHEET INDICATING CURRENT CONTACT INFO FOR THE OWNER, MANAGEMENT AGENT &amp; SITE MANAGER</a:t>
            </a:r>
          </a:p>
        </p:txBody>
      </p:sp>
      <p:cxnSp>
        <p:nvCxnSpPr>
          <p:cNvPr id="3" name="Elbow Connector 2"/>
          <p:cNvCxnSpPr/>
          <p:nvPr/>
        </p:nvCxnSpPr>
        <p:spPr>
          <a:xfrm flipV="1">
            <a:off x="2470245" y="3228530"/>
            <a:ext cx="2419779" cy="2144911"/>
          </a:xfrm>
          <a:prstGeom prst="bentConnector3">
            <a:avLst/>
          </a:prstGeom>
          <a:ln w="28575">
            <a:solidFill>
              <a:srgbClr val="FFC83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05350" y="1458914"/>
            <a:ext cx="45719" cy="3928175"/>
          </a:xfrm>
          <a:prstGeom prst="rect">
            <a:avLst/>
          </a:prstGeom>
          <a:solidFill>
            <a:srgbClr val="FFC832"/>
          </a:solidFill>
          <a:ln>
            <a:solidFill>
              <a:srgbClr val="FFC83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4689574" y="3042034"/>
            <a:ext cx="401956" cy="354011"/>
          </a:xfrm>
          <a:prstGeom prst="triangle">
            <a:avLst/>
          </a:prstGeom>
          <a:solidFill>
            <a:srgbClr val="FFC832"/>
          </a:solidFill>
          <a:ln>
            <a:solidFill>
              <a:srgbClr val="FFC83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0065C25-BEAB-3F44-8DC3-ABCE0410EB81}"/>
              </a:ext>
            </a:extLst>
          </p:cNvPr>
          <p:cNvSpPr txBox="1">
            <a:spLocks/>
          </p:cNvSpPr>
          <p:nvPr/>
        </p:nvSpPr>
        <p:spPr>
          <a:xfrm>
            <a:off x="552450" y="384174"/>
            <a:ext cx="6653568" cy="15398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Scheduling Reviews</a:t>
            </a:r>
            <a:endParaRPr lang="en-US" sz="4000" b="1" dirty="0">
              <a:solidFill>
                <a:srgbClr val="00B5BF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647700" y="1091154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7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AE86A5-F240-D54A-853D-7A11018D55A6}"/>
              </a:ext>
            </a:extLst>
          </p:cNvPr>
          <p:cNvSpPr txBox="1">
            <a:spLocks/>
          </p:cNvSpPr>
          <p:nvPr/>
        </p:nvSpPr>
        <p:spPr>
          <a:xfrm>
            <a:off x="0" y="3516740"/>
            <a:ext cx="12192000" cy="1924050"/>
          </a:xfrm>
          <a:prstGeom prst="rect">
            <a:avLst/>
          </a:prstGeom>
          <a:solidFill>
            <a:srgbClr val="294B65">
              <a:alpha val="85000"/>
            </a:srgbClr>
          </a:solidFill>
          <a:ln>
            <a:noFill/>
          </a:ln>
        </p:spPr>
        <p:txBody>
          <a:bodyPr vert="horz" lIns="274320" tIns="45720" rIns="27432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spc="300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STATISTICS</a:t>
            </a:r>
            <a:endParaRPr lang="en-US" sz="5000" spc="3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1AF9D-67F8-9247-AF42-30855158C2E1}"/>
              </a:ext>
            </a:extLst>
          </p:cNvPr>
          <p:cNvSpPr/>
          <p:nvPr/>
        </p:nvSpPr>
        <p:spPr>
          <a:xfrm>
            <a:off x="4328932" y="5068541"/>
            <a:ext cx="3576577" cy="95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5BF">
                  <a:alpha val="8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0AA930-3561-6846-880C-57BBBC0A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17" y="5269704"/>
            <a:ext cx="3015366" cy="5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2019 Statistics | Construction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300" y="1688134"/>
            <a:ext cx="10694068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2016 Flood			     59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HQS                        202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SRPP                        172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Tax Credit &amp; HOME                        155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UPCS V                       1,099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538410" y="2153653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51558" y="2931695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23883" y="3733800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7768" y="4539916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88715" y="5261810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2019 Statistics | Compliance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300" y="1688134"/>
            <a:ext cx="10694068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                                349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Tax Credit                                   287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HOME                                147                        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Piggyback                                  39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1602                                   34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FDIC                                  10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NSP                                   2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ARP                                   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623883" y="1997242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64379" y="2522621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74587" y="3060032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64379" y="3625516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74587" y="4070684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50523" y="4608094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38491" y="5137485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4427" y="5674018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54409" y="1615940"/>
            <a:ext cx="333525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Inspections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	4,851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 Inspections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	3,971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97" y="1714490"/>
            <a:ext cx="164606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10802354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2019 Statistics | Management Occupancy Reviews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300" y="1688134"/>
            <a:ext cx="10694068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MOR			79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Gross Revenue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$291,800.00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238491" y="1973178"/>
            <a:ext cx="1829053" cy="0"/>
          </a:xfrm>
          <a:prstGeom prst="straightConnector1">
            <a:avLst/>
          </a:prstGeom>
          <a:ln w="57150">
            <a:solidFill>
              <a:srgbClr val="FFC832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71611" y="1591004"/>
            <a:ext cx="45606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 "/>
                <a:cs typeface="Arial" panose="020B0604020202020204" pitchFamily="34" charset="0"/>
              </a:rPr>
              <a:t>The Construction and Compliance Monitoring department partners with the </a:t>
            </a:r>
            <a:r>
              <a:rPr lang="en-US" dirty="0" smtClean="0">
                <a:latin typeface="Arial "/>
                <a:cs typeface="Arial" panose="020B0604020202020204" pitchFamily="34" charset="0"/>
              </a:rPr>
              <a:t>PBCA department </a:t>
            </a:r>
            <a:r>
              <a:rPr lang="en-US" dirty="0">
                <a:latin typeface="Arial "/>
                <a:cs typeface="Arial" panose="020B0604020202020204" pitchFamily="34" charset="0"/>
              </a:rPr>
              <a:t>to perform Management and Occupancy Reviews (MORs) onsite at the properties requested by the PBCA team and HUD on a quarterly and annual basis. </a:t>
            </a:r>
            <a:endParaRPr lang="en-US" dirty="0" smtClean="0">
              <a:latin typeface="Arial 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 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 "/>
                <a:cs typeface="Arial" panose="020B0604020202020204" pitchFamily="34" charset="0"/>
              </a:rPr>
              <a:t>The </a:t>
            </a:r>
            <a:r>
              <a:rPr lang="en-US" dirty="0">
                <a:latin typeface="Arial "/>
                <a:cs typeface="Arial" panose="020B0604020202020204" pitchFamily="34" charset="0"/>
              </a:rPr>
              <a:t>purpose of these reviews is to identify and resolve areas of noncompliance with HUD regulations and other requirements at rental units with Section 8 contracts.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0E1911-533A-E048-9325-03A503A3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0" y="993776"/>
            <a:ext cx="5257800" cy="1123950"/>
          </a:xfrm>
        </p:spPr>
        <p:txBody>
          <a:bodyPr anchor="t"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ASSET</a:t>
            </a:r>
            <a:br>
              <a:rPr lang="en-US" sz="4000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40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MANAGEMENT</a:t>
            </a:r>
            <a:endParaRPr lang="en-US" sz="40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ECAE0F-2631-3149-877B-EA25D05F8006}"/>
              </a:ext>
            </a:extLst>
          </p:cNvPr>
          <p:cNvSpPr txBox="1">
            <a:spLocks/>
          </p:cNvSpPr>
          <p:nvPr/>
        </p:nvSpPr>
        <p:spPr>
          <a:xfrm>
            <a:off x="5448300" y="2327275"/>
            <a:ext cx="5448300" cy="2682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Mission of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Asset Management Division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Responsible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for the fiscal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 oversight of LHC-funded and owned multi-family projects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Monitors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and enforces regulatory requirements to preserve project viability and affordability of the projects in the LHC’s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mult</a:t>
            </a:r>
            <a:r>
              <a:rPr lang="en-US" sz="1800" dirty="0" err="1" smtClean="0">
                <a:solidFill>
                  <a:prstClr val="white"/>
                </a:solidFill>
                <a:latin typeface="Calibri Light" panose="020F0302020204030204"/>
              </a:rPr>
              <a:t>i</a:t>
            </a:r>
            <a:r>
              <a:rPr lang="en-US" sz="1800" dirty="0" smtClean="0">
                <a:solidFill>
                  <a:prstClr val="white"/>
                </a:solidFill>
                <a:latin typeface="Calibri Light" panose="020F0302020204030204"/>
              </a:rPr>
              <a:t>-family Asset Management portfolio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3B876B-61ED-6B46-82E8-2ADA19352700}"/>
              </a:ext>
            </a:extLst>
          </p:cNvPr>
          <p:cNvCxnSpPr>
            <a:cxnSpLocks/>
          </p:cNvCxnSpPr>
          <p:nvPr/>
        </p:nvCxnSpPr>
        <p:spPr>
          <a:xfrm>
            <a:off x="5551394" y="2223718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FAD2246-84D0-7F40-A51E-110B513152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87"/>
            <a:ext cx="4447558" cy="69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00450"/>
            <a:ext cx="5257800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ORGANIZATIONAL CHART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5031" y="1428900"/>
            <a:ext cx="262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Compliance Examiner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Manager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828" y="2459191"/>
            <a:ext cx="2636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Construction Monitoring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6023" y="2477944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Administrative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6720" y="3710113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Compliance Reviews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8894" y="4740218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Inspection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8876" y="4629155"/>
            <a:ext cx="2377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Regulatory Compliance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Training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0789207"/>
              </p:ext>
            </p:extLst>
          </p:nvPr>
        </p:nvGraphicFramePr>
        <p:xfrm>
          <a:off x="2032000" y="1295871"/>
          <a:ext cx="7064023" cy="484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48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Asset Management Functions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299" y="1652038"/>
            <a:ext cx="3822701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6096000" y="1652037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95300" y="1193800"/>
          <a:ext cx="109855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45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Governing Documents  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299" y="1652038"/>
            <a:ext cx="3822701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6096000" y="1652037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298" y="1431607"/>
            <a:ext cx="107315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Federal Regulations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Funding Notices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Qualified Allocation Plan (QAP)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Notice of Funding Availability (NOFA)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Regulatory Agreements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Compliance Monitoring Agreements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Promissory Notes / Mortgages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0368" y="3869013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Compliance Reviews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Affordability Commitments 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6096000" y="1652037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0368" y="3869013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Compliance Reviews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1955646"/>
            <a:ext cx="11101387" cy="31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0E1911-533A-E048-9325-03A503A3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0" y="993776"/>
            <a:ext cx="5257800" cy="1123950"/>
          </a:xfrm>
        </p:spPr>
        <p:txBody>
          <a:bodyPr anchor="t"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COMPLIANCE </a:t>
            </a:r>
            <a:r>
              <a:rPr lang="en-US" sz="40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MONITORING</a:t>
            </a:r>
            <a:endParaRPr lang="en-US" sz="40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ECAE0F-2631-3149-877B-EA25D05F8006}"/>
              </a:ext>
            </a:extLst>
          </p:cNvPr>
          <p:cNvSpPr txBox="1">
            <a:spLocks/>
          </p:cNvSpPr>
          <p:nvPr/>
        </p:nvSpPr>
        <p:spPr>
          <a:xfrm>
            <a:off x="5448300" y="2327275"/>
            <a:ext cx="5448300" cy="2682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Mission of the Compliance Division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Ensure, through desk audits &amp; on-site inspections, that </a:t>
            </a:r>
            <a:r>
              <a:rPr lang="en-US" sz="1800" dirty="0">
                <a:solidFill>
                  <a:schemeClr val="bg1"/>
                </a:solidFill>
              </a:rPr>
              <a:t>property owners and managers adhere to Federal, State &amp; local laws governing program administration and compliance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Operate low-income rental housing programs professionally and efficiently</a:t>
            </a: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3B876B-61ED-6B46-82E8-2ADA19352700}"/>
              </a:ext>
            </a:extLst>
          </p:cNvPr>
          <p:cNvCxnSpPr>
            <a:cxnSpLocks/>
          </p:cNvCxnSpPr>
          <p:nvPr/>
        </p:nvCxnSpPr>
        <p:spPr>
          <a:xfrm>
            <a:off x="5551394" y="2223718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FAD2246-84D0-7F40-A51E-110B513152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87"/>
            <a:ext cx="4447558" cy="69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Non-Compliance 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299" y="1295872"/>
            <a:ext cx="8959515" cy="434205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6096000" y="1652037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299" y="1859340"/>
            <a:ext cx="10015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298" y="1489083"/>
            <a:ext cx="8949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456" y="1199567"/>
            <a:ext cx="116176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95886759"/>
              </p:ext>
            </p:extLst>
          </p:nvPr>
        </p:nvGraphicFramePr>
        <p:xfrm>
          <a:off x="898692" y="1489083"/>
          <a:ext cx="7810500" cy="424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32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B3C91D-6D88-AA48-8B94-DDDE3DF34966}"/>
              </a:ext>
            </a:extLst>
          </p:cNvPr>
          <p:cNvSpPr/>
          <p:nvPr/>
        </p:nvSpPr>
        <p:spPr>
          <a:xfrm>
            <a:off x="3368232" y="1888843"/>
            <a:ext cx="5474825" cy="3004113"/>
          </a:xfrm>
          <a:prstGeom prst="rect">
            <a:avLst/>
          </a:prstGeom>
          <a:solidFill>
            <a:srgbClr val="35608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87F0D-F9F2-FE4F-8968-D1D20586D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264" y="3803590"/>
            <a:ext cx="7253470" cy="54848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(225) 763-8700  •  LHC.LA.GOV</a:t>
            </a:r>
            <a:r>
              <a:rPr lang="en-US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n-US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24505-3E23-6647-AC40-4187C0802809}"/>
              </a:ext>
            </a:extLst>
          </p:cNvPr>
          <p:cNvCxnSpPr/>
          <p:nvPr/>
        </p:nvCxnSpPr>
        <p:spPr>
          <a:xfrm>
            <a:off x="4043181" y="3646027"/>
            <a:ext cx="41353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66F948C-42F8-024D-9609-1B6267AE8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938" y="2455817"/>
            <a:ext cx="4443147" cy="10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00450"/>
            <a:ext cx="5257800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ORGANIZATIONAL CHART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299" y="1652038"/>
            <a:ext cx="11236859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35032" y="1295871"/>
            <a:ext cx="2636135" cy="737836"/>
          </a:xfrm>
          <a:prstGeom prst="roundRect">
            <a:avLst/>
          </a:prstGeom>
          <a:solidFill>
            <a:srgbClr val="00B5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0828" y="2332164"/>
            <a:ext cx="2636135" cy="737836"/>
          </a:xfrm>
          <a:prstGeom prst="roundRect">
            <a:avLst/>
          </a:prstGeom>
          <a:solidFill>
            <a:srgbClr val="00B5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35031" y="2354228"/>
            <a:ext cx="2636135" cy="737836"/>
          </a:xfrm>
          <a:prstGeom prst="roundRect">
            <a:avLst/>
          </a:prstGeom>
          <a:solidFill>
            <a:srgbClr val="00B5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096023" y="2354228"/>
            <a:ext cx="2636135" cy="737836"/>
          </a:xfrm>
          <a:prstGeom prst="roundRect">
            <a:avLst/>
          </a:prstGeom>
          <a:solidFill>
            <a:srgbClr val="00B5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798896" y="3550956"/>
            <a:ext cx="2636135" cy="737836"/>
          </a:xfrm>
          <a:prstGeom prst="roundRect">
            <a:avLst/>
          </a:prstGeom>
          <a:solidFill>
            <a:srgbClr val="00B5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806132" y="4584894"/>
            <a:ext cx="2636135" cy="737836"/>
          </a:xfrm>
          <a:prstGeom prst="roundRect">
            <a:avLst/>
          </a:prstGeom>
          <a:solidFill>
            <a:srgbClr val="00B5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33957" y="3550956"/>
            <a:ext cx="2636135" cy="737836"/>
          </a:xfrm>
          <a:prstGeom prst="roundRect">
            <a:avLst/>
          </a:prstGeom>
          <a:solidFill>
            <a:srgbClr val="00B5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33957" y="4644958"/>
            <a:ext cx="2636135" cy="737836"/>
          </a:xfrm>
          <a:prstGeom prst="roundRect">
            <a:avLst/>
          </a:prstGeom>
          <a:solidFill>
            <a:srgbClr val="00B5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35031" y="1428900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Housing Finance Manager</a:t>
            </a:r>
            <a:endParaRPr lang="en-US" sz="23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828" y="2459191"/>
            <a:ext cx="2636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Construction Monitoring</a:t>
            </a:r>
            <a:endParaRPr lang="en-US" sz="23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5032" y="2457761"/>
            <a:ext cx="26216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Compliance Monitoring</a:t>
            </a:r>
            <a:endParaRPr lang="en-US" sz="23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6023" y="2477944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Administrative</a:t>
            </a:r>
            <a:endParaRPr lang="en-US" sz="23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8895" y="3710113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Building Plan Review</a:t>
            </a:r>
            <a:endParaRPr lang="en-US" sz="23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6720" y="3710113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Compliance Reviews</a:t>
            </a:r>
            <a:endParaRPr lang="en-US" sz="23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8894" y="4740218"/>
            <a:ext cx="262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Inspection</a:t>
            </a:r>
            <a:endParaRPr lang="en-US" sz="23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28" name="Straight Connector 27"/>
          <p:cNvCxnSpPr>
            <a:endCxn id="21" idx="0"/>
          </p:cNvCxnSpPr>
          <p:nvPr/>
        </p:nvCxnSpPr>
        <p:spPr>
          <a:xfrm>
            <a:off x="5745864" y="1875176"/>
            <a:ext cx="0" cy="582585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2" idx="0"/>
          </p:cNvCxnSpPr>
          <p:nvPr/>
        </p:nvCxnSpPr>
        <p:spPr>
          <a:xfrm>
            <a:off x="10410472" y="2200191"/>
            <a:ext cx="1" cy="277753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69324" y="2118497"/>
            <a:ext cx="0" cy="491664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85936" y="2153356"/>
            <a:ext cx="8641148" cy="46835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8700" y="3070000"/>
            <a:ext cx="0" cy="1949675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3" idx="1"/>
          </p:cNvCxnSpPr>
          <p:nvPr/>
        </p:nvCxnSpPr>
        <p:spPr>
          <a:xfrm flipV="1">
            <a:off x="1028700" y="3933251"/>
            <a:ext cx="770195" cy="574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09650" y="5019675"/>
            <a:ext cx="990600" cy="0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10150" y="3009900"/>
            <a:ext cx="0" cy="2019300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0150" y="3933251"/>
            <a:ext cx="638175" cy="0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974054" y="5015295"/>
            <a:ext cx="742950" cy="1148"/>
          </a:xfrm>
          <a:prstGeom prst="line">
            <a:avLst/>
          </a:prstGeom>
          <a:ln w="5715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668876" y="4629155"/>
            <a:ext cx="2377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Regulatory Compliance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Training</a:t>
            </a:r>
            <a:endParaRPr lang="en-US" sz="2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Portfolio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299" y="1489083"/>
            <a:ext cx="11236860" cy="141205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Developments:  954 (consisting of 52,695 units) Funded With</a:t>
            </a:r>
          </a:p>
          <a:p>
            <a:pPr>
              <a:lnSpc>
                <a:spcPct val="170000"/>
              </a:lnSpc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6975307" y="1489083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1824"/>
              </p:ext>
            </p:extLst>
          </p:nvPr>
        </p:nvGraphicFramePr>
        <p:xfrm>
          <a:off x="2049729" y="2344190"/>
          <a:ext cx="8128000" cy="3130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524017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9980459"/>
                    </a:ext>
                  </a:extLst>
                </a:gridCol>
              </a:tblGrid>
              <a:tr h="7826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Tax Credits –</a:t>
                      </a:r>
                      <a:r>
                        <a:rPr lang="en-US" b="1" baseline="0" dirty="0" smtClean="0"/>
                        <a:t> 850 (200 in Extended Use)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HOME – 242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26229"/>
                  </a:ext>
                </a:extLst>
              </a:tr>
              <a:tr h="7826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CDBG Piggyback – 65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1602</a:t>
                      </a:r>
                      <a:r>
                        <a:rPr lang="en-US" b="1" baseline="0" dirty="0" smtClean="0"/>
                        <a:t> – 44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56328"/>
                  </a:ext>
                </a:extLst>
              </a:tr>
              <a:tr h="7826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FDIC – 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NSP – 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24272"/>
                  </a:ext>
                </a:extLst>
              </a:tr>
              <a:tr h="7826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ARP – 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811 - 17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9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Funding Sources | Regulations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46" y="1195682"/>
            <a:ext cx="7942050" cy="489859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5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AE86A5-F240-D54A-853D-7A11018D55A6}"/>
              </a:ext>
            </a:extLst>
          </p:cNvPr>
          <p:cNvSpPr txBox="1">
            <a:spLocks/>
          </p:cNvSpPr>
          <p:nvPr/>
        </p:nvSpPr>
        <p:spPr>
          <a:xfrm>
            <a:off x="0" y="3516740"/>
            <a:ext cx="12192000" cy="1924050"/>
          </a:xfrm>
          <a:prstGeom prst="rect">
            <a:avLst/>
          </a:prstGeom>
          <a:solidFill>
            <a:srgbClr val="294B65">
              <a:alpha val="85000"/>
            </a:srgbClr>
          </a:solidFill>
          <a:ln>
            <a:noFill/>
          </a:ln>
        </p:spPr>
        <p:txBody>
          <a:bodyPr vert="horz" lIns="274320" tIns="45720" rIns="27432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spc="300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DUTIES &amp; RESPONSIBILITES</a:t>
            </a:r>
            <a:endParaRPr lang="en-US" sz="5000" spc="3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1AF9D-67F8-9247-AF42-30855158C2E1}"/>
              </a:ext>
            </a:extLst>
          </p:cNvPr>
          <p:cNvSpPr/>
          <p:nvPr/>
        </p:nvSpPr>
        <p:spPr>
          <a:xfrm>
            <a:off x="4328932" y="5068541"/>
            <a:ext cx="3576577" cy="95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5BF">
                  <a:alpha val="8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0AA930-3561-6846-880C-57BBBC0A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17" y="5269704"/>
            <a:ext cx="3015366" cy="5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Initiation of Compliance Monitoring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3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property is transferred to the Compliance Department for monitoring when the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(LIHTC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HOME, etc.) attaches regulatory documents to the property in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 Development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Software (HDS).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Compliance Supervisor reviews the submission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determine whether all documentation necessary for the property to be added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Compliance Department Portfolio has been attached in HDS.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transfer becomes official after the documentation is reviewed by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Manager/Supervisor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and stage tracking has been updated in LHC’s system of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record.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6096000" y="1652037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4.     Pertinent project information is entered into electronic data management     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systems, including but not limited to Housing Development Software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(HDS), the Compliance Portfolio file, electronic data project folders 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……. </a:t>
            </a:r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…….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under the Compliance folder on LHC’s V: drive, and other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databases currently in use. </a:t>
            </a:r>
          </a:p>
          <a:p>
            <a:pPr marL="228600" indent="-228600">
              <a:lnSpc>
                <a:spcPct val="170000"/>
              </a:lnSpc>
              <a:spcAft>
                <a:spcPts val="600"/>
              </a:spcAft>
              <a:buAutoNum type="arabicPeriod" startAt="5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Responsibility for monitoring the project is then transferred to the assigned  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Specialist who inserts the project into his or her schedule of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reviews. </a:t>
            </a:r>
          </a:p>
          <a:p>
            <a:pPr marL="228600" indent="-228600">
              <a:lnSpc>
                <a:spcPct val="170000"/>
              </a:lnSpc>
              <a:spcAft>
                <a:spcPts val="600"/>
              </a:spcAft>
              <a:buAutoNum type="arabicPeriod" startAt="5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Each project in the Compliance portfolio is assigned to a Compliance 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 each year, regardless of whether the project is to be reviewed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that year. Compliance Specialists are responsible for all activities relative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 their assigned properties.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5704915" y="1652038"/>
            <a:ext cx="0" cy="3848571"/>
          </a:xfrm>
          <a:prstGeom prst="line">
            <a:avLst/>
          </a:prstGeom>
          <a:ln w="76200">
            <a:solidFill>
              <a:srgbClr val="FFC83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187299"/>
            <a:ext cx="9224210" cy="670701"/>
          </a:xfrm>
          <a:prstGeom prst="rect">
            <a:avLst/>
          </a:prstGeom>
          <a:solidFill>
            <a:srgbClr val="35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00450"/>
            <a:ext cx="6829425" cy="502210"/>
          </a:xfrm>
        </p:spPr>
        <p:txBody>
          <a:bodyPr lIns="0" anchor="t">
            <a:normAutofit fontScale="90000"/>
          </a:bodyPr>
          <a:lstStyle/>
          <a:p>
            <a:r>
              <a:rPr lang="en-US" sz="35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Compliance Review Procedures</a:t>
            </a:r>
            <a:endParaRPr lang="en-US" sz="3500" dirty="0">
              <a:solidFill>
                <a:srgbClr val="00B5B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3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Preliminary Desk Review of the applicable Regulatory Agreement and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inspections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On-Site Physical Inspection of the common areas of the property and a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of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units, excluding those inspected during the last review, unless a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 inspection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is needed on a particular unit.</a:t>
            </a:r>
          </a:p>
          <a:p>
            <a:pPr marL="228600" indent="-2286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On-Site Occupancy Review of tenant files for eligibility and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documentation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D0060-BEEA-1B4E-B358-78527DDB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15" y="6297694"/>
            <a:ext cx="2277344" cy="417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6096000" y="1652038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6096000" y="1652037"/>
            <a:ext cx="4959016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E0F6D1-7016-154D-A025-0C84876B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000749"/>
            <a:ext cx="2277344" cy="4175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065C25-BEAB-3F44-8DC3-ABCE0410EB81}"/>
              </a:ext>
            </a:extLst>
          </p:cNvPr>
          <p:cNvSpPr txBox="1">
            <a:spLocks/>
          </p:cNvSpPr>
          <p:nvPr/>
        </p:nvSpPr>
        <p:spPr>
          <a:xfrm>
            <a:off x="552450" y="384174"/>
            <a:ext cx="6653568" cy="15398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 smtClean="0">
                <a:solidFill>
                  <a:srgbClr val="00B5BF"/>
                </a:solidFill>
                <a:latin typeface="Poppins" pitchFamily="2" charset="77"/>
                <a:cs typeface="Poppins" pitchFamily="2" charset="77"/>
              </a:rPr>
              <a:t>Scheduling Reviews</a:t>
            </a:r>
            <a:endParaRPr lang="en-US" sz="4000" b="1" dirty="0">
              <a:solidFill>
                <a:srgbClr val="00B5BF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3AB4C8-998B-9347-A949-01A879DA2200}"/>
              </a:ext>
            </a:extLst>
          </p:cNvPr>
          <p:cNvSpPr txBox="1">
            <a:spLocks/>
          </p:cNvSpPr>
          <p:nvPr/>
        </p:nvSpPr>
        <p:spPr>
          <a:xfrm>
            <a:off x="557213" y="1619250"/>
            <a:ext cx="3238500" cy="4476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1400" dirty="0">
                <a:latin typeface="Arial "/>
              </a:rPr>
              <a:t>At the beginning of </a:t>
            </a:r>
            <a:r>
              <a:rPr lang="en-US" sz="1400" dirty="0" smtClean="0">
                <a:latin typeface="Arial "/>
              </a:rPr>
              <a:t>the year</a:t>
            </a:r>
            <a:r>
              <a:rPr lang="en-US" sz="1400" dirty="0">
                <a:latin typeface="Arial "/>
              </a:rPr>
              <a:t>, Compliance Specialists are assigned </a:t>
            </a:r>
            <a:r>
              <a:rPr lang="en-US" sz="1400" dirty="0" smtClean="0">
                <a:latin typeface="Arial "/>
              </a:rPr>
              <a:t>properties </a:t>
            </a:r>
            <a:r>
              <a:rPr lang="en-US" sz="1400" dirty="0">
                <a:latin typeface="Arial "/>
              </a:rPr>
              <a:t>for which they will be responsible during that year and informed as to </a:t>
            </a:r>
            <a:r>
              <a:rPr lang="en-US" sz="1400" dirty="0" smtClean="0">
                <a:latin typeface="Arial "/>
              </a:rPr>
              <a:t>which properties </a:t>
            </a:r>
            <a:r>
              <a:rPr lang="en-US" sz="1400" dirty="0">
                <a:latin typeface="Arial "/>
              </a:rPr>
              <a:t>require on-site reviews. Staff members construct work plans for each year under the guidance of </a:t>
            </a:r>
            <a:r>
              <a:rPr lang="en-US" sz="1400" dirty="0" smtClean="0">
                <a:latin typeface="Arial "/>
              </a:rPr>
              <a:t>management and </a:t>
            </a:r>
            <a:r>
              <a:rPr lang="en-US" sz="1400" dirty="0">
                <a:latin typeface="Arial "/>
              </a:rPr>
              <a:t>subject to management approval</a:t>
            </a:r>
            <a:r>
              <a:rPr lang="en-US" sz="1400" dirty="0" smtClean="0">
                <a:latin typeface="Arial "/>
              </a:rPr>
              <a:t>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1400" dirty="0" smtClean="0">
                <a:latin typeface="Arial "/>
              </a:rPr>
              <a:t> </a:t>
            </a:r>
            <a:r>
              <a:rPr lang="en-US" sz="1400" dirty="0">
                <a:latin typeface="Arial "/>
              </a:rPr>
              <a:t>Upon approval of work plans, staff members </a:t>
            </a:r>
            <a:r>
              <a:rPr lang="en-US" sz="1400" dirty="0" smtClean="0">
                <a:latin typeface="Arial "/>
              </a:rPr>
              <a:t>should implement </a:t>
            </a:r>
            <a:r>
              <a:rPr lang="en-US" sz="1400" dirty="0">
                <a:latin typeface="Arial "/>
              </a:rPr>
              <a:t>reminder systems to prompt for key events and activities during the year</a:t>
            </a:r>
            <a:r>
              <a:rPr lang="en-US" sz="1400" dirty="0" smtClean="0">
                <a:latin typeface="Arial "/>
              </a:rPr>
              <a:t>.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1400" dirty="0" smtClean="0">
                <a:latin typeface="Arial "/>
              </a:rPr>
              <a:t>Work plans </a:t>
            </a:r>
            <a:r>
              <a:rPr lang="en-US" sz="1400" dirty="0">
                <a:latin typeface="Arial "/>
              </a:rPr>
              <a:t>are constructed according to the following guidelines:</a:t>
            </a:r>
            <a:endParaRPr lang="en-US" sz="1400" b="1" dirty="0"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7B18F-8816-EE46-B563-57F3FB9EA534}"/>
              </a:ext>
            </a:extLst>
          </p:cNvPr>
          <p:cNvSpPr txBox="1">
            <a:spLocks/>
          </p:cNvSpPr>
          <p:nvPr/>
        </p:nvSpPr>
        <p:spPr>
          <a:xfrm>
            <a:off x="5245271" y="990270"/>
            <a:ext cx="2971800" cy="1577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 LOCATION</a:t>
            </a:r>
          </a:p>
          <a:p>
            <a:pPr algn="ctr">
              <a:lnSpc>
                <a:spcPct val="170000"/>
              </a:lnSpc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3 projects in the same geographical area should be scheduled during a single week  to maximize efficiency when scheduling project reviews which require overnight stays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C251D6-0F09-B745-AA2D-E05E5755999D}"/>
              </a:ext>
            </a:extLst>
          </p:cNvPr>
          <p:cNvSpPr txBox="1">
            <a:spLocks/>
          </p:cNvSpPr>
          <p:nvPr/>
        </p:nvSpPr>
        <p:spPr>
          <a:xfrm>
            <a:off x="8554453" y="3056267"/>
            <a:ext cx="3086100" cy="1577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SIZE &amp; NATURE OF PROJECT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size of a project is the determining factor in how long it will take the complete the review. (Large projects may take more than 1 day to complete)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BFD64D-88C0-3A4E-A5F5-96B4DD8A7999}"/>
              </a:ext>
            </a:extLst>
          </p:cNvPr>
          <p:cNvSpPr txBox="1">
            <a:spLocks/>
          </p:cNvSpPr>
          <p:nvPr/>
        </p:nvSpPr>
        <p:spPr>
          <a:xfrm>
            <a:off x="5235426" y="4729495"/>
            <a:ext cx="2971800" cy="1577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OFFICE TIME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time should be allowed in the work plan to ensure that all reporting, scheduling, and follow-up activities are completed in accordance with deadlines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D02F9A-7EC9-A44A-84BE-79171614E0A8}"/>
              </a:ext>
            </a:extLst>
          </p:cNvPr>
          <p:cNvSpPr txBox="1">
            <a:spLocks/>
          </p:cNvSpPr>
          <p:nvPr/>
        </p:nvSpPr>
        <p:spPr>
          <a:xfrm>
            <a:off x="5188121" y="2975902"/>
            <a:ext cx="3086100" cy="1577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PROJECTS</a:t>
            </a:r>
          </a:p>
          <a:p>
            <a:pPr algn="ctr">
              <a:lnSpc>
                <a:spcPct val="170000"/>
              </a:lnSpc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personnel should make efforts to leave time available toward the end of the year to allow for the holiday season as well as a review of new projects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 flipV="1">
            <a:off x="2866030" y="3646289"/>
            <a:ext cx="1885039" cy="1621747"/>
          </a:xfrm>
          <a:prstGeom prst="bentConnector3">
            <a:avLst/>
          </a:prstGeom>
          <a:ln w="28575">
            <a:solidFill>
              <a:srgbClr val="FFC83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05350" y="1578306"/>
            <a:ext cx="45719" cy="4533899"/>
          </a:xfrm>
          <a:prstGeom prst="rect">
            <a:avLst/>
          </a:prstGeom>
          <a:solidFill>
            <a:srgbClr val="FFC832"/>
          </a:solidFill>
          <a:ln>
            <a:solidFill>
              <a:srgbClr val="FFC83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4677542" y="3505201"/>
            <a:ext cx="401956" cy="354011"/>
          </a:xfrm>
          <a:prstGeom prst="triangle">
            <a:avLst/>
          </a:prstGeom>
          <a:solidFill>
            <a:srgbClr val="FFC83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647700" y="1091154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-Template.pptx" id="{D6688369-2A4F-CD49-873D-84E2C62E4334}" vid="{AFDA7B9B-0175-6745-BCFC-4AD00E31E02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BA93CC57F484481E5753CB11009E8" ma:contentTypeVersion="4" ma:contentTypeDescription="Create a new document." ma:contentTypeScope="" ma:versionID="d64c82499ea5f3c0a52092d6dc5ef623">
  <xsd:schema xmlns:xsd="http://www.w3.org/2001/XMLSchema" xmlns:xs="http://www.w3.org/2001/XMLSchema" xmlns:p="http://schemas.microsoft.com/office/2006/metadata/properties" xmlns:ns1="http://schemas.microsoft.com/sharepoint/v3" xmlns:ns2="b679778b-93c0-4d57-854c-1c0916bd8ff8" xmlns:ns3="e187e5b8-5350-4d50-94d9-3c64de64ff25" targetNamespace="http://schemas.microsoft.com/office/2006/metadata/properties" ma:root="true" ma:fieldsID="5f3569ffc9537393d50abc63dd60edea" ns1:_="" ns2:_="" ns3:_="">
    <xsd:import namespace="http://schemas.microsoft.com/sharepoint/v3"/>
    <xsd:import namespace="b679778b-93c0-4d57-854c-1c0916bd8ff8"/>
    <xsd:import namespace="e187e5b8-5350-4d50-94d9-3c64de64ff25"/>
    <xsd:element name="properties">
      <xsd:complexType>
        <xsd:sequence>
          <xsd:element name="documentManagement">
            <xsd:complexType>
              <xsd:all>
                <xsd:element ref="ns2:FromProgram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778b-93c0-4d57-854c-1c0916bd8ff8" elementFormDefault="qualified">
    <xsd:import namespace="http://schemas.microsoft.com/office/2006/documentManagement/types"/>
    <xsd:import namespace="http://schemas.microsoft.com/office/infopath/2007/PartnerControls"/>
    <xsd:element name="FromProgram" ma:index="8" ma:displayName="From Program" ma:default="Accounting" ma:description="" ma:format="Dropdown" ma:internalName="FromProgram">
      <xsd:simpleType>
        <xsd:restriction base="dms:Choice">
          <xsd:enumeration value="Accounting"/>
          <xsd:enumeration value="Administration"/>
          <xsd:enumeration value="Agency Properties"/>
          <xsd:enumeration value="Asset Management"/>
          <xsd:enumeration value="Bylaws of the Louisiana Housing Finance Agency"/>
          <xsd:enumeration value="Energy Assistance"/>
          <xsd:enumeration value="HOME"/>
          <xsd:enumeration value="HRP"/>
          <xsd:enumeration value="Housing Trust Fund"/>
          <xsd:enumeration value="Human Resources"/>
          <xsd:enumeration value="Internal Audit"/>
          <xsd:enumeration value="Legal"/>
          <xsd:enumeration value="Low-Income Housing Tax Credit"/>
          <xsd:enumeration value="Neighborhood Stabilization"/>
          <xsd:enumeration value="Non-Profit Rebuilding"/>
          <xsd:enumeration value="Performance Based Contract Administration"/>
          <xsd:enumeration value="Policy and Reporting"/>
          <xsd:enumeration value="Public Information &amp; Marketing"/>
          <xsd:enumeration value="Records Management"/>
          <xsd:enumeration value="Single Family (Homeownership)"/>
          <xsd:enumeration value="Special Programs"/>
          <xsd:enumeration value="Technology Services"/>
          <xsd:enumeration value="Operations"/>
          <xsd:enumeration value="Procurement"/>
          <xsd:enumeration value="LHA"/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e5b8-5350-4d50-94d9-3c64de64ff25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romProgram xmlns="b679778b-93c0-4d57-854c-1c0916bd8ff8">Public Information &amp; Marketing</FromProgram>
    <PublishingExpirationDate xmlns="http://schemas.microsoft.com/sharepoint/v3" xsi:nil="true"/>
    <PublishingStartDate xmlns="http://schemas.microsoft.com/sharepoint/v3" xsi:nil="true"/>
    <_dlc_DocId xmlns="e187e5b8-5350-4d50-94d9-3c64de64ff25">35A5UYQPYMWZ-1065427689-106</_dlc_DocId>
    <_dlc_DocIdUrl xmlns="e187e5b8-5350-4d50-94d9-3c64de64ff25">
      <Url>http://sharepoint/pr/_layouts/15/DocIdRedir.aspx?ID=35A5UYQPYMWZ-1065427689-106</Url>
      <Description>35A5UYQPYMWZ-1065427689-106</Description>
    </_dlc_DocIdUrl>
  </documentManagement>
</p:properties>
</file>

<file path=customXml/itemProps1.xml><?xml version="1.0" encoding="utf-8"?>
<ds:datastoreItem xmlns:ds="http://schemas.openxmlformats.org/officeDocument/2006/customXml" ds:itemID="{C28531FF-027A-4052-AF4A-C9771BB4B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79778b-93c0-4d57-854c-1c0916bd8ff8"/>
    <ds:schemaRef ds:uri="e187e5b8-5350-4d50-94d9-3c64de64f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42C68-F35E-4381-B383-BA2C4CBC794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907C606-B2EF-44C5-9C2E-BE958DDFA04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3CB36DB-4861-4F32-BBB9-64A79413E252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  <ds:schemaRef ds:uri="e187e5b8-5350-4d50-94d9-3c64de64ff25"/>
    <ds:schemaRef ds:uri="b679778b-93c0-4d57-854c-1c0916bd8ff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</Template>
  <TotalTime>709</TotalTime>
  <Words>1066</Words>
  <Application>Microsoft Office PowerPoint</Application>
  <PresentationFormat>Widescreen</PresentationFormat>
  <Paragraphs>167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</vt:lpstr>
      <vt:lpstr>Arial Black</vt:lpstr>
      <vt:lpstr>Bahnschrift SemiBold Condensed</vt:lpstr>
      <vt:lpstr>Calibri</vt:lpstr>
      <vt:lpstr>Calibri Light</vt:lpstr>
      <vt:lpstr>Century Gothic</vt:lpstr>
      <vt:lpstr>Poppins</vt:lpstr>
      <vt:lpstr>Poppins SemiBold</vt:lpstr>
      <vt:lpstr>Times New Roman</vt:lpstr>
      <vt:lpstr>Wingdings</vt:lpstr>
      <vt:lpstr>Office Theme</vt:lpstr>
      <vt:lpstr>1_Office Theme</vt:lpstr>
      <vt:lpstr>Todd Folse &amp; Dione Milton</vt:lpstr>
      <vt:lpstr>COMPLIANCE MONITORING</vt:lpstr>
      <vt:lpstr>ORGANIZATIONAL CHART</vt:lpstr>
      <vt:lpstr>Portfolio</vt:lpstr>
      <vt:lpstr>Funding Sources | Regulations</vt:lpstr>
      <vt:lpstr>PowerPoint Presentation</vt:lpstr>
      <vt:lpstr>Initiation of Compliance Monitoring</vt:lpstr>
      <vt:lpstr>Compliance Review Procedures</vt:lpstr>
      <vt:lpstr>PowerPoint Presentation</vt:lpstr>
      <vt:lpstr>PowerPoint Presentation</vt:lpstr>
      <vt:lpstr>PowerPoint Presentation</vt:lpstr>
      <vt:lpstr>2019 Statistics | Construction</vt:lpstr>
      <vt:lpstr>2019 Statistics | Compliance</vt:lpstr>
      <vt:lpstr>2019 Statistics | Management Occupancy Reviews</vt:lpstr>
      <vt:lpstr>ASSET MANAGEMENT</vt:lpstr>
      <vt:lpstr>ORGANIZATIONAL CHART</vt:lpstr>
      <vt:lpstr>Asset Management Functions</vt:lpstr>
      <vt:lpstr>Governing Documents  </vt:lpstr>
      <vt:lpstr>Affordability Commitments </vt:lpstr>
      <vt:lpstr>Non-Compliance </vt:lpstr>
      <vt:lpstr>(225) 763-8700  •  LHC.LA.GOV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Todd Folse</dc:title>
  <dc:creator>Jasmine Thomas</dc:creator>
  <cp:lastModifiedBy>Barry Brooks</cp:lastModifiedBy>
  <cp:revision>64</cp:revision>
  <cp:lastPrinted>2019-12-10T15:42:14Z</cp:lastPrinted>
  <dcterms:created xsi:type="dcterms:W3CDTF">2019-11-26T13:42:00Z</dcterms:created>
  <dcterms:modified xsi:type="dcterms:W3CDTF">2019-12-10T15:42:53Z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0x010100830BA93CC57F484481E5753CB11009E8</vt:lpwstr>
  </property>
  <property fmtid="{D5CDD505-2E9C-101B-9397-08002B2CF9AE}" pid="3" name="_dlc_DocIdItemGuid">
    <vt:lpwstr>81e32de6-1cf2-4b93-abd7-67920c084fc5</vt:lpwstr>
  </property>
</Properties>
</file>