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0" r:id="rId2"/>
    <p:sldId id="261" r:id="rId3"/>
    <p:sldId id="269" r:id="rId4"/>
    <p:sldId id="281" r:id="rId5"/>
    <p:sldId id="275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BF"/>
    <a:srgbClr val="294B65"/>
    <a:srgbClr val="356081"/>
    <a:srgbClr val="FF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7"/>
  </p:normalViewPr>
  <p:slideViewPr>
    <p:cSldViewPr snapToGrid="0" snapToObjects="1" showGuides="1">
      <p:cViewPr varScale="1">
        <p:scale>
          <a:sx n="77" d="100"/>
          <a:sy n="77" d="100"/>
        </p:scale>
        <p:origin x="684" y="9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81131C-D0E0-44ED-B012-06672561B06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94DD13-441B-4680-B125-03131C3E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807CD1-F3AF-FF4C-BC06-A1A10E62C2FF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795CDA-4CBB-0340-9374-ADFA43BA2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57F-5CC9-A240-80A9-8B5D52C0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E1587-6E81-6F4D-ADB1-2ABD355B0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48A6-B7C0-BD4F-B63E-69E6DEAE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104C-1ED3-4765-870F-934E769DFD6C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32F-17AF-CD47-8BAD-89060F12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1456-D2E2-0846-80E7-68909763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64F1-539F-C44F-83B1-43FB07E3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1EDFE-88E6-A44A-B0C3-CF6C153E8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93C4-3BFF-BC4E-B5F9-2687F45F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9239-A303-4650-AD76-56F51587E150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8A4B9-34B6-C94F-875D-52197B16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7374F-3625-ED44-9090-03FC70D7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7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1D856-29B6-954F-A594-3716AA1BC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5E77B-C17A-8742-9BEB-6B31251AA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4507-3202-754D-A5DA-256048BC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A1EA-2314-41C7-962B-6C2F3CE4FE8F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DB5F-E042-9A43-BFE9-EA65E88A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3EA6-20DC-C741-9B44-EEE7AD81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8236-1C52-D541-ADFE-681BAF75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A791-14B8-244A-AD82-4E226B02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9C3E-2FAA-0E4A-B791-BBC95D62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E7E9-0A85-426C-9D12-D6A8DA8459CA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4E775-00B5-D843-A4AC-146B4866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7A5E-9806-134C-AE28-5BB42D93B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791C-D41D-8543-B55A-BF2FEA7D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B764-ABFC-2840-B5D6-6CA04803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E6BDB-1AB5-9B4E-AF64-A47229AC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4B024-A10D-4307-B508-941C233A69B4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3012-353F-7246-A2CB-8A25E052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58C0-F0A5-D74B-99F6-D96E5953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358F-F8E7-5B40-8AA2-97359919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FCC2-49BA-744E-8993-FB28233FE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74E38-6742-B242-86A7-7469A09C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73EA9-6F6C-D848-A3DB-F57D586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FD5F-521E-40D7-BD04-8265B5FB313A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AB74-72F2-B04B-8F82-34883E32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B5A33-C085-8142-8630-ADE833E2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EEDA-F9E1-6F4F-979D-04CE0594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BCBA-0EF7-E144-AC44-3089EB3B3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D5113-2511-8F49-8596-38CD8AA26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2BCAC-9F34-7A43-9AA7-EDE1FB4C8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1D0CF-B151-C145-8425-5C77961DB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08311-BBFC-DD4B-BF5A-BF32C69F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6471-380D-40C2-9660-0096B111C03F}" type="datetime1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1BAB8-BE20-244D-8587-34770504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AC6803-8E48-C84D-9323-4C0E81C0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77A8-2D37-6C42-AC13-93E040F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A2318-0952-F241-B0A8-9768ABBC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B3A9-3D0A-439D-B846-61B67AB6CA4F}" type="datetime1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7FF12-AA96-9245-8B1B-298F7178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618F6-364B-C244-92A3-FEDF0095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58477-8B03-854C-A0D9-17B228C5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D2E4-3816-45FE-88BC-9EACF5BA815A}" type="datetime1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8499D-8606-5D46-B706-1134A5AE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3B8DC-A66D-1246-A599-540D9336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75C8-4093-FA42-AEC5-85ABB8EA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6406-A86D-904C-83C4-C39343F5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C1D8-CEAB-D647-A7A7-0CC692DEC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472FA-30F3-9544-970E-1521F5D2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5035-F03A-4678-9ADD-7194136F5818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1AD8D-424A-4A41-87E4-ED50C9B1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8B74-3AA2-DA44-A534-E5A71A3F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3390-5746-484F-AE8C-3410F45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10018-89F6-1745-A71C-BAF1BF80D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F9839-B5BA-F442-AC41-C7A45123E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52B0-894C-2B48-AB4E-2E268346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6EFB-0E16-4A19-B915-96B0C287C0F7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5D25D-2461-9E42-A7E1-3240A1FF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6EA2-5131-3B44-937F-0C0FC95E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17C8E-2686-4246-89EF-0AFB369F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3435-209B-B443-9EE7-445AFDD3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1DE81-C148-B54C-AB2B-8E2EE1F39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CFB0-F316-41CD-92CF-B95EB88A5859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2756C-5C0D-8A46-AB28-B87FD8038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F5E2-3ACE-A946-9B83-002A4C478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F7F8-2094-8540-B1F2-0AA40F858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CBE0DD-B143-794A-91C4-3396B6B3E0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21624"/>
          </a:xfrm>
          <a:prstGeom prst="rect">
            <a:avLst/>
          </a:prstGeom>
          <a:solidFill>
            <a:srgbClr val="294B65">
              <a:alpha val="85000"/>
            </a:srgbClr>
          </a:solidFill>
        </p:spPr>
        <p:txBody>
          <a:bodyPr vert="horz" lIns="274320" tIns="45720" rIns="27432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Louisiana Housing Corporation</a:t>
            </a:r>
          </a:p>
          <a:p>
            <a:r>
              <a:rPr lang="en-US" sz="5400" dirty="0">
                <a:solidFill>
                  <a:schemeClr val="bg1"/>
                </a:solidFill>
              </a:rPr>
              <a:t>FY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0D41C-1C1A-C448-BAD3-989E52B6BA1F}"/>
              </a:ext>
            </a:extLst>
          </p:cNvPr>
          <p:cNvSpPr/>
          <p:nvPr/>
        </p:nvSpPr>
        <p:spPr>
          <a:xfrm>
            <a:off x="4345811" y="5467746"/>
            <a:ext cx="3576577" cy="952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5BF">
                  <a:alpha val="8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66BE0-4E8F-B948-BDC4-25532E4A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48" y="5432938"/>
            <a:ext cx="4172881" cy="7650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E076B74-5209-2248-A018-3D0CF9B8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493" y="5467746"/>
            <a:ext cx="5257800" cy="730220"/>
          </a:xfrm>
        </p:spPr>
        <p:txBody>
          <a:bodyPr lIns="0" anchor="ctr">
            <a:normAutofit/>
          </a:bodyPr>
          <a:lstStyle/>
          <a:p>
            <a:pPr algn="ctr"/>
            <a:r>
              <a:rPr lang="en-US" sz="3500" dirty="0" smtClean="0">
                <a:solidFill>
                  <a:srgbClr val="00B5BF"/>
                </a:solidFill>
                <a:latin typeface="+mn-lt"/>
                <a:cs typeface="Poppins" pitchFamily="2" charset="77"/>
              </a:rPr>
              <a:t>Quarterly Update</a:t>
            </a:r>
            <a:endParaRPr lang="en-US" sz="3500" dirty="0">
              <a:solidFill>
                <a:srgbClr val="00B5B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F00645-D1A1-A049-A5E0-F82CC259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68" y="6000749"/>
            <a:ext cx="2277344" cy="4175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5DD0A3-B5CD-7143-AC05-65BB012F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089" y="492873"/>
            <a:ext cx="5257800" cy="502210"/>
          </a:xfrm>
        </p:spPr>
        <p:txBody>
          <a:bodyPr lIns="0" anchor="t">
            <a:noAutofit/>
          </a:bodyPr>
          <a:lstStyle/>
          <a:p>
            <a:r>
              <a:rPr lang="en-US" sz="3600" b="1" dirty="0">
                <a:solidFill>
                  <a:srgbClr val="00B5BF"/>
                </a:solidFill>
              </a:rPr>
              <a:t>LHC Strategic Goals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00CB16-2D14-AC4B-AACA-979EF46547A7}"/>
              </a:ext>
            </a:extLst>
          </p:cNvPr>
          <p:cNvSpPr txBox="1">
            <a:spLocks/>
          </p:cNvSpPr>
          <p:nvPr/>
        </p:nvSpPr>
        <p:spPr>
          <a:xfrm>
            <a:off x="4758612" y="1556632"/>
            <a:ext cx="7221894" cy="390095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 housing and community needs by increasing and preserving housing opportunities for the people of Louisiana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 organizational resource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Forge and Strengthen partnerships by developing multi-faceted outreach efforts designed to assess needs by empowering communities to address their priorities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5A3550-6A35-2249-88D0-3E162B985E12}"/>
              </a:ext>
            </a:extLst>
          </p:cNvPr>
          <p:cNvCxnSpPr>
            <a:cxnSpLocks/>
          </p:cNvCxnSpPr>
          <p:nvPr/>
        </p:nvCxnSpPr>
        <p:spPr>
          <a:xfrm>
            <a:off x="5121089" y="1188294"/>
            <a:ext cx="428065" cy="0"/>
          </a:xfrm>
          <a:prstGeom prst="line">
            <a:avLst/>
          </a:prstGeom>
          <a:ln w="7620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AD2246-84D0-7F40-A51E-110B513152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405745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602506"/>
            <a:ext cx="12192000" cy="255494"/>
          </a:xfrm>
          <a:prstGeom prst="rect">
            <a:avLst/>
          </a:prstGeom>
          <a:solidFill>
            <a:srgbClr val="00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37" y="349345"/>
            <a:ext cx="5257800" cy="502210"/>
          </a:xfrm>
        </p:spPr>
        <p:txBody>
          <a:bodyPr lIns="0" anchor="t">
            <a:noAutofit/>
          </a:bodyPr>
          <a:lstStyle/>
          <a:p>
            <a:r>
              <a:rPr lang="en-US" sz="3600" b="1" kern="0" cap="all" dirty="0">
                <a:solidFill>
                  <a:srgbClr val="00B5BF"/>
                </a:solidFill>
                <a:sym typeface="DIN Condensed"/>
              </a:rPr>
              <a:t>Production Reports</a:t>
            </a:r>
            <a:endParaRPr lang="en-US" sz="3600" b="1" dirty="0">
              <a:solidFill>
                <a:srgbClr val="00B5BF"/>
              </a:solidFill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75403" y="1870358"/>
            <a:ext cx="5257800" cy="280714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Rental Assistance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31.3 million payments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17,586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assisted</a:t>
            </a:r>
          </a:p>
          <a:p>
            <a:pPr marL="4445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Homeless Solutions and Services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 million released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3,358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assisted</a:t>
            </a:r>
          </a:p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72573EB-ABCD-9540-AE32-02D3502B6217}"/>
              </a:ext>
            </a:extLst>
          </p:cNvPr>
          <p:cNvSpPr txBox="1">
            <a:spLocks/>
          </p:cNvSpPr>
          <p:nvPr/>
        </p:nvSpPr>
        <p:spPr>
          <a:xfrm>
            <a:off x="5969977" y="1811573"/>
            <a:ext cx="5187461" cy="28659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Assistance and Weatherization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$9.8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19,523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assisted </a:t>
            </a:r>
          </a:p>
          <a:p>
            <a:pPr marL="4445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Family Loans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$22.1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released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151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assisted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9994" y="872686"/>
            <a:ext cx="73423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2nd Quarter Dollars invested in  the Community </a:t>
            </a:r>
            <a:endParaRPr lang="en-US" sz="28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3579845" y="5030625"/>
            <a:ext cx="5257800" cy="137896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Development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$11.4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released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developments</a:t>
            </a:r>
          </a:p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346C-CD32-8A40-A94B-E47DDEEB2DB7}"/>
              </a:ext>
            </a:extLst>
          </p:cNvPr>
          <p:cNvSpPr/>
          <p:nvPr/>
        </p:nvSpPr>
        <p:spPr>
          <a:xfrm>
            <a:off x="0" y="6602506"/>
            <a:ext cx="12192000" cy="255494"/>
          </a:xfrm>
          <a:prstGeom prst="rect">
            <a:avLst/>
          </a:prstGeom>
          <a:solidFill>
            <a:srgbClr val="00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669" y="463179"/>
            <a:ext cx="5257800" cy="502210"/>
          </a:xfrm>
        </p:spPr>
        <p:txBody>
          <a:bodyPr lIns="0" anchor="t">
            <a:noAutofit/>
          </a:bodyPr>
          <a:lstStyle/>
          <a:p>
            <a:r>
              <a:rPr lang="en-US" sz="3600" b="1" kern="0" cap="all" dirty="0" smtClean="0">
                <a:solidFill>
                  <a:srgbClr val="00B5BF"/>
                </a:solidFill>
                <a:sym typeface="DIN Condensed"/>
              </a:rPr>
              <a:t>2</a:t>
            </a:r>
            <a:r>
              <a:rPr lang="en-US" sz="3600" b="1" kern="0" cap="all" baseline="30000" dirty="0" smtClean="0">
                <a:solidFill>
                  <a:srgbClr val="00B5BF"/>
                </a:solidFill>
                <a:sym typeface="DIN Condensed"/>
              </a:rPr>
              <a:t>nd</a:t>
            </a:r>
            <a:r>
              <a:rPr lang="en-US" sz="3600" b="1" kern="0" cap="all" dirty="0" smtClean="0">
                <a:solidFill>
                  <a:srgbClr val="00B5BF"/>
                </a:solidFill>
                <a:sym typeface="DIN Condensed"/>
              </a:rPr>
              <a:t>  Quarter Highlights</a:t>
            </a:r>
            <a:endParaRPr lang="en-US" sz="3600" b="1" dirty="0">
              <a:solidFill>
                <a:srgbClr val="00B5BF"/>
              </a:solidFill>
              <a:cs typeface="Poppi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B98F6-725F-0247-98E0-317F3939C75F}"/>
              </a:ext>
            </a:extLst>
          </p:cNvPr>
          <p:cNvSpPr txBox="1">
            <a:spLocks/>
          </p:cNvSpPr>
          <p:nvPr/>
        </p:nvSpPr>
        <p:spPr>
          <a:xfrm>
            <a:off x="495299" y="1652038"/>
            <a:ext cx="10982597" cy="438300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40,467 families receiving direct benefits from LHC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$11.4 million disbursed to nonprofits and for-profit developers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LHC Executive Director appointed to FHLB of Dallas Advisory Board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LHC homeowner production increased 15% Oct-Dec 2018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Strengthened partnerships through Community Connections approach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C18C65-6EE0-5245-B853-5C49C75E1908}"/>
              </a:ext>
            </a:extLst>
          </p:cNvPr>
          <p:cNvCxnSpPr>
            <a:cxnSpLocks/>
          </p:cNvCxnSpPr>
          <p:nvPr/>
        </p:nvCxnSpPr>
        <p:spPr>
          <a:xfrm>
            <a:off x="495300" y="1295871"/>
            <a:ext cx="428065" cy="0"/>
          </a:xfrm>
          <a:prstGeom prst="line">
            <a:avLst/>
          </a:prstGeom>
          <a:ln w="76200">
            <a:solidFill>
              <a:srgbClr val="FF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6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F00645-D1A1-A049-A5E0-F82CC259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768" y="6000749"/>
            <a:ext cx="2277344" cy="4175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5A3550-6A35-2249-88D0-3E162B985E12}"/>
              </a:ext>
            </a:extLst>
          </p:cNvPr>
          <p:cNvCxnSpPr>
            <a:cxnSpLocks/>
          </p:cNvCxnSpPr>
          <p:nvPr/>
        </p:nvCxnSpPr>
        <p:spPr>
          <a:xfrm>
            <a:off x="5121089" y="1188294"/>
            <a:ext cx="428065" cy="0"/>
          </a:xfrm>
          <a:prstGeom prst="line">
            <a:avLst/>
          </a:prstGeom>
          <a:ln w="76200">
            <a:solidFill>
              <a:srgbClr val="00B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DACC56F-F8B6-054A-8A90-6B1A797773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616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8B2A0E-1FAC-BF4C-9B72-759D44E2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089" y="243219"/>
            <a:ext cx="6495523" cy="599267"/>
          </a:xfrm>
        </p:spPr>
        <p:txBody>
          <a:bodyPr lIns="0" anchor="t">
            <a:noAutofit/>
          </a:bodyPr>
          <a:lstStyle/>
          <a:p>
            <a:r>
              <a:rPr lang="en-US" sz="3600" b="1" kern="0" cap="all" dirty="0" smtClean="0">
                <a:solidFill>
                  <a:srgbClr val="00B5BF"/>
                </a:solidFill>
                <a:sym typeface="DIN Condensed"/>
              </a:rPr>
              <a:t>3</a:t>
            </a:r>
            <a:r>
              <a:rPr lang="en-US" sz="3600" b="1" kern="0" cap="all" baseline="30000" dirty="0" smtClean="0">
                <a:solidFill>
                  <a:srgbClr val="00B5BF"/>
                </a:solidFill>
                <a:sym typeface="DIN Condensed"/>
              </a:rPr>
              <a:t>rd</a:t>
            </a:r>
            <a:r>
              <a:rPr lang="en-US" sz="3600" b="1" kern="0" cap="all" dirty="0" smtClean="0">
                <a:solidFill>
                  <a:srgbClr val="00B5BF"/>
                </a:solidFill>
                <a:sym typeface="DIN Condensed"/>
              </a:rPr>
              <a:t>  and 4</a:t>
            </a:r>
            <a:r>
              <a:rPr lang="en-US" sz="3600" b="1" kern="0" cap="all" baseline="30000" dirty="0" smtClean="0">
                <a:solidFill>
                  <a:srgbClr val="00B5BF"/>
                </a:solidFill>
                <a:sym typeface="DIN Condensed"/>
              </a:rPr>
              <a:t>th</a:t>
            </a:r>
            <a:r>
              <a:rPr lang="en-US" sz="3600" b="1" kern="0" cap="all" dirty="0" smtClean="0">
                <a:solidFill>
                  <a:srgbClr val="00B5BF"/>
                </a:solidFill>
                <a:sym typeface="DIN Condensed"/>
              </a:rPr>
              <a:t> quarter</a:t>
            </a:r>
            <a:endParaRPr lang="en-US" sz="3600" b="1" dirty="0">
              <a:solidFill>
                <a:srgbClr val="00B5BF"/>
              </a:solidFill>
              <a:cs typeface="Poppins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82018B-0BF0-944D-9227-0E63C8500886}"/>
              </a:ext>
            </a:extLst>
          </p:cNvPr>
          <p:cNvSpPr txBox="1">
            <a:spLocks/>
          </p:cNvSpPr>
          <p:nvPr/>
        </p:nvSpPr>
        <p:spPr>
          <a:xfrm>
            <a:off x="4835769" y="1534103"/>
            <a:ext cx="7218485" cy="398588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$25 Million Katrina/Rita NOFA Piggyback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$6 Million Lafourche Resiliency NOFA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LHC Housing Conference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2019 QAP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More opportunities from the Division to fund housing 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B3C91D-6D88-AA48-8B94-DDDE3DF34966}"/>
              </a:ext>
            </a:extLst>
          </p:cNvPr>
          <p:cNvSpPr/>
          <p:nvPr/>
        </p:nvSpPr>
        <p:spPr>
          <a:xfrm>
            <a:off x="3368232" y="1888843"/>
            <a:ext cx="5474825" cy="3004113"/>
          </a:xfrm>
          <a:prstGeom prst="rect">
            <a:avLst/>
          </a:prstGeom>
          <a:solidFill>
            <a:srgbClr val="3560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87F0D-F9F2-FE4F-8968-D1D20586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264" y="3803590"/>
            <a:ext cx="7253470" cy="548489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(225) 763-8700  •  LHC.LA.GOV</a:t>
            </a:r>
            <a:r>
              <a:rPr lang="en-US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n-US" sz="2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24505-3E23-6647-AC40-4187C0802809}"/>
              </a:ext>
            </a:extLst>
          </p:cNvPr>
          <p:cNvCxnSpPr/>
          <p:nvPr/>
        </p:nvCxnSpPr>
        <p:spPr>
          <a:xfrm>
            <a:off x="4043181" y="3646027"/>
            <a:ext cx="41353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66F948C-42F8-024D-9609-1B6267AE8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938" y="2455817"/>
            <a:ext cx="4443147" cy="1061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7F8-2094-8540-B1F2-0AA40F8583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8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192</Words>
  <Application>Microsoft Office PowerPoint</Application>
  <PresentationFormat>Widescreen</PresentationFormat>
  <Paragraphs>55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DIN Condensed</vt:lpstr>
      <vt:lpstr>Poppins</vt:lpstr>
      <vt:lpstr>Poppins SemiBold</vt:lpstr>
      <vt:lpstr>Times New Roman</vt:lpstr>
      <vt:lpstr>Office Theme</vt:lpstr>
      <vt:lpstr>Quarterly Update</vt:lpstr>
      <vt:lpstr>LHC Strategic Goals</vt:lpstr>
      <vt:lpstr>Production Reports</vt:lpstr>
      <vt:lpstr>2nd  Quarter Highlights</vt:lpstr>
      <vt:lpstr>3rd  and 4th quarter</vt:lpstr>
      <vt:lpstr>(225) 763-8700  •  LHC.LA.GOV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Phillips</dc:creator>
  <cp:lastModifiedBy>Barry Brooks</cp:lastModifiedBy>
  <cp:revision>60</cp:revision>
  <cp:lastPrinted>2019-02-12T16:35:15Z</cp:lastPrinted>
  <dcterms:created xsi:type="dcterms:W3CDTF">2018-08-07T14:23:05Z</dcterms:created>
  <dcterms:modified xsi:type="dcterms:W3CDTF">2019-02-12T16:43:10Z</dcterms:modified>
</cp:coreProperties>
</file>