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350" r:id="rId4"/>
    <p:sldId id="347" r:id="rId5"/>
    <p:sldId id="269" r:id="rId6"/>
    <p:sldId id="268" r:id="rId7"/>
    <p:sldId id="279" r:id="rId8"/>
    <p:sldId id="348" r:id="rId9"/>
    <p:sldId id="270" r:id="rId10"/>
    <p:sldId id="349" r:id="rId11"/>
    <p:sldId id="351" r:id="rId12"/>
    <p:sldId id="352" r:id="rId13"/>
    <p:sldId id="353" r:id="rId14"/>
    <p:sldId id="32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3" autoAdjust="0"/>
    <p:restoredTop sz="92883" autoAdjust="0"/>
  </p:normalViewPr>
  <p:slideViewPr>
    <p:cSldViewPr snapToGrid="0">
      <p:cViewPr varScale="1">
        <p:scale>
          <a:sx n="107" d="100"/>
          <a:sy n="107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print0\LHFA_Share\LouisianaHousingAuthority\Balance%20of%20State%20Continuum%20of%20Care\_FY%202019\CoC%20NOFA\Q&amp;As,%20Webinars,%20etc\CoC%20Program%20RFP%20Webinar%20Data%20Source%20-%20FY%2020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Z:\LouisianaHousingAuthority\Balance%20of%20State%20Continuum%20of%20Care\_FY%202019\CoC%20NOFA\Q&amp;As,%20Webinars,%20etc\CoC%20Program%20RFP%20Webinar%20Data%20Source%20-%20FY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FY 2019 Funding in Louisiana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'Louisiana CoCs'!$E$5</c:f>
              <c:strCache>
                <c:ptCount val="1"/>
                <c:pt idx="0">
                  <c:v>FY 2019 Funding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4E-467A-B368-CA006935591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'Louisiana CoCs'!$D$6:$D$12</c:f>
              <c:strCache>
                <c:ptCount val="7"/>
                <c:pt idx="0">
                  <c:v>New Orleans</c:v>
                </c:pt>
                <c:pt idx="1">
                  <c:v>Balance of State</c:v>
                </c:pt>
                <c:pt idx="2">
                  <c:v>Shreveport</c:v>
                </c:pt>
                <c:pt idx="3">
                  <c:v>Lafayette</c:v>
                </c:pt>
                <c:pt idx="4">
                  <c:v>Northlake</c:v>
                </c:pt>
                <c:pt idx="5">
                  <c:v>Monroe</c:v>
                </c:pt>
                <c:pt idx="6">
                  <c:v>Alexandria</c:v>
                </c:pt>
              </c:strCache>
            </c:strRef>
          </c:cat>
          <c:val>
            <c:numRef>
              <c:f>'Louisiana CoCs'!$E$6:$E$12</c:f>
              <c:numCache>
                <c:formatCode>"$"#,##0_);[Red]\("$"#,##0\)</c:formatCode>
                <c:ptCount val="7"/>
                <c:pt idx="0">
                  <c:v>22297360</c:v>
                </c:pt>
                <c:pt idx="1">
                  <c:v>18748164</c:v>
                </c:pt>
                <c:pt idx="2">
                  <c:v>4167974</c:v>
                </c:pt>
                <c:pt idx="3">
                  <c:v>3062131</c:v>
                </c:pt>
                <c:pt idx="4">
                  <c:v>2625904</c:v>
                </c:pt>
                <c:pt idx="5">
                  <c:v>1857739</c:v>
                </c:pt>
                <c:pt idx="6">
                  <c:v>793591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4E-467A-B368-CA00693559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264776792"/>
        <c:axId val="264780712"/>
      </c:barChart>
      <c:catAx>
        <c:axId val="264776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4780712"/>
        <c:crosses val="autoZero"/>
        <c:auto val="1"/>
        <c:lblAlgn val="ctr"/>
        <c:lblOffset val="100"/>
        <c:noMultiLvlLbl val="0"/>
      </c:catAx>
      <c:valAx>
        <c:axId val="264780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4776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Sheet1!$A$2:$A$398</cx:f>
        <cx:lvl ptCount="397">
          <cx:pt idx="0">Nevada County CoC CoC</cx:pt>
          <cx:pt idx="1">New York Balance of State CoC</cx:pt>
          <cx:pt idx="2">East Saint Louis/Belleville/Saint Clair</cx:pt>
          <cx:pt idx="3">San Jose, Santa Clara City &amp; County CoC</cx:pt>
          <cx:pt idx="4">Burlington/Chittenden County CoC</cx:pt>
          <cx:pt idx="5">Bridgeport/Stratford/Fairfield CoC</cx:pt>
          <cx:pt idx="6">Wichita Falls/Wise, Palo Pinto, Wichita,</cx:pt>
          <cx:pt idx="7">San Francisco CoC</cx:pt>
          <cx:pt idx="8">Clackamas County CoC</cx:pt>
          <cx:pt idx="9">Citrus, Hernando, Lake, Sumter Counties</cx:pt>
          <cx:pt idx="10">Toledo/Lucas County CoC</cx:pt>
          <cx:pt idx="11">Louisiana Balance of State CoC</cx:pt>
          <cx:pt idx="12">Michigan Balance of State CoC</cx:pt>
          <cx:pt idx="13">Tucson/Pima County CoC</cx:pt>
          <cx:pt idx="14">Colorado Balance of State CoC</cx:pt>
          <cx:pt idx="15">Phoenix/Mesa/Maricopa County Regional</cx:pt>
          <cx:pt idx="16">San Diego City and County CoC</cx:pt>
          <cx:pt idx="17">Cumberland/Allegany County CoC</cx:pt>
          <cx:pt idx="18">Eugene, Springfield/Lane County CoC</cx:pt>
          <cx:pt idx="19">Connecticut Balance of State CoC</cx:pt>
          <cx:pt idx="20">Los Angeles City &amp; County CoC</cx:pt>
          <cx:pt idx="21">Akron/Baberton/Summit County CoC</cx:pt>
          <cx:pt idx="22">Shreveport/Bossier/Northwest CoC</cx:pt>
          <cx:pt idx="23">Kingston/Ulster County CoC</cx:pt>
          <cx:pt idx="24">York City &amp; County CoC</cx:pt>
          <cx:pt idx="25">Oakland, Berkeley/Alameda County CoC</cx:pt>
          <cx:pt idx="26">Atlanta County CoC</cx:pt>
          <cx:pt idx="27">Southern Illinois CoC</cx:pt>
          <cx:pt idx="28">Nassau, Suffolk Counties CoC</cx:pt>
          <cx:pt idx="29">Alexandria/Central Louisiana CoC</cx:pt>
          <cx:pt idx="30">Waco/McLennan County CoC</cx:pt>
          <cx:pt idx="31">Austin/Travis County CoC</cx:pt>
          <cx:pt idx="32">Santa Rosa, Petaluma/Sonoma County</cx:pt>
          <cx:pt idx="33">New Mexico Balance of State CoC</cx:pt>
          <cx:pt idx="34">Erie City &amp; County CoC</cx:pt>
          <cx:pt idx="35">Newburgh/Middletown/Orange County</cx:pt>
          <cx:pt idx="36">Schenectady City &amp; County CoC</cx:pt>
          <cx:pt idx="37">Chicago CoC</cx:pt>
          <cx:pt idx="38">Dallas City &amp; County/Irving CoC</cx:pt>
          <cx:pt idx="39">St. Joseph/Andrew, Buchanan, DeKalb</cx:pt>
          <cx:pt idx="40">Cleveland/Cuyahoga County CoC</cx:pt>
          <cx:pt idx="41">Eaton County CoC</cx:pt>
          <cx:pt idx="42">St. Louis County CoC</cx:pt>
          <cx:pt idx="43">Scranton/Lackawanna County CoC</cx:pt>
          <cx:pt idx="44">Colorado Springs/El Paso County CoC</cx:pt>
          <cx:pt idx="45">Fall River CoC</cx:pt>
          <cx:pt idx="46">Nevada Balance of State CoC</cx:pt>
          <cx:pt idx="47">Montgomery County CoC</cx:pt>
          <cx:pt idx="48">Stockton/San Joaquin County CoC</cx:pt>
          <cx:pt idx="49">Wisconsin Balance of State CoC</cx:pt>
          <cx:pt idx="50">Miami/Dade County CoC</cx:pt>
          <cx:pt idx="51">Visalia, Kings, Tulare Counties CoC</cx:pt>
          <cx:pt idx="52">Riverside City &amp; County CoC</cx:pt>
          <cx:pt idx="53">Vancouver/Clark County CoC</cx:pt>
          <cx:pt idx="54">Pasadena CoC</cx:pt>
          <cx:pt idx="55">Kansas Balance of State CoC</cx:pt>
          <cx:pt idx="56">Youngstown/Mahoning County CoC</cx:pt>
          <cx:pt idx="57">Morristown/Blount, Sevier, Campbell,</cx:pt>
          <cx:pt idx="58">Pittsburgh, McKeesport, Penn</cx:pt>
          <cx:pt idx="59">Kentucky Balance of State CoC</cx:pt>
          <cx:pt idx="60">Durham City &amp; County CoC</cx:pt>
          <cx:pt idx="61">San Antonio/Bexar County CoC</cx:pt>
          <cx:pt idx="62">Alaska Balance of State CoC</cx:pt>
          <cx:pt idx="63">Hawaii Balance of State CoC</cx:pt>
          <cx:pt idx="64">Cattaraugus County CoC</cx:pt>
          <cx:pt idx="65">Tacoma/Lakewood/Pierce County CoC</cx:pt>
          <cx:pt idx="66">Maine Balance of State CoC</cx:pt>
          <cx:pt idx="67">Arlington County CoC</cx:pt>
          <cx:pt idx="68">Prince George's County CoC</cx:pt>
          <cx:pt idx="69">Arizona Balance of State CoC</cx:pt>
          <cx:pt idx="70">Tallahassee/Leon County CoC</cx:pt>
          <cx:pt idx="71">Bakersfield/Kern County CoC</cx:pt>
          <cx:pt idx="72">Puerto Rico Balance of Commonwealth</cx:pt>
          <cx:pt idx="73">Seattle/King County CoC</cx:pt>
          <cx:pt idx="74">District of Columbia CoC</cx:pt>
          <cx:pt idx="75">Bryan/College Station/Brazos Valley CoC</cx:pt>
          <cx:pt idx="76">Naples/Collier County CoC</cx:pt>
          <cx:pt idx="77">South/Southeast Puerto Rico CoC</cx:pt>
          <cx:pt idx="78">Newark/Essex County CoC</cx:pt>
          <cx:pt idx="79">Camden City &amp; County/Gloucester, Cape</cx:pt>
          <cx:pt idx="80">Minneapolis/Hennepin County CoC</cx:pt>
          <cx:pt idx="81">Chattanooga/Southeast Tennessee CoC</cx:pt>
          <cx:pt idx="82">New Bedford CoC</cx:pt>
          <cx:pt idx="83">Sarasota/Bradenton/Manatee, Sarasota</cx:pt>
          <cx:pt idx="84">Gloucester/Haverhill/Salem/Essex</cx:pt>
          <cx:pt idx="85">Flint/Genesee County CoC</cx:pt>
          <cx:pt idx="86">St. Clair Shores/Warren/Macomb County</cx:pt>
          <cx:pt idx="87">Santa Maria/Santa Barbara County CoC</cx:pt>
          <cx:pt idx="88">Sioux City/Dakota, Woodbury Counties</cx:pt>
          <cx:pt idx="89">Indiana Balance of State</cx:pt>
          <cx:pt idx="90">Monroe County CoC</cx:pt>
          <cx:pt idx="91">Wicomico/Somerset/Worcester County</cx:pt>
          <cx:pt idx="92">Atlantic City &amp; County CoC</cx:pt>
          <cx:pt idx="93">Lansing/East Lansing/Ingham County CoC</cx:pt>
          <cx:pt idx="94">Warren, Sussex Hunterdon Counties CoC</cx:pt>
          <cx:pt idx="95">Elmira/Steuben, Allegany, Livingston,</cx:pt>
          <cx:pt idx="96">Albuquerque CoC</cx:pt>
          <cx:pt idx="97">Harrisburg/Dauphin County CoC</cx:pt>
          <cx:pt idx="98">Kansas City/Independence/ Lee's</cx:pt>
          <cx:pt idx="99">Savannah/Chatham County CoC</cx:pt>
          <cx:pt idx="100">Detroit CoC</cx:pt>
          <cx:pt idx="101">Dayton/Kettering/Montgomery County</cx:pt>
          <cx:pt idx="102">Provo/Mountainland CoC</cx:pt>
          <cx:pt idx="103">Fort Pierce/St. Lucie, Indian River, Martin</cx:pt>
          <cx:pt idx="104">Springfield/Sangamon County CoC</cx:pt>
          <cx:pt idx="105">Nebraska Balance of State CoC</cx:pt>
          <cx:pt idx="106">Cincinnati/Hamilton County CoC</cx:pt>
          <cx:pt idx="107">Turlock, Modesto/Stanislaus County CoC</cx:pt>
          <cx:pt idx="108">Lowell CoC</cx:pt>
          <cx:pt idx="109">Lakewood Township/Ocean County CoC</cx:pt>
          <cx:pt idx="110">Trenton/Mercer County CoC</cx:pt>
          <cx:pt idx="111">Charleston/Kanawha, Putnam, Boone,</cx:pt>
          <cx:pt idx="112">Upper Darby, Chester,</cx:pt>
          <cx:pt idx="113">Somerset County CoC</cx:pt>
          <cx:pt idx="114">Greensboro/High Point CoC</cx:pt>
          <cx:pt idx="115">Cape Cod Islands CoC</cx:pt>
          <cx:pt idx="116">Salinas/Monterey, San Benito Counties</cx:pt>
          <cx:pt idx="117">Lincoln CoC</cx:pt>
          <cx:pt idx="118">Tampa/Hillsborough County CoC</cx:pt>
          <cx:pt idx="119">American Samoa CoC</cx:pt>
          <cx:pt idx="120">Madison County CoC</cx:pt>
          <cx:pt idx="121">Burlington County CoC</cx:pt>
          <cx:pt idx="122">Richmond/Henrico, Chesterfield, Hanover</cx:pt>
          <cx:pt idx="123">Syracuse/Onondaga County CoC</cx:pt>
          <cx:pt idx="124">Lafayette/Acadiana CoC</cx:pt>
          <cx:pt idx="125">Tulsa City &amp; County CoC</cx:pt>
          <cx:pt idx="126">Rochester/Southeast Minnesota CoC</cx:pt>
          <cx:pt idx="127">Birmingham/Jefferson, St. Clair, Shelby</cx:pt>
          <cx:pt idx="128">CoC Name</cx:pt>
          <cx:pt idx="129">Oregon Balance of State CoC</cx:pt>
          <cx:pt idx="130">Central Tennessee CoC</cx:pt>
          <cx:pt idx="131">Fort Worth, Arlington/Tarrant County CoC</cx:pt>
          <cx:pt idx="132">Washington Balance of State CoC</cx:pt>
          <cx:pt idx="133">Jackson/Rankin, Madison Counties CoC</cx:pt>
          <cx:pt idx="134">Spokane City &amp; County CoC</cx:pt>
          <cx:pt idx="135">Sacramento City &amp; County CoC</cx:pt>
          <cx:pt idx="136">Charleston/Low Country CoC</cx:pt>
          <cx:pt idx="137">Wilmington/Brunswick, New Hanover,</cx:pt>
          <cx:pt idx="138">Iowa Balance of State CoC</cx:pt>
          <cx:pt idx="139">Racine City &amp; County CoC</cx:pt>
          <cx:pt idx="140">Virgin Islands CoC</cx:pt>
          <cx:pt idx="141">New Brunswick/Middlesex County CoC</cx:pt>
          <cx:pt idx="142">Mendocino County CoC</cx:pt>
          <cx:pt idx="143">Long Beach CoC</cx:pt>
          <cx:pt idx="144">Binghamton/Union Town/Broome,</cx:pt>
          <cx:pt idx="145">Southeastern Oklahoma Regional CoC</cx:pt>
          <cx:pt idx="146">Marietta/Cobb County CoC</cx:pt>
          <cx:pt idx="147">Central Oregon CoC</cx:pt>
          <cx:pt idx="148">Peoria/Perkin/Fulton, Peoria, Tazewell,</cx:pt>
          <cx:pt idx="149">Moorhead/West Central Minnesota CoC</cx:pt>
          <cx:pt idx="150">Wilkes-Barre, Hazleton, Luzerne County</cx:pt>
          <cx:pt idx="151">Greenville, Anderson,</cx:pt>
          <cx:pt idx="152">Clinton County CoC</cx:pt>
          <cx:pt idx="153">Boise/Ada County CoC</cx:pt>
          <cx:pt idx="154">San Luis Obispo County CoC</cx:pt>
          <cx:pt idx="155">Chester County CoC</cx:pt>
          <cx:pt idx="156">Alabama Balance of State CoC</cx:pt>
          <cx:pt idx="157">Overland Park/Shawnee/Johnson County</cx:pt>
          <cx:pt idx="158">Jersey City/Bayonne/Hudson County CoC</cx:pt>
          <cx:pt idx="159">Howard County CoC</cx:pt>
          <cx:pt idx="160">Ohio Balance of State CoC</cx:pt>
          <cx:pt idx="161">Marin County CoC</cx:pt>
          <cx:pt idx="162">Reading/Berks County CoC</cx:pt>
          <cx:pt idx="163">North Central Oklahoma CoC</cx:pt>
          <cx:pt idx="164">Lexington/Fayette County CoC</cx:pt>
          <cx:pt idx="165">Cecil County CoC</cx:pt>
          <cx:pt idx="166">Indianapolis CoC</cx:pt>
          <cx:pt idx="167">San Bernardino City &amp; County CoC</cx:pt>
          <cx:pt idx="168">Southwest Minnesota CoC</cx:pt>
          <cx:pt idx="169">Virginia Balance of State CoC</cx:pt>
          <cx:pt idx="170">Gulf Port/Gulf Coast Regional CoC</cx:pt>
          <cx:pt idx="171">Pontiac/Royal Oak/Oakland County CoC</cx:pt>
          <cx:pt idx="172">Hillsboro/Beaverton/Washington County</cx:pt>
          <cx:pt idx="173">Columbia/Midlands CoC</cx:pt>
          <cx:pt idx="174">Poughkeepsie/Dutchess County CoC</cx:pt>
          <cx:pt idx="175">Wheeling/Weirton Area CoC</cx:pt>
          <cx:pt idx="176">South Dakota Statewide CoC</cx:pt>
          <cx:pt idx="177">Guam CoC</cx:pt>
          <cx:pt idx="178">Portage/Kalamazoo City &amp; County CoC</cx:pt>
          <cx:pt idx="179">Eastern Pennsylvania CoC</cx:pt>
          <cx:pt idx="180">Georgia Balance of State CoC</cx:pt>
          <cx:pt idx="181">Metropolitan Denver CoC</cx:pt>
          <cx:pt idx="182">Monroe/Northeast Louisiana CoC</cx:pt>
          <cx:pt idx="183">Harford County CoC</cx:pt>
          <cx:pt idx="184">Columbus-Muscogee/Russell County CoC</cx:pt>
          <cx:pt idx="185">Daly City/San Mateo County CoC</cx:pt>
          <cx:pt idx="186">Oxnard/San Buenaventura/Ventura</cx:pt>
          <cx:pt idx="187">Beaver County CoC</cx:pt>
          <cx:pt idx="188">Rockford/Winnebago, Boone Counties CoC</cx:pt>
          <cx:pt idx="189">Omaha/Council Bluffs CoC</cx:pt>
          <cx:pt idx="190">Montana Statewide CoC</cx:pt>
          <cx:pt idx="191">C</cx:pt>
          <cx:pt idx="192">Saint Paul/Ramsey County CoC</cx:pt>
          <cx:pt idx="193">Columbus/Franklin County CoC</cx:pt>
          <cx:pt idx="194">North Carolina Balance of State CoC</cx:pt>
          <cx:pt idx="195">North Dakota Statewide CoC</cx:pt>
          <cx:pt idx="196">Rhode Island Statewide CoC</cx:pt>
          <cx:pt idx="197">McHenry County CoC</cx:pt>
          <cx:pt idx="198">Ann Arbor/Washtenaw County CoC</cx:pt>
          <cx:pt idx="199">Ithaca/Tompkins County CoC</cx:pt>
          <cx:pt idx="200">Punta Gorda/Charlotte County CoC</cx:pt>
          <cx:pt idx="201">Santa Ana/Anaheim/Orange County CoC</cx:pt>
          <cx:pt idx="202">Massachusetts Balance of State (B0S)</cx:pt>
          <cx:pt idx="203">Tuscaloosa City &amp; County CoC</cx:pt>
          <cx:pt idx="204">Charlottesville CoC</cx:pt>
          <cx:pt idx="205">Salt Lake City &amp; County CoC</cx:pt>
          <cx:pt idx="206">Monmouth County CoC</cx:pt>
          <cx:pt idx="207">Richmond/Contra Costa County CoC</cx:pt>
          <cx:pt idx="208">Boston CoC</cx:pt>
          <cx:pt idx="209">Knoxville/Knox County CoC</cx:pt>
          <cx:pt idx="210">Cambridge CoC</cx:pt>
          <cx:pt idx="211">Quincy/Weymouth CoC</cx:pt>
          <cx:pt idx="212">Fredericksburg/Spotsylvania, Stafford</cx:pt>
          <cx:pt idx="213">Everett/Snohomish County CoC</cx:pt>
          <cx:pt idx="214">Northwest North Carolina CoC</cx:pt>
          <cx:pt idx="215">Springfield/Holyoke/Chicopee/Westfield/Hampden</cx:pt>
          <cx:pt idx="216">Louisville/Jefferson County CoC</cx:pt>
          <cx:pt idx="217">Philadelphia CoC</cx:pt>
          <cx:pt idx="218">Worcester City &amp; County CoC</cx:pt>
          <cx:pt idx="219">Wichita/Sedgwick County CoC</cx:pt>
          <cx:pt idx="220">Roanoke City &amp; County/Salem CoC</cx:pt>
          <cx:pt idx="221">Decatur/Macon County CoC</cx:pt>
          <cx:pt idx="222">Joliet/Bolingbrook/Will County CoC</cx:pt>
          <cx:pt idx="223">Manchester CoC</cx:pt>
          <cx:pt idx="224">Champaign/Urbana/Rantoul/Champaign</cx:pt>
          <cx:pt idx="225">Lower Marion, Norristown, Abington /</cx:pt>
          <cx:pt idx="226">Lynn CoC</cx:pt>
          <cx:pt idx="227">Las Vegas/Clark County CoC</cx:pt>
          <cx:pt idx="228">Western Pennsylvania CoC</cx:pt>
          <cx:pt idx="229">New Orleans/Jefferson Parish CoC</cx:pt>
          <cx:pt idx="230">Rochester/Irondequoit/Greece/Monroe</cx:pt>
          <cx:pt idx="231">Jefferson, Lewis, St. Lawrence Counties</cx:pt>
          <cx:pt idx="232">Upper Cumberland CoC</cx:pt>
          <cx:pt idx="233">Gainesville/Alachua, Putnam Counties CoC</cx:pt>
          <cx:pt idx="234">Jackson/West Tennessee CoC</cx:pt>
          <cx:pt idx="235">Grand Rapids/Wyoming/Kent County CoC</cx:pt>
          <cx:pt idx="236">Northern Mariana Islands CoC CoC</cx:pt>
          <cx:pt idx="237">Fort Walton Beach/Okaloosa, Walton</cx:pt>
          <cx:pt idx="238">Dearborn/Dearborn</cx:pt>
          <cx:pt idx="239">Northeast Minnesota CoC</cx:pt>
          <cx:pt idx="240">Delaware Statewide CoC</cx:pt>
          <cx:pt idx="241">Lakeland, Winterhaven/Polk County CoC</cx:pt>
          <cx:pt idx="242">New Hampshire Balance of State CoC</cx:pt>
          <cx:pt idx="243">Bristol, Bensalem/Bucks County CoC</cx:pt>
          <cx:pt idx="244">Watsonville/Santa Cruz City &amp; County CoC</cx:pt>
          <cx:pt idx="245">Augusta CoC</cx:pt>
          <cx:pt idx="246">Asheville/Buncombe County CoC</cx:pt>
          <cx:pt idx="247">Myrtle Beach/Sumter City &amp; County CoC</cx:pt>
          <cx:pt idx="248">Memphis/Shelby County CoC</cx:pt>
          <cx:pt idx="249">Napa City &amp; County CoC</cx:pt>
          <cx:pt idx="250">Joplin/Jasper, Newton Counties CoC</cx:pt>
          <cx:pt idx="251">Lancaster City &amp; County CoC</cx:pt>
          <cx:pt idx="252">Huntington/Cabell, Wayne Counties CoC</cx:pt>
          <cx:pt idx="253">Lenawee County CoC</cx:pt>
          <cx:pt idx="254">Huntsville/North Alabama CoC</cx:pt>
          <cx:pt idx="255">New York City CoC</cx:pt>
          <cx:pt idx="256">Utah Balance of State CoC</cx:pt>
          <cx:pt idx="257">Columbia, Hamilton, Lafayette, Suwannee</cx:pt>
          <cx:pt idx="258">Franklin County CoC</cx:pt>
          <cx:pt idx="259">Aurora/Elgin/Kane County CoC</cx:pt>
          <cx:pt idx="260">Hagerstown/Washington County CoC</cx:pt>
          <cx:pt idx="261">DeKalb County CoC</cx:pt>
          <cx:pt idx="262">Winston Salem/Forsyth County CoC</cx:pt>
          <cx:pt idx="263">Elizabeth/Union County CoC</cx:pt>
          <cx:pt idx="264">West Central Illinois CoC</cx:pt>
          <cx:pt idx="265">Newport News, Hampton/Virginia</cx:pt>
          <cx:pt idx="266">Sullivan County CoC</cx:pt>
          <cx:pt idx="267">El Paso City &amp; County CoC</cx:pt>
          <cx:pt idx="268">Cook County CoC</cx:pt>
          <cx:pt idx="269">Milwaukee City &amp; County CoC</cx:pt>
          <cx:pt idx="270">Livingston County CoC</cx:pt>
          <cx:pt idx="271">Imperial County CoC</cx:pt>
          <cx:pt idx="272">Duluth/Saint Louis County CoC</cx:pt>
          <cx:pt idx="273">Norfolk CoC</cx:pt>
          <cx:pt idx="274">Alexandria CoC</cx:pt>
          <cx:pt idx="275">Vermont Balance of State CoC</cx:pt>
          <cx:pt idx="276">Fresno/Madera County CoC</cx:pt>
          <cx:pt idx="277">Dupage County CoC</cx:pt>
          <cx:pt idx="278">Jacksonville-Duval, Clay Counties CoC</cx:pt>
          <cx:pt idx="279">St. Charles, Lincoln, Warren Counties</cx:pt>
          <cx:pt idx="280">Des Moines/Polk County CoC</cx:pt>
          <cx:pt idx="281">Pittsfield/Northampton/Berkshire,</cx:pt>
          <cx:pt idx="282">Fayetteville/Northwest Arkansas CoC</cx:pt>
          <cx:pt idx="283">Holland/Ottawa County CoC</cx:pt>
          <cx:pt idx="284">Yonkers/Mount Vernon/New</cx:pt>
          <cx:pt idx="285">Honolulu CoC</cx:pt>
          <cx:pt idx="286">Idaho Balance of State CoC</cx:pt>
          <cx:pt idx="287">Baltimore City CoC</cx:pt>
          <cx:pt idx="288">Mississippi Balance of State CoC</cx:pt>
          <cx:pt idx="289">Morris County CoC</cx:pt>
          <cx:pt idx="290">Nashville/Davidson County CoC</cx:pt>
          <cx:pt idx="291">Davis/Woodland/Yolo County CoC</cx:pt>
          <cx:pt idx="292">South Central Illinois CoC</cx:pt>
          <cx:pt idx="293">Athens/Clarke County CoC</cx:pt>
          <cx:pt idx="294">Loudoun County CoC</cx:pt>
          <cx:pt idx="295">Somerville CoC</cx:pt>
          <cx:pt idx="296">Northwest Minnesota CoC</cx:pt>
          <cx:pt idx="297">Orlando/Orange, Osceola, Seminole</cx:pt>
          <cx:pt idx="298">Norton Shores/Muskegon City &amp; County</cx:pt>
          <cx:pt idx="299">Anchorage CoC</cx:pt>
          <cx:pt idx="300">Raleigh/Wake County CoC</cx:pt>
          <cx:pt idx="301">Murfreesboro/Rutherford County CoC</cx:pt>
          <cx:pt idx="302">Chico/Paradise/Butte County CoC</cx:pt>
          <cx:pt idx="303">West Palm Beach/Palm Beach County CoC</cx:pt>
          <cx:pt idx="304">Annapolis/Anne Arundel County CoC</cx:pt>
          <cx:pt idx="305">Texas Balance of State CoC</cx:pt>
          <cx:pt idx="306">Saint Johns County CoC</cx:pt>
          <cx:pt idx="307">Oklahoma City CoC</cx:pt>
          <cx:pt idx="308">Fulton County CoC</cx:pt>
          <cx:pt idx="309">Florence/Northwest Alabama CoC</cx:pt>
          <cx:pt idx="310">Slidell/Southeast Louisiana CoC</cx:pt>
          <cx:pt idx="311">Garrett County CoC</cx:pt>
          <cx:pt idx="312">St. Cloud/Central Minnesota CoC</cx:pt>
          <cx:pt idx="313">Redding/Shasta, Siskiyou, Lassen, Plumas,</cx:pt>
          <cx:pt idx="314">Charlotte/Mecklenburg County CoC</cx:pt>
          <cx:pt idx="315">Gastonia/Cleveland, Gaston, Lincoln</cx:pt>
          <cx:pt idx="316">Waukegan/North Chicago/Lake County</cx:pt>
          <cx:pt idx="317">Fayetteville/Cumberland County CoC</cx:pt>
          <cx:pt idx="318">Topeka/Shawnee County CoC</cx:pt>
          <cx:pt idx="319">Palm Bay/Melbourne/Brevard County CoC</cx:pt>
          <cx:pt idx="320">Reno/Sparks/Washoe County CoC</cx:pt>
          <cx:pt idx="321">Attleboro/Taunton/Bristol County CoC</cx:pt>
          <cx:pt idx="322">Rock Island/Moline/Northwestern Illinois</cx:pt>
          <cx:pt idx="323">Pasco County CoC</cx:pt>
          <cx:pt idx="324">Daytona Beach/Daytona/Volusia, Flagler</cx:pt>
          <cx:pt idx="325">Medford, Ashland/Jackson County CoC</cx:pt>
          <cx:pt idx="326">Charles, Calvert, St.Mary's Counties CoC</cx:pt>
          <cx:pt idx="327">Appalachian Regional CoC</cx:pt>
          <cx:pt idx="328">Springfield/Greene, Christian, Webster</cx:pt>
          <cx:pt idx="329">Vallejo/Solano County CoC</cx:pt>
          <cx:pt idx="330">Monroe City &amp; County CoC</cx:pt>
          <cx:pt idx="331">Little Rock/Central Arkansas CoC</cx:pt>
          <cx:pt idx="332">Amarillo CoC</cx:pt>
          <cx:pt idx="333">Roseville/Rocklin/Placer, Nevada Counties</cx:pt>
          <cx:pt idx="334">Nashua/Hillsborough County CoC</cx:pt>
          <cx:pt idx="335">West Virginia Balance of State CoC</cx:pt>
          <cx:pt idx="336">Bergen County CoC</cx:pt>
          <cx:pt idx="337">Mid-Shore Regional CoC</cx:pt>
          <cx:pt idx="338">Oklahoma Balance of State CoC</cx:pt>
          <cx:pt idx="339">Norman/Cleveland County CoC</cx:pt>
          <cx:pt idx="340">Merced City &amp; County CoC</cx:pt>
          <cx:pt idx="341">Troy/Rensselaer County CoC</cx:pt>
          <cx:pt idx="342">Ft Myers/Cape Coral/Lee County CoC</cx:pt>
          <cx:pt idx="343">Houston, Pasadena/Harris, Fort Bend</cx:pt>
          <cx:pt idx="344">Madison/Dane County CoC</cx:pt>
          <cx:pt idx="345">Mobile City &amp; County/Baldwin County CoC</cx:pt>
          <cx:pt idx="346">Lynchburg CoC</cx:pt>
          <cx:pt idx="347">Utica/Rome/Oneida, Madison Counties</cx:pt>
          <cx:pt idx="348">Dakota, Anoka, Washington, Scott,</cx:pt>
          <cx:pt idx="349">Delta Hills CoC</cx:pt>
          <cx:pt idx="350">Prince William County CoC</cx:pt>
          <cx:pt idx="351">Bloomington/Central Illinois CoC</cx:pt>
          <cx:pt idx="352">El Dorado County CoC</cx:pt>
          <cx:pt idx="353">St. Louis City CoC</cx:pt>
          <cx:pt idx="354">Baltimore County CoC</cx:pt>
          <cx:pt idx="355">Chapel Hill/Orange County CoC</cx:pt>
          <cx:pt idx="356">Southwest Oklahoma Regional</cx:pt>
          <cx:pt idx="357">Salem County CoC</cx:pt>
          <cx:pt idx="358">Wayne, Ontario, Seneca, Yates Counties</cx:pt>
          <cx:pt idx="359">Virginia Beach CoC</cx:pt>
          <cx:pt idx="360">Portsmouth CoC</cx:pt>
          <cx:pt idx="361">Canton/Massillon/Alliance/Stark County</cx:pt>
          <cx:pt idx="362">Panama City/Bay, Jackson Counties CoC</cx:pt>
          <cx:pt idx="363">Glens Falls/Saratoga Springs/Saratoga,</cx:pt>
          <cx:pt idx="364">Hendry, Hardee, Highlands Counties CoC</cx:pt>
          <cx:pt idx="365">Marquette, Alger Counties CoC</cx:pt>
          <cx:pt idx="366">Harrisonburg, Winchester/Western</cx:pt>
          <cx:pt idx="367">Portland, Gresham/Multnomah County</cx:pt>
          <cx:pt idx="368">Glendale CoC</cx:pt>
          <cx:pt idx="369">Northeast Oklahoma CoC</cx:pt>
          <cx:pt idx="370">Rockland County CoC</cx:pt>
          <cx:pt idx="371">Albany City &amp; County CoC</cx:pt>
          <cx:pt idx="372">Arkansas Balance of State CoC</cx:pt>
          <cx:pt idx="373">Ocala/Marion County CoC</cx:pt>
          <cx:pt idx="374">Ft Lauderdale/Broward County CoC</cx:pt>
          <cx:pt idx="375">Carroll County CoC</cx:pt>
          <cx:pt idx="376">Buffalo/Niagara Falls/Erie, Niagara,</cx:pt>
          <cx:pt idx="377">Montgomery City &amp; County CoC</cx:pt>
          <cx:pt idx="378">Frederick City &amp; County CoC</cx:pt>
          <cx:pt idx="379">Jackson City &amp; County CoC</cx:pt>
          <cx:pt idx="380">Fairfax County CoC</cx:pt>
          <cx:pt idx="381">Inyo, Mono, Alpine Counties CoC</cx:pt>
          <cx:pt idx="382">Battle Creek/Calhoun County CoC</cx:pt>
          <cx:pt idx="383">Jamestown/Dunkirk/Chautauqua County</cx:pt>
          <cx:pt idx="384">Columbia/Greene County CoC</cx:pt>
          <cx:pt idx="385">Pensacola/Escambia, Santa Rosa County</cx:pt>
          <cx:pt idx="386">Grand Traverse, Antrim, Leelanau</cx:pt>
          <cx:pt idx="387">Colusa, Glenn, Trinity Counties CoC</cx:pt>
          <cx:pt idx="388">Paterson/Passaic County CoC</cx:pt>
          <cx:pt idx="389">Saginaw City &amp; County CoC</cx:pt>
          <cx:pt idx="390">Missouri Balance of State CoC</cx:pt>
          <cx:pt idx="391">Southeast Arkansas CoC</cx:pt>
          <cx:pt idx="392">Yuba City and County/Sutter County CoC</cx:pt>
          <cx:pt idx="393">Humboldt County CoC</cx:pt>
          <cx:pt idx="394">Tehama County CoC</cx:pt>
          <cx:pt idx="395">Tuolumne, Calaveras, Amador Counties</cx:pt>
          <cx:pt idx="396">Lake County</cx:pt>
        </cx:lvl>
      </cx:strDim>
      <cx:numDim type="size">
        <cx:f>Sheet1!$B$2:$B$398</cx:f>
        <cx:lvl ptCount="397" formatCode="&quot;$&quot;#,##0_);[Red]\(&quot;$&quot;#,##0\)">
          <cx:pt idx="0">130278420</cx:pt>
          <cx:pt idx="1">127711392</cx:pt>
          <cx:pt idx="2">77655414</cx:pt>
          <cx:pt idx="3">47288941</cx:pt>
          <cx:pt idx="4">45276672</cx:pt>
          <cx:pt idx="5">42125111</cx:pt>
          <cx:pt idx="6">41313888</cx:pt>
          <cx:pt idx="7">38607366</cx:pt>
          <cx:pt idx="8">37802271</cx:pt>
          <cx:pt idx="9">32968453</cx:pt>
          <cx:pt idx="10">30566497</cx:pt>
          <cx:pt idx="11">30188220</cx:pt>
          <cx:pt idx="12">29743779</cx:pt>
          <cx:pt idx="13">29116761</cx:pt>
          <cx:pt idx="14">28047720</cx:pt>
          <cx:pt idx="15">26899944</cx:pt>
          <cx:pt idx="16">25298144</cx:pt>
          <cx:pt idx="17">24884159</cx:pt>
          <cx:pt idx="18">24774803</cx:pt>
          <cx:pt idx="19">23721434</cx:pt>
          <cx:pt idx="20">23012723</cx:pt>
          <cx:pt idx="21">22516405</cx:pt>
          <cx:pt idx="22">22297360</cx:pt>
          <cx:pt idx="23">22268970</cx:pt>
          <cx:pt idx="24">21981532</cx:pt>
          <cx:pt idx="25">21610986</cx:pt>
          <cx:pt idx="26">21181612</cx:pt>
          <cx:pt idx="27">20074432</cx:pt>
          <cx:pt idx="28">19660751</cx:pt>
          <cx:pt idx="29">18748164</cx:pt>
          <cx:pt idx="30">18679167</cx:pt>
          <cx:pt idx="31">18294390</cx:pt>
          <cx:pt idx="32">16242243</cx:pt>
          <cx:pt idx="33">15295984</cx:pt>
          <cx:pt idx="34">14668035</cx:pt>
          <cx:pt idx="35">14662051</cx:pt>
          <cx:pt idx="36">14434062</cx:pt>
          <cx:pt idx="37">14328494</cx:pt>
          <cx:pt idx="38">14255977</cx:pt>
          <cx:pt idx="39">14251298</cx:pt>
          <cx:pt idx="40">14143765</cx:pt>
          <cx:pt idx="41">14078085</cx:pt>
          <cx:pt idx="42">13826496</cx:pt>
          <cx:pt idx="43">13681389</cx:pt>
          <cx:pt idx="44">13464543</cx:pt>
          <cx:pt idx="45">13315224</cx:pt>
          <cx:pt idx="46">13309072</cx:pt>
          <cx:pt idx="47">13192841</cx:pt>
          <cx:pt idx="48">12944768</cx:pt>
          <cx:pt idx="49">11929122</cx:pt>
          <cx:pt idx="50">11814667</cx:pt>
          <cx:pt idx="51">11554299</cx:pt>
          <cx:pt idx="52">11460360</cx:pt>
          <cx:pt idx="53">11367797</cx:pt>
          <cx:pt idx="54">11224325</cx:pt>
          <cx:pt idx="55">11217541</cx:pt>
          <cx:pt idx="56">10888835</cx:pt>
          <cx:pt idx="57">10862167</cx:pt>
          <cx:pt idx="58">10743133</cx:pt>
          <cx:pt idx="59">10657584</cx:pt>
          <cx:pt idx="60">10366219</cx:pt>
          <cx:pt idx="61">10189864</cx:pt>
          <cx:pt idx="62">10073082</cx:pt>
          <cx:pt idx="63">10033266</cx:pt>
          <cx:pt idx="64">10001842</cx:pt>
          <cx:pt idx="65">9959612</cx:pt>
          <cx:pt idx="66">9851948</cx:pt>
          <cx:pt idx="67">9609631</cx:pt>
          <cx:pt idx="68">9544912</cx:pt>
          <cx:pt idx="69">9121884</cx:pt>
          <cx:pt idx="70">8891712</cx:pt>
          <cx:pt idx="71">8707852</cx:pt>
          <cx:pt idx="72">8694376</cx:pt>
          <cx:pt idx="73">8596810</cx:pt>
          <cx:pt idx="74">8589195</cx:pt>
          <cx:pt idx="75">8349641</cx:pt>
          <cx:pt idx="76">8033844</cx:pt>
          <cx:pt idx="77">8030226</cx:pt>
          <cx:pt idx="78">7889735</cx:pt>
          <cx:pt idx="79">7780800</cx:pt>
          <cx:pt idx="80">7462199</cx:pt>
          <cx:pt idx="81">7250976</cx:pt>
          <cx:pt idx="82">7201512</cx:pt>
          <cx:pt idx="83">7138818</cx:pt>
          <cx:pt idx="84">6923282</cx:pt>
          <cx:pt idx="85">6698489</cx:pt>
          <cx:pt idx="86">6671568</cx:pt>
          <cx:pt idx="87">6563195</cx:pt>
          <cx:pt idx="88">6439579</cx:pt>
          <cx:pt idx="89">6353273</cx:pt>
          <cx:pt idx="90">6302141</cx:pt>
          <cx:pt idx="91">6182594</cx:pt>
          <cx:pt idx="92">6099394</cx:pt>
          <cx:pt idx="93">6076944</cx:pt>
          <cx:pt idx="94">5845017</cx:pt>
          <cx:pt idx="95">5820105</cx:pt>
          <cx:pt idx="96">5757563</cx:pt>
          <cx:pt idx="97">5554815</cx:pt>
          <cx:pt idx="98">5526574</cx:pt>
          <cx:pt idx="99">5483572</cx:pt>
          <cx:pt idx="100">5359142</cx:pt>
          <cx:pt idx="101">5312150</cx:pt>
          <cx:pt idx="102">5234386</cx:pt>
          <cx:pt idx="103">5198831</cx:pt>
          <cx:pt idx="104">5142643</cx:pt>
          <cx:pt idx="105">5085651</cx:pt>
          <cx:pt idx="106">5017163</cx:pt>
          <cx:pt idx="107">4931117</cx:pt>
          <cx:pt idx="108">4874100</cx:pt>
          <cx:pt idx="109">4842557</cx:pt>
          <cx:pt idx="110">4773787</cx:pt>
          <cx:pt idx="111">4680268</cx:pt>
          <cx:pt idx="112">4662831</cx:pt>
          <cx:pt idx="113">4582196</cx:pt>
          <cx:pt idx="114">4543722</cx:pt>
          <cx:pt idx="115">4512017</cx:pt>
          <cx:pt idx="116">4511143</cx:pt>
          <cx:pt idx="117">4441719</cx:pt>
          <cx:pt idx="118">4433281</cx:pt>
          <cx:pt idx="119">4395309</cx:pt>
          <cx:pt idx="120">4321291</cx:pt>
          <cx:pt idx="121">4303111</cx:pt>
          <cx:pt idx="122">4202399</cx:pt>
          <cx:pt idx="123">4200479</cx:pt>
          <cx:pt idx="124">4167974</cx:pt>
          <cx:pt idx="125">4122912</cx:pt>
          <cx:pt idx="126">4101317</cx:pt>
          <cx:pt idx="127">4084635</cx:pt>
          <cx:pt idx="128">4040106</cx:pt>
          <cx:pt idx="129">4036348</cx:pt>
          <cx:pt idx="130">4022686</cx:pt>
          <cx:pt idx="131">4016431</cx:pt>
          <cx:pt idx="132">4003955</cx:pt>
          <cx:pt idx="133">3958475</cx:pt>
          <cx:pt idx="134">3908798</cx:pt>
          <cx:pt idx="135">3893333</cx:pt>
          <cx:pt idx="136">3863421</cx:pt>
          <cx:pt idx="137">3840423</cx:pt>
          <cx:pt idx="138">3837714</cx:pt>
          <cx:pt idx="139">3820317</cx:pt>
          <cx:pt idx="140">3819615</cx:pt>
          <cx:pt idx="141">3819280</cx:pt>
          <cx:pt idx="142">3710253</cx:pt>
          <cx:pt idx="143">3690270</cx:pt>
          <cx:pt idx="144">3668382</cx:pt>
          <cx:pt idx="145">3654673</cx:pt>
          <cx:pt idx="146">3626349</cx:pt>
          <cx:pt idx="147">3622388</cx:pt>
          <cx:pt idx="148">3588218</cx:pt>
          <cx:pt idx="149">3559652</cx:pt>
          <cx:pt idx="150">3517099</cx:pt>
          <cx:pt idx="151">3498141</cx:pt>
          <cx:pt idx="152">3488202</cx:pt>
          <cx:pt idx="153">3470293</cx:pt>
          <cx:pt idx="154">3421018</cx:pt>
          <cx:pt idx="155">3329880</cx:pt>
          <cx:pt idx="156">3306543</cx:pt>
          <cx:pt idx="157">3298645</cx:pt>
          <cx:pt idx="158">3292861</cx:pt>
          <cx:pt idx="159">3282646</cx:pt>
          <cx:pt idx="160">3193161</cx:pt>
          <cx:pt idx="161">3178935</cx:pt>
          <cx:pt idx="162">3128158</cx:pt>
          <cx:pt idx="163">3072268</cx:pt>
          <cx:pt idx="164">3062131</cx:pt>
          <cx:pt idx="165">2948281</cx:pt>
          <cx:pt idx="166">2930352</cx:pt>
          <cx:pt idx="167">2924795</cx:pt>
          <cx:pt idx="168">2917419</cx:pt>
          <cx:pt idx="169">2909236</cx:pt>
          <cx:pt idx="170">2901326</cx:pt>
          <cx:pt idx="171">2870878</cx:pt>
          <cx:pt idx="172">2870359</cx:pt>
          <cx:pt idx="173">2857161</cx:pt>
          <cx:pt idx="174">2848787</cx:pt>
          <cx:pt idx="175">2787022</cx:pt>
          <cx:pt idx="176">2774139</cx:pt>
          <cx:pt idx="177">2753121</cx:pt>
          <cx:pt idx="178">2719632</cx:pt>
          <cx:pt idx="179">2712103</cx:pt>
          <cx:pt idx="180">2640674</cx:pt>
          <cx:pt idx="181">2637619</cx:pt>
          <cx:pt idx="182">2625904</cx:pt>
          <cx:pt idx="183">2601689</cx:pt>
          <cx:pt idx="184">2580204</cx:pt>
          <cx:pt idx="185">2570068</cx:pt>
          <cx:pt idx="186">2556524</cx:pt>
          <cx:pt idx="187">2539589</cx:pt>
          <cx:pt idx="188">2536848</cx:pt>
          <cx:pt idx="189">2485245</cx:pt>
          <cx:pt idx="190">2455089</cx:pt>
          <cx:pt idx="191">2397502</cx:pt>
          <cx:pt idx="192">2386939</cx:pt>
          <cx:pt idx="193">2386541</cx:pt>
          <cx:pt idx="194">2381833</cx:pt>
          <cx:pt idx="195">2330280</cx:pt>
          <cx:pt idx="196">2289768</cx:pt>
          <cx:pt idx="197">2283171</cx:pt>
          <cx:pt idx="198">2274315</cx:pt>
          <cx:pt idx="199">2261026</cx:pt>
          <cx:pt idx="200">2227416</cx:pt>
          <cx:pt idx="201">2169784</cx:pt>
          <cx:pt idx="202">2162649</cx:pt>
          <cx:pt idx="203">2141967</cx:pt>
          <cx:pt idx="204">2139995</cx:pt>
          <cx:pt idx="205">2128308</cx:pt>
          <cx:pt idx="206">2093442</cx:pt>
          <cx:pt idx="207">2079929</cx:pt>
          <cx:pt idx="208">2072156</cx:pt>
          <cx:pt idx="209">2059716</cx:pt>
          <cx:pt idx="210">2057474</cx:pt>
          <cx:pt idx="211">2043472</cx:pt>
          <cx:pt idx="212">2031309</cx:pt>
          <cx:pt idx="213">2023216</cx:pt>
          <cx:pt idx="214">2016123</cx:pt>
          <cx:pt idx="215">2000402</cx:pt>
          <cx:pt idx="216">2000272</cx:pt>
          <cx:pt idx="217">2000267</cx:pt>
          <cx:pt idx="218">1993624</cx:pt>
          <cx:pt idx="219">1992867</cx:pt>
          <cx:pt idx="220">1991776</cx:pt>
          <cx:pt idx="221">1991686</cx:pt>
          <cx:pt idx="222">1977581</cx:pt>
          <cx:pt idx="223">1973013</cx:pt>
          <cx:pt idx="224">1965514</cx:pt>
          <cx:pt idx="225">1930713</cx:pt>
          <cx:pt idx="226">1911503</cx:pt>
          <cx:pt idx="227">1890642</cx:pt>
          <cx:pt idx="228">1880740</cx:pt>
          <cx:pt idx="229">1857739</cx:pt>
          <cx:pt idx="230">1841834</cx:pt>
          <cx:pt idx="231">1825439</cx:pt>
          <cx:pt idx="232">1824975</cx:pt>
          <cx:pt idx="233">1811111</cx:pt>
          <cx:pt idx="234">1807385</cx:pt>
          <cx:pt idx="235">1806123</cx:pt>
          <cx:pt idx="236">1784456</cx:pt>
          <cx:pt idx="237">1773487</cx:pt>
          <cx:pt idx="238">1742826</cx:pt>
          <cx:pt idx="239">1733417</cx:pt>
          <cx:pt idx="240">1705737</cx:pt>
          <cx:pt idx="241">1685603</cx:pt>
          <cx:pt idx="242">1663786</cx:pt>
          <cx:pt idx="243">1663433</cx:pt>
          <cx:pt idx="244">1654047</cx:pt>
          <cx:pt idx="245">1645962</cx:pt>
          <cx:pt idx="246">1613385</cx:pt>
          <cx:pt idx="247">1598794</cx:pt>
          <cx:pt idx="248">1598347</cx:pt>
          <cx:pt idx="249">1556871</cx:pt>
          <cx:pt idx="250">1551232</cx:pt>
          <cx:pt idx="251">1528454</cx:pt>
          <cx:pt idx="252">1495451</cx:pt>
          <cx:pt idx="253">1448279</cx:pt>
          <cx:pt idx="254">1445797</cx:pt>
          <cx:pt idx="255">1422158</cx:pt>
          <cx:pt idx="256">1404254</cx:pt>
          <cx:pt idx="257">1395809</cx:pt>
          <cx:pt idx="258">1373381</cx:pt>
          <cx:pt idx="259">1371479</cx:pt>
          <cx:pt idx="260">1354934</cx:pt>
          <cx:pt idx="261">1340779</cx:pt>
          <cx:pt idx="262">1326772</cx:pt>
          <cx:pt idx="263">1326428</cx:pt>
          <cx:pt idx="264">1324899</cx:pt>
          <cx:pt idx="265">1303309</cx:pt>
          <cx:pt idx="266">1294973</cx:pt>
          <cx:pt idx="267">1288339</cx:pt>
          <cx:pt idx="268">1251820</cx:pt>
          <cx:pt idx="269">1241900</cx:pt>
          <cx:pt idx="270">1210062</cx:pt>
          <cx:pt idx="271">1181134</cx:pt>
          <cx:pt idx="272">1177885</cx:pt>
          <cx:pt idx="273">1171011</cx:pt>
          <cx:pt idx="274">1165827</cx:pt>
          <cx:pt idx="275">1164942</cx:pt>
          <cx:pt idx="276">1163391</cx:pt>
          <cx:pt idx="277">1159315</cx:pt>
          <cx:pt idx="278">1154225</cx:pt>
          <cx:pt idx="279">1146712</cx:pt>
          <cx:pt idx="280">1136764</cx:pt>
          <cx:pt idx="281">1104981</cx:pt>
          <cx:pt idx="282">1086795</cx:pt>
          <cx:pt idx="283">1054617</cx:pt>
          <cx:pt idx="284">1045375</cx:pt>
          <cx:pt idx="285">1041635</cx:pt>
          <cx:pt idx="286">1000811</cx:pt>
          <cx:pt idx="287">972203</cx:pt>
          <cx:pt idx="288">950326</cx:pt>
          <cx:pt idx="289">933973</cx:pt>
          <cx:pt idx="290">930962</cx:pt>
          <cx:pt idx="291">928731</cx:pt>
          <cx:pt idx="292">922062</cx:pt>
          <cx:pt idx="293">918280</cx:pt>
          <cx:pt idx="294">909900</cx:pt>
          <cx:pt idx="295">909445</cx:pt>
          <cx:pt idx="296">908184</cx:pt>
          <cx:pt idx="297">903950</cx:pt>
          <cx:pt idx="298">896058</cx:pt>
          <cx:pt idx="299">892317</cx:pt>
          <cx:pt idx="300">889708</cx:pt>
          <cx:pt idx="301">877214</cx:pt>
          <cx:pt idx="302">864458</cx:pt>
          <cx:pt idx="303">853440</cx:pt>
          <cx:pt idx="304">852244</cx:pt>
          <cx:pt idx="305">843371</cx:pt>
          <cx:pt idx="306">830716</cx:pt>
          <cx:pt idx="307">819972</cx:pt>
          <cx:pt idx="308">808423</cx:pt>
          <cx:pt idx="309">797809</cx:pt>
          <cx:pt idx="310">793591</cx:pt>
          <cx:pt idx="311">788921</cx:pt>
          <cx:pt idx="312">783374</cx:pt>
          <cx:pt idx="313">782437</cx:pt>
          <cx:pt idx="314">778653</cx:pt>
          <cx:pt idx="315">777329</cx:pt>
          <cx:pt idx="316">776785</cx:pt>
          <cx:pt idx="317">746899</cx:pt>
          <cx:pt idx="318">745638</cx:pt>
          <cx:pt idx="319">739474</cx:pt>
          <cx:pt idx="320">734893</cx:pt>
          <cx:pt idx="321">731813</cx:pt>
          <cx:pt idx="322">728078</cx:pt>
          <cx:pt idx="323">725460</cx:pt>
          <cx:pt idx="324">723560</cx:pt>
          <cx:pt idx="325">710552</cx:pt>
          <cx:pt idx="326">686068</cx:pt>
          <cx:pt idx="327">680382</cx:pt>
          <cx:pt idx="328">671325</cx:pt>
          <cx:pt idx="329">661052</cx:pt>
          <cx:pt idx="330">652504</cx:pt>
          <cx:pt idx="331">646568</cx:pt>
          <cx:pt idx="332">626221</cx:pt>
          <cx:pt idx="333">614894</cx:pt>
          <cx:pt idx="334">614537</cx:pt>
          <cx:pt idx="335">570489</cx:pt>
          <cx:pt idx="336">564307</cx:pt>
          <cx:pt idx="337">563582</cx:pt>
          <cx:pt idx="338">554222</cx:pt>
          <cx:pt idx="339">551197</cx:pt>
          <cx:pt idx="340">549291</cx:pt>
          <cx:pt idx="341">540514</cx:pt>
          <cx:pt idx="342">537076</cx:pt>
          <cx:pt idx="343">535336</cx:pt>
          <cx:pt idx="344">531052</cx:pt>
          <cx:pt idx="345">515568</cx:pt>
          <cx:pt idx="346">510036</cx:pt>
          <cx:pt idx="347">509835</cx:pt>
          <cx:pt idx="348">507150</cx:pt>
          <cx:pt idx="349">493120</cx:pt>
          <cx:pt idx="350">480577</cx:pt>
          <cx:pt idx="351">480086</cx:pt>
          <cx:pt idx="352">469956</cx:pt>
          <cx:pt idx="353">463394</cx:pt>
          <cx:pt idx="354">460723</cx:pt>
          <cx:pt idx="355">454766</cx:pt>
          <cx:pt idx="356">454132</cx:pt>
          <cx:pt idx="357">452067</cx:pt>
          <cx:pt idx="358">436760</cx:pt>
          <cx:pt idx="359">426958</cx:pt>
          <cx:pt idx="360">422430</cx:pt>
          <cx:pt idx="361">421703</cx:pt>
          <cx:pt idx="362">419112</cx:pt>
          <cx:pt idx="363">417459</cx:pt>
          <cx:pt idx="364">410169</cx:pt>
          <cx:pt idx="365">404626</cx:pt>
          <cx:pt idx="366">375818</cx:pt>
          <cx:pt idx="367">347660</cx:pt>
          <cx:pt idx="368">346791</cx:pt>
          <cx:pt idx="369">343903</cx:pt>
          <cx:pt idx="370">339861</cx:pt>
          <cx:pt idx="371">332345</cx:pt>
          <cx:pt idx="372">329794</cx:pt>
          <cx:pt idx="373">315477</cx:pt>
          <cx:pt idx="374">312055</cx:pt>
          <cx:pt idx="375">310552</cx:pt>
          <cx:pt idx="376">307298</cx:pt>
          <cx:pt idx="377">302364</cx:pt>
          <cx:pt idx="378">291666</cx:pt>
          <cx:pt idx="379">287296</cx:pt>
          <cx:pt idx="380">275725</cx:pt>
          <cx:pt idx="381">249655</cx:pt>
          <cx:pt idx="382">234536</cx:pt>
          <cx:pt idx="383">226953</cx:pt>
          <cx:pt idx="384">208316</cx:pt>
          <cx:pt idx="385">206390</cx:pt>
          <cx:pt idx="386">200788</cx:pt>
          <cx:pt idx="387">196938</cx:pt>
          <cx:pt idx="388">196381</cx:pt>
          <cx:pt idx="389">191158</cx:pt>
          <cx:pt idx="390">180510</cx:pt>
          <cx:pt idx="391">178615</cx:pt>
          <cx:pt idx="392">153244</cx:pt>
          <cx:pt idx="393">112429</cx:pt>
          <cx:pt idx="394">108614</cx:pt>
          <cx:pt idx="395">106327</cx:pt>
          <cx:pt idx="396">77648</cx:pt>
        </cx:lvl>
      </cx:numDim>
    </cx:data>
  </cx:chartData>
  <cx:chart>
    <cx:plotArea>
      <cx:plotAreaRegion>
        <cx:series layoutId="treemap" uniqueId="{ADA8E659-2A1C-4E30-A67F-BDCDC51A41A3}">
          <cx:tx>
            <cx:txData>
              <cx:f>Sheet1!$B$1</cx:f>
              <cx:v>Funding</cx:v>
            </cx:txData>
          </cx:tx>
          <cx:dataPt idx="29">
            <cx:spPr>
              <a:solidFill>
                <a:schemeClr val="accent2"/>
              </a:solidFill>
            </cx:spPr>
          </cx:dataPt>
          <cx:dataId val="0"/>
          <cx:layoutPr>
            <cx:parentLabelLayout val="overlapping"/>
          </cx:layoutPr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bg1"/>
    </cs:fontRef>
    <cs:defRPr sz="900" kern="1200"/>
    <cs:bodyPr lIns="38100" tIns="19050" rIns="38100" bIns="19050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9B572-5F4D-4B8A-81AC-6ABE5E412BD5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4833A-0211-497F-8302-F58BB46B8D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3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304800" y="-13916"/>
            <a:ext cx="10972419" cy="6885848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3" name="Shape 33"/>
          <p:cNvSpPr/>
          <p:nvPr/>
        </p:nvSpPr>
        <p:spPr>
          <a:xfrm>
            <a:off x="0" y="-13916"/>
            <a:ext cx="10972419" cy="6885848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1117800" y="2410534"/>
            <a:ext cx="7098800" cy="647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1117667" y="3225800"/>
            <a:ext cx="7098800" cy="3007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2761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boscoc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glevine@lhc.la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Louisiana Housing Corporation</a:t>
            </a:r>
            <a:br>
              <a:rPr lang="en-US" dirty="0" smtClean="0"/>
            </a:br>
            <a:r>
              <a:rPr lang="en-US" dirty="0" smtClean="0"/>
              <a:t>Presenter: Gordon Levine, Continuum of Care Manager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Continuum of Care (</a:t>
            </a:r>
            <a:r>
              <a:rPr lang="en-US" dirty="0" err="1" smtClean="0"/>
              <a:t>CoC</a:t>
            </a:r>
            <a:r>
              <a:rPr lang="en-US" dirty="0" smtClean="0"/>
              <a:t>)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65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Project Recipient/Fund Administrator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6835"/>
            <a:ext cx="8596668" cy="4594527"/>
          </a:xfrm>
        </p:spPr>
        <p:txBody>
          <a:bodyPr>
            <a:normAutofit/>
          </a:bodyPr>
          <a:lstStyle/>
          <a:p>
            <a:r>
              <a:rPr lang="en-US" dirty="0" smtClean="0"/>
              <a:t>Apply for and receive money directly from HUD</a:t>
            </a:r>
          </a:p>
          <a:p>
            <a:r>
              <a:rPr lang="en-US" dirty="0" smtClean="0"/>
              <a:t>Pass money to </a:t>
            </a:r>
            <a:r>
              <a:rPr lang="en-US" dirty="0" err="1" smtClean="0"/>
              <a:t>subrecipients</a:t>
            </a:r>
            <a:r>
              <a:rPr lang="en-US" dirty="0" smtClean="0"/>
              <a:t> who implement housing and case management</a:t>
            </a:r>
          </a:p>
          <a:p>
            <a:r>
              <a:rPr lang="en-US" dirty="0" smtClean="0"/>
              <a:t>Monitor </a:t>
            </a:r>
            <a:r>
              <a:rPr lang="en-US" dirty="0" err="1" smtClean="0"/>
              <a:t>subrecipient</a:t>
            </a:r>
            <a:r>
              <a:rPr lang="en-US" dirty="0" smtClean="0"/>
              <a:t> spending and compliance; report annually to HUD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dirty="0" smtClean="0"/>
              <a:t>As a recipient/funder, </a:t>
            </a:r>
            <a:r>
              <a:rPr lang="en-US" b="1" dirty="0" err="1" smtClean="0"/>
              <a:t>LHC</a:t>
            </a:r>
            <a:r>
              <a:rPr lang="en-US" b="1" dirty="0" smtClean="0"/>
              <a:t> was awarded approximately $14 million for FY 2020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NOTABLE PROJECT: </a:t>
            </a:r>
            <a:r>
              <a:rPr lang="en-US" dirty="0" smtClean="0"/>
              <a:t>the </a:t>
            </a:r>
            <a:r>
              <a:rPr lang="en-US" dirty="0" err="1" smtClean="0"/>
              <a:t>LAPSH</a:t>
            </a:r>
            <a:r>
              <a:rPr lang="en-US" dirty="0" smtClean="0"/>
              <a:t> project (~$12 million annually) is a legacy project awarded in the wake of Katrina/Rita; it is the largest homeless-dedicated housing project in Louisiana and provides </a:t>
            </a:r>
            <a:r>
              <a:rPr lang="en-US" dirty="0" err="1" smtClean="0"/>
              <a:t>PSH</a:t>
            </a:r>
            <a:r>
              <a:rPr lang="en-US" dirty="0" smtClean="0"/>
              <a:t> statewide (majority is in New Orleans)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9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Lead Agency/Collaborative Applicant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6835"/>
            <a:ext cx="8596668" cy="4594527"/>
          </a:xfrm>
        </p:spPr>
        <p:txBody>
          <a:bodyPr>
            <a:normAutofit/>
          </a:bodyPr>
          <a:lstStyle/>
          <a:p>
            <a:r>
              <a:rPr lang="en-US" dirty="0" smtClean="0"/>
              <a:t>Submit collaborative application for the LA </a:t>
            </a:r>
            <a:r>
              <a:rPr lang="en-US" dirty="0" err="1" smtClean="0"/>
              <a:t>BOSCOC</a:t>
            </a:r>
            <a:r>
              <a:rPr lang="en-US" dirty="0" smtClean="0"/>
              <a:t> to HUD – includes </a:t>
            </a:r>
            <a:r>
              <a:rPr lang="en-US" dirty="0" err="1" smtClean="0"/>
              <a:t>LHC</a:t>
            </a:r>
            <a:r>
              <a:rPr lang="en-US" dirty="0" smtClean="0"/>
              <a:t> funding but also all other organizations’ funding requests</a:t>
            </a:r>
          </a:p>
          <a:p>
            <a:r>
              <a:rPr lang="en-US" dirty="0" smtClean="0"/>
              <a:t>Provide monitoring, technical assistance, expert knowledge</a:t>
            </a:r>
          </a:p>
          <a:p>
            <a:r>
              <a:rPr lang="en-US" dirty="0" smtClean="0"/>
              <a:t>Conduct annual activities like the Point in Time (PIT) Count</a:t>
            </a:r>
          </a:p>
          <a:p>
            <a:r>
              <a:rPr lang="en-US" dirty="0" smtClean="0"/>
              <a:t>Report to HUD and to other stakeholders (governor, local governments)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CoC</a:t>
            </a:r>
            <a:r>
              <a:rPr lang="en-US" dirty="0" smtClean="0"/>
              <a:t> staff are unusual; we don’t do services; we are more like technical assistance providers, policy-makers, and advocates; we often function like TA providers or consultants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CoC</a:t>
            </a:r>
            <a:r>
              <a:rPr lang="en-US" dirty="0" smtClean="0"/>
              <a:t> Planning Grant and HMIS grant combined are nearly ~$1 million, but they can only be spent on coalition-building, -assessment, and –reporting activities in the LA </a:t>
            </a:r>
            <a:r>
              <a:rPr lang="en-US" dirty="0" err="1" smtClean="0"/>
              <a:t>BOSCOC</a:t>
            </a:r>
            <a:r>
              <a:rPr lang="en-US" dirty="0" smtClean="0"/>
              <a:t>; mostly, that means staff salaries</a:t>
            </a:r>
          </a:p>
        </p:txBody>
      </p:sp>
    </p:spTree>
    <p:extLst>
      <p:ext uri="{BB962C8B-B14F-4D97-AF65-F5344CB8AC3E}">
        <p14:creationId xmlns:p14="http://schemas.microsoft.com/office/powerpoint/2010/main" val="213446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to access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6835"/>
            <a:ext cx="8596668" cy="4594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HUD requires every </a:t>
            </a:r>
            <a:r>
              <a:rPr lang="en-US" dirty="0" err="1" smtClean="0"/>
              <a:t>CoC</a:t>
            </a:r>
            <a:r>
              <a:rPr lang="en-US" dirty="0" smtClean="0"/>
              <a:t> to operate a </a:t>
            </a:r>
            <a:r>
              <a:rPr lang="en-US" b="1" dirty="0" smtClean="0"/>
              <a:t>Coordinated Entry System </a:t>
            </a:r>
            <a:r>
              <a:rPr lang="en-US" dirty="0" smtClean="0"/>
              <a:t>– a collaborative network that ensures a person can access all the services in their area by going to an Access Point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Every access point in Louisiana is listed at </a:t>
            </a:r>
            <a:r>
              <a:rPr lang="en-US" b="1" dirty="0" err="1" smtClean="0">
                <a:hlinkClick r:id="rId2"/>
              </a:rPr>
              <a:t>www.LABOSCOC.org</a:t>
            </a:r>
            <a:r>
              <a:rPr lang="en-US" b="1" dirty="0" smtClean="0"/>
              <a:t> </a:t>
            </a:r>
            <a:r>
              <a:rPr lang="en-US" dirty="0" smtClean="0"/>
              <a:t>under the Housing and Services link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person can go to that website and navigate by:</a:t>
            </a:r>
          </a:p>
          <a:p>
            <a:r>
              <a:rPr lang="en-US" dirty="0" smtClean="0"/>
              <a:t>Clicking on their parish</a:t>
            </a:r>
          </a:p>
          <a:p>
            <a:r>
              <a:rPr lang="en-US" dirty="0" smtClean="0"/>
              <a:t>Selecting their parish by name</a:t>
            </a:r>
          </a:p>
          <a:p>
            <a:r>
              <a:rPr lang="en-US" dirty="0" smtClean="0"/>
              <a:t>Searching by 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many areas, you can also call 211. In Baton Rouge, you can call the One Stop at 225-388-5800 or St. Vincent de Paul at 225-383-7343.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3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Homelessness in Louisiana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6835"/>
            <a:ext cx="8596668" cy="4594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general:</a:t>
            </a:r>
          </a:p>
          <a:p>
            <a:r>
              <a:rPr lang="en-US" dirty="0" smtClean="0"/>
              <a:t>Between 2011 and 2019, homelessness in Louisiana decreased 69%</a:t>
            </a:r>
          </a:p>
          <a:p>
            <a:r>
              <a:rPr lang="en-US" dirty="0" smtClean="0"/>
              <a:t>However, almost no gains were made 2017-2019, and homelessness increased between 2019 and 2020 (before </a:t>
            </a:r>
            <a:r>
              <a:rPr lang="en-US" dirty="0" err="1" smtClean="0"/>
              <a:t>COVID</a:t>
            </a:r>
            <a:r>
              <a:rPr lang="en-US" dirty="0" smtClean="0"/>
              <a:t>-19)</a:t>
            </a:r>
          </a:p>
          <a:p>
            <a:r>
              <a:rPr lang="en-US" dirty="0" smtClean="0"/>
              <a:t>Why? Outside factors (employment, affordable housing) and funding availability (limited new funding means limited new vouchers – and since </a:t>
            </a:r>
            <a:r>
              <a:rPr lang="en-US" dirty="0" err="1" smtClean="0"/>
              <a:t>PSH</a:t>
            </a:r>
            <a:r>
              <a:rPr lang="en-US" dirty="0" smtClean="0"/>
              <a:t> is unlimited duration…)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During </a:t>
            </a:r>
            <a:r>
              <a:rPr lang="en-US" dirty="0" err="1" smtClean="0"/>
              <a:t>COVID</a:t>
            </a:r>
            <a:r>
              <a:rPr lang="en-US" dirty="0" smtClean="0"/>
              <a:t>-19:</a:t>
            </a:r>
          </a:p>
          <a:p>
            <a:r>
              <a:rPr lang="en-US" dirty="0" err="1" smtClean="0"/>
              <a:t>CoC</a:t>
            </a:r>
            <a:r>
              <a:rPr lang="en-US" dirty="0" smtClean="0"/>
              <a:t> staff have contributed significantly to placing nearly 1,500 people in non-congregate shelter who would otherwise have been deeply vulnerable to </a:t>
            </a:r>
            <a:r>
              <a:rPr lang="en-US" dirty="0" err="1" smtClean="0"/>
              <a:t>COVID</a:t>
            </a:r>
            <a:r>
              <a:rPr lang="en-US" dirty="0" smtClean="0"/>
              <a:t>-19</a:t>
            </a:r>
          </a:p>
          <a:p>
            <a:r>
              <a:rPr lang="en-US" dirty="0" smtClean="0"/>
              <a:t>Non-congregate shelter is transitioning to permanent housing ASAP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4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 can also email questions, including inquiries about assistance, to Gordon Levine, Continuum of Care Manager, at </a:t>
            </a:r>
            <a:r>
              <a:rPr lang="en-US" dirty="0" smtClean="0">
                <a:hlinkClick r:id="rId2"/>
              </a:rPr>
              <a:t>glevine@lhc.la.gov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6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63"/>
          </a:xfrm>
        </p:spPr>
        <p:txBody>
          <a:bodyPr/>
          <a:lstStyle/>
          <a:p>
            <a:pPr algn="ctr"/>
            <a:r>
              <a:rPr lang="en-US" dirty="0" smtClean="0"/>
              <a:t>What is the </a:t>
            </a:r>
            <a:r>
              <a:rPr lang="en-US" dirty="0" err="1" smtClean="0"/>
              <a:t>CoC</a:t>
            </a:r>
            <a:r>
              <a:rPr lang="en-US" dirty="0" smtClean="0"/>
              <a:t> Program?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largest competitive grant funding source in HUD (and the entire federal government): </a:t>
            </a:r>
            <a:r>
              <a:rPr lang="en-US" dirty="0" smtClean="0"/>
              <a:t>it funds </a:t>
            </a:r>
            <a:r>
              <a:rPr lang="en-US" b="1" dirty="0" smtClean="0"/>
              <a:t>$2.2 billion annually </a:t>
            </a:r>
            <a:r>
              <a:rPr lang="en-US" dirty="0" smtClean="0"/>
              <a:t>in housing and supportive services for </a:t>
            </a:r>
            <a:r>
              <a:rPr lang="en-US" b="1" dirty="0" smtClean="0"/>
              <a:t>people experiencing homelessness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largest funding source dedicated to homelessness in Louisiana: </a:t>
            </a:r>
            <a:r>
              <a:rPr lang="en-US" dirty="0" smtClean="0"/>
              <a:t>in 2019, it funded nearly $55 million, </a:t>
            </a:r>
            <a:r>
              <a:rPr lang="en-US" b="1" dirty="0" smtClean="0"/>
              <a:t>at least double all other homeless-dedicated sources combined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In exchange for </a:t>
            </a:r>
            <a:r>
              <a:rPr lang="en-US" dirty="0" err="1" smtClean="0"/>
              <a:t>CoC</a:t>
            </a:r>
            <a:r>
              <a:rPr lang="en-US" dirty="0" smtClean="0"/>
              <a:t> Program funding, </a:t>
            </a:r>
            <a:r>
              <a:rPr lang="en-US" b="1" dirty="0" smtClean="0"/>
              <a:t>HUD requires organizations and communities to work together to prevent and end homelessness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That coalition of stakeholders is called a </a:t>
            </a:r>
            <a:r>
              <a:rPr lang="en-US" b="1" dirty="0" smtClean="0"/>
              <a:t>Continuum of Care (</a:t>
            </a:r>
            <a:r>
              <a:rPr lang="en-US" b="1" dirty="0" err="1" smtClean="0"/>
              <a:t>CoC</a:t>
            </a:r>
            <a:r>
              <a:rPr lang="en-US" b="1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63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63"/>
          </a:xfrm>
        </p:spPr>
        <p:txBody>
          <a:bodyPr/>
          <a:lstStyle/>
          <a:p>
            <a:pPr algn="ctr"/>
            <a:r>
              <a:rPr lang="en-US" dirty="0" smtClean="0"/>
              <a:t>What does the </a:t>
            </a:r>
            <a:r>
              <a:rPr lang="en-US" dirty="0" err="1" smtClean="0"/>
              <a:t>CoC</a:t>
            </a:r>
            <a:r>
              <a:rPr lang="en-US" dirty="0" smtClean="0"/>
              <a:t> Program fund?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Rapid Re-Housing (</a:t>
            </a:r>
            <a:r>
              <a:rPr lang="en-US" b="1" dirty="0" err="1" smtClean="0"/>
              <a:t>RRH</a:t>
            </a:r>
            <a:r>
              <a:rPr lang="en-US" b="1" dirty="0" smtClean="0"/>
              <a:t>): </a:t>
            </a:r>
            <a:r>
              <a:rPr lang="en-US" dirty="0" smtClean="0"/>
              <a:t>short- to medium-term (3-24 month) scattered site rental vouchers, case management, and supportive services for people experiencing homelessness (on the streets, in a shelter, or fleeing domestic violence)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Permanent Supportive Housing (</a:t>
            </a:r>
            <a:r>
              <a:rPr lang="en-US" b="1" dirty="0" err="1" smtClean="0"/>
              <a:t>PSH</a:t>
            </a:r>
            <a:r>
              <a:rPr lang="en-US" b="1" dirty="0" smtClean="0"/>
              <a:t>): </a:t>
            </a:r>
            <a:r>
              <a:rPr lang="en-US" dirty="0" smtClean="0"/>
              <a:t>long term (unlimited duration) single-site housing or scattered site rental vouchers, case management, and supportive services for people experiencing chronic homelessness (12+ months AND a severe and persistent physical or mental disability)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Planning Costs and HMIS: </a:t>
            </a:r>
            <a:r>
              <a:rPr lang="en-US" i="1" dirty="0" smtClean="0"/>
              <a:t>lead agencies only: </a:t>
            </a:r>
            <a:r>
              <a:rPr lang="en-US" dirty="0" smtClean="0"/>
              <a:t>the costs of building and maintaining the coalition, submitting the collaborative application, maintaining and reporting on homelessness data, issues advocacy, education, etc.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67694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63"/>
          </a:xfrm>
        </p:spPr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CoC</a:t>
            </a:r>
            <a:r>
              <a:rPr lang="en-US" dirty="0" smtClean="0"/>
              <a:t> Program in Louisiana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Seven (7) </a:t>
            </a:r>
            <a:r>
              <a:rPr lang="en-US" dirty="0" err="1" smtClean="0"/>
              <a:t>CoCs</a:t>
            </a:r>
            <a:r>
              <a:rPr lang="en-US" dirty="0" smtClean="0"/>
              <a:t> in Louisiana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Five (5) are smaller regional </a:t>
            </a:r>
            <a:r>
              <a:rPr lang="en-US" dirty="0" err="1" smtClean="0"/>
              <a:t>CoCs</a:t>
            </a:r>
            <a:r>
              <a:rPr lang="en-US" dirty="0" smtClean="0"/>
              <a:t> that receive ~$1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Jefferson/Orleans </a:t>
            </a:r>
            <a:r>
              <a:rPr lang="en-US" dirty="0" err="1" smtClean="0"/>
              <a:t>CoC</a:t>
            </a:r>
            <a:r>
              <a:rPr lang="en-US" dirty="0" smtClean="0"/>
              <a:t> is one of the largest in the US; it receives ~$22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Louisiana Balance of State Continuum of Care (LA </a:t>
            </a:r>
            <a:r>
              <a:rPr lang="en-US" dirty="0" err="1" smtClean="0"/>
              <a:t>BOSCOC</a:t>
            </a:r>
            <a:r>
              <a:rPr lang="en-US" dirty="0" smtClean="0"/>
              <a:t>) covers approximately half the state, including Baton Rouge, Lake Charles, and Houma-Terrebonne, and receives ~$19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LHC</a:t>
            </a:r>
            <a:r>
              <a:rPr lang="en-US" b="1" dirty="0" smtClean="0"/>
              <a:t> is the collaborative applicant (“lead agency”) for the LA </a:t>
            </a:r>
            <a:r>
              <a:rPr lang="en-US" b="1" dirty="0" err="1" smtClean="0"/>
              <a:t>BOSCOC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9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Continuums of Care in Louisiana - Map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79" y="170424"/>
            <a:ext cx="8361563" cy="6687576"/>
          </a:xfrm>
        </p:spPr>
      </p:pic>
    </p:spTree>
    <p:extLst>
      <p:ext uri="{BB962C8B-B14F-4D97-AF65-F5344CB8AC3E}">
        <p14:creationId xmlns:p14="http://schemas.microsoft.com/office/powerpoint/2010/main" val="49475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Continuums of Care in Louisiana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291580"/>
              </p:ext>
            </p:extLst>
          </p:nvPr>
        </p:nvGraphicFramePr>
        <p:xfrm>
          <a:off x="677334" y="1833210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3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7667" y="401757"/>
            <a:ext cx="7098800" cy="6475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Continuums of Care - Nationally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07461" y="5585099"/>
            <a:ext cx="2957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This is the LA BOSCOC. We receive the 30</a:t>
            </a:r>
            <a:r>
              <a:rPr lang="en-US" sz="2000" baseline="30000" dirty="0"/>
              <a:t>th</a:t>
            </a:r>
            <a:r>
              <a:rPr lang="en-US" sz="2000" dirty="0"/>
              <a:t> largest </a:t>
            </a:r>
            <a:r>
              <a:rPr lang="en-US" sz="2000" dirty="0" smtClean="0"/>
              <a:t>award…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653312" y="5585098"/>
            <a:ext cx="25631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…out of </a:t>
            </a:r>
            <a:r>
              <a:rPr lang="en-US" sz="2000" dirty="0" smtClean="0"/>
              <a:t>~400 total </a:t>
            </a:r>
            <a:r>
              <a:rPr lang="en-US" sz="2000" dirty="0" err="1"/>
              <a:t>CoCs</a:t>
            </a:r>
            <a:r>
              <a:rPr lang="en-US" sz="2000" dirty="0"/>
              <a:t>. (Here are ~300 of the smaller ones.)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8" name="Chart 7"/>
              <p:cNvGraphicFramePr/>
              <p:nvPr>
                <p:extLst>
                  <p:ext uri="{D42A27DB-BD31-4B8C-83A1-F6EECF244321}">
                    <p14:modId xmlns:p14="http://schemas.microsoft.com/office/powerpoint/2010/main" val="119063322"/>
                  </p:ext>
                </p:extLst>
              </p:nvPr>
            </p:nvGraphicFramePr>
            <p:xfrm>
              <a:off x="907461" y="1043635"/>
              <a:ext cx="7309006" cy="441602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8" name="Chart 7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7461" y="1043635"/>
                <a:ext cx="7309006" cy="4416023"/>
              </a:xfrm>
              <a:prstGeom prst="rect">
                <a:avLst/>
              </a:prstGeom>
            </p:spPr>
          </p:pic>
        </mc:Fallback>
      </mc:AlternateContent>
      <p:cxnSp>
        <p:nvCxnSpPr>
          <p:cNvPr id="11" name="Straight Arrow Connector 10"/>
          <p:cNvCxnSpPr/>
          <p:nvPr/>
        </p:nvCxnSpPr>
        <p:spPr>
          <a:xfrm flipV="1">
            <a:off x="1916549" y="1296365"/>
            <a:ext cx="2645415" cy="428873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739595" y="4722471"/>
            <a:ext cx="760800" cy="86262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063"/>
          </a:xfrm>
        </p:spPr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CoC</a:t>
            </a:r>
            <a:r>
              <a:rPr lang="en-US" dirty="0" smtClean="0"/>
              <a:t> Program in Louisiana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19795"/>
            <a:ext cx="8596668" cy="4421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Seven (7) </a:t>
            </a:r>
            <a:r>
              <a:rPr lang="en-US" dirty="0" err="1" smtClean="0"/>
              <a:t>CoCs</a:t>
            </a:r>
            <a:r>
              <a:rPr lang="en-US" dirty="0" smtClean="0"/>
              <a:t> in Louisiana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 smtClean="0"/>
              <a:t>Five (5) are smaller regional </a:t>
            </a:r>
            <a:r>
              <a:rPr lang="en-US" dirty="0" err="1" smtClean="0"/>
              <a:t>CoCs</a:t>
            </a:r>
            <a:r>
              <a:rPr lang="en-US" dirty="0" smtClean="0"/>
              <a:t> that receive ~$1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Jefferson/Orleans </a:t>
            </a:r>
            <a:r>
              <a:rPr lang="en-US" dirty="0" err="1" smtClean="0"/>
              <a:t>CoC</a:t>
            </a:r>
            <a:r>
              <a:rPr lang="en-US" dirty="0" smtClean="0"/>
              <a:t> is one of the largest in the US; it receives ~$22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Louisiana Balance of State Continuum of Care (LA </a:t>
            </a:r>
            <a:r>
              <a:rPr lang="en-US" dirty="0" err="1" smtClean="0"/>
              <a:t>BOSCOC</a:t>
            </a:r>
            <a:r>
              <a:rPr lang="en-US" dirty="0" smtClean="0"/>
              <a:t>) covers approximately half the state, including Baton Rouge, Lake Charles, and Houma-Terrebonne, and receives ~$19 million annually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 smtClean="0"/>
              <a:t>LHC</a:t>
            </a:r>
            <a:r>
              <a:rPr lang="en-US" b="1" dirty="0" smtClean="0"/>
              <a:t> is the collaborative applicant (“lead agency”) for the LA </a:t>
            </a:r>
            <a:r>
              <a:rPr lang="en-US" b="1" dirty="0" err="1" smtClean="0"/>
              <a:t>BOSCOC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366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CoC</a:t>
            </a:r>
            <a:r>
              <a:rPr lang="en-US" dirty="0" smtClean="0"/>
              <a:t> Program at </a:t>
            </a:r>
            <a:r>
              <a:rPr lang="en-US" dirty="0" err="1" smtClean="0"/>
              <a:t>LHC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6835"/>
            <a:ext cx="8596668" cy="45945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LHC</a:t>
            </a:r>
            <a:r>
              <a:rPr lang="en-US" dirty="0" smtClean="0"/>
              <a:t> has </a:t>
            </a:r>
            <a:r>
              <a:rPr lang="en-US" b="1" dirty="0" smtClean="0"/>
              <a:t>two separate roles </a:t>
            </a:r>
            <a:r>
              <a:rPr lang="en-US" dirty="0" smtClean="0"/>
              <a:t>in the </a:t>
            </a:r>
            <a:r>
              <a:rPr lang="en-US" dirty="0" err="1" smtClean="0"/>
              <a:t>CoC</a:t>
            </a:r>
            <a:r>
              <a:rPr lang="en-US" dirty="0" smtClean="0"/>
              <a:t> Program: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(both roles are played by the Department of Housing and Homeless </a:t>
            </a:r>
            <a:r>
              <a:rPr lang="en-US" dirty="0" err="1" smtClean="0"/>
              <a:t>Sevices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77334" y="3910149"/>
            <a:ext cx="2717075" cy="1297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 RECIPIENT/</a:t>
            </a:r>
            <a:br>
              <a:rPr lang="en-US" dirty="0" smtClean="0"/>
            </a:br>
            <a:r>
              <a:rPr lang="en-US" dirty="0" smtClean="0"/>
              <a:t>FUND ADMINISTRATOR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6556927" y="3910149"/>
            <a:ext cx="2717075" cy="12975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LEAD AGENCY/</a:t>
            </a:r>
            <a:br>
              <a:rPr lang="en-US" dirty="0" smtClean="0"/>
            </a:br>
            <a:r>
              <a:rPr lang="en-US" dirty="0" smtClean="0"/>
              <a:t>COLLABORATIVE </a:t>
            </a:r>
            <a:r>
              <a:rPr lang="en-US" dirty="0" err="1" smtClean="0"/>
              <a:t>APPLLICANT</a:t>
            </a:r>
            <a:endParaRPr lang="en-US" dirty="0" smtClean="0"/>
          </a:p>
        </p:txBody>
      </p:sp>
      <p:sp>
        <p:nvSpPr>
          <p:cNvPr id="8" name="Down Arrow 7"/>
          <p:cNvSpPr/>
          <p:nvPr/>
        </p:nvSpPr>
        <p:spPr>
          <a:xfrm rot="2712237">
            <a:off x="2648783" y="2721572"/>
            <a:ext cx="461554" cy="992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9007883">
            <a:off x="6834187" y="2727885"/>
            <a:ext cx="461554" cy="9927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8892</TotalTime>
  <Words>968</Words>
  <Application>Microsoft Office PowerPoint</Application>
  <PresentationFormat>Widescreen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Trebuchet MS</vt:lpstr>
      <vt:lpstr>Wingdings 3</vt:lpstr>
      <vt:lpstr>Facet</vt:lpstr>
      <vt:lpstr>Continuum of Care (CoC) Program</vt:lpstr>
      <vt:lpstr>What is the CoC Program?</vt:lpstr>
      <vt:lpstr>What does the CoC Program fund?</vt:lpstr>
      <vt:lpstr>The CoC Program in Louisiana</vt:lpstr>
      <vt:lpstr>Continuums of Care in Louisiana - Map</vt:lpstr>
      <vt:lpstr>Continuums of Care in Louisiana</vt:lpstr>
      <vt:lpstr>Continuums of Care - Nationally</vt:lpstr>
      <vt:lpstr>The CoC Program in Louisiana</vt:lpstr>
      <vt:lpstr>The CoC Program at LHC</vt:lpstr>
      <vt:lpstr>Project Recipient/Fund Administrator</vt:lpstr>
      <vt:lpstr>Lead Agency/Collaborative Applicant</vt:lpstr>
      <vt:lpstr>How to access services</vt:lpstr>
      <vt:lpstr>Homelessness in Louisiana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Gordon Levine</dc:creator>
  <cp:lastModifiedBy>Barry Brooks</cp:lastModifiedBy>
  <cp:revision>68</cp:revision>
  <cp:lastPrinted>2020-09-02T18:10:51Z</cp:lastPrinted>
  <dcterms:created xsi:type="dcterms:W3CDTF">2018-07-17T14:53:52Z</dcterms:created>
  <dcterms:modified xsi:type="dcterms:W3CDTF">2020-09-02T18:11:22Z</dcterms:modified>
</cp:coreProperties>
</file>