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1" r:id="rId4"/>
  </p:sldMasterIdLst>
  <p:notesMasterIdLst>
    <p:notesMasterId r:id="rId11"/>
  </p:notesMasterIdLst>
  <p:handoutMasterIdLst>
    <p:handoutMasterId r:id="rId12"/>
  </p:handoutMasterIdLst>
  <p:sldIdLst>
    <p:sldId id="533" r:id="rId5"/>
    <p:sldId id="652" r:id="rId6"/>
    <p:sldId id="653" r:id="rId7"/>
    <p:sldId id="654" r:id="rId8"/>
    <p:sldId id="655" r:id="rId9"/>
    <p:sldId id="575" r:id="rId10"/>
  </p:sldIdLst>
  <p:sldSz cx="9144000" cy="6858000" type="screen4x3"/>
  <p:notesSz cx="7077075" cy="9363075"/>
  <p:defaultTextStyle>
    <a:defPPr>
      <a:defRPr lang="en-US"/>
    </a:defPPr>
    <a:lvl1pPr algn="l" rtl="0" fontAlgn="base">
      <a:spcBef>
        <a:spcPct val="0"/>
      </a:spcBef>
      <a:spcAft>
        <a:spcPct val="0"/>
      </a:spcAft>
      <a:defRPr sz="1200" kern="1200">
        <a:solidFill>
          <a:schemeClr val="tx1"/>
        </a:solidFill>
        <a:latin typeface="Book Antiqua" pitchFamily="18" charset="0"/>
        <a:ea typeface="+mn-ea"/>
        <a:cs typeface="+mn-cs"/>
      </a:defRPr>
    </a:lvl1pPr>
    <a:lvl2pPr marL="457200" algn="l" rtl="0" fontAlgn="base">
      <a:spcBef>
        <a:spcPct val="0"/>
      </a:spcBef>
      <a:spcAft>
        <a:spcPct val="0"/>
      </a:spcAft>
      <a:defRPr sz="1200" kern="1200">
        <a:solidFill>
          <a:schemeClr val="tx1"/>
        </a:solidFill>
        <a:latin typeface="Book Antiqua" pitchFamily="18" charset="0"/>
        <a:ea typeface="+mn-ea"/>
        <a:cs typeface="+mn-cs"/>
      </a:defRPr>
    </a:lvl2pPr>
    <a:lvl3pPr marL="914400" algn="l" rtl="0" fontAlgn="base">
      <a:spcBef>
        <a:spcPct val="0"/>
      </a:spcBef>
      <a:spcAft>
        <a:spcPct val="0"/>
      </a:spcAft>
      <a:defRPr sz="1200" kern="1200">
        <a:solidFill>
          <a:schemeClr val="tx1"/>
        </a:solidFill>
        <a:latin typeface="Book Antiqua" pitchFamily="18" charset="0"/>
        <a:ea typeface="+mn-ea"/>
        <a:cs typeface="+mn-cs"/>
      </a:defRPr>
    </a:lvl3pPr>
    <a:lvl4pPr marL="1371600" algn="l" rtl="0" fontAlgn="base">
      <a:spcBef>
        <a:spcPct val="0"/>
      </a:spcBef>
      <a:spcAft>
        <a:spcPct val="0"/>
      </a:spcAft>
      <a:defRPr sz="1200" kern="1200">
        <a:solidFill>
          <a:schemeClr val="tx1"/>
        </a:solidFill>
        <a:latin typeface="Book Antiqua" pitchFamily="18" charset="0"/>
        <a:ea typeface="+mn-ea"/>
        <a:cs typeface="+mn-cs"/>
      </a:defRPr>
    </a:lvl4pPr>
    <a:lvl5pPr marL="1828800" algn="l" rtl="0" fontAlgn="base">
      <a:spcBef>
        <a:spcPct val="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Book Antiqua" pitchFamily="18" charset="0"/>
        <a:ea typeface="+mn-ea"/>
        <a:cs typeface="+mn-cs"/>
      </a:defRPr>
    </a:lvl6pPr>
    <a:lvl7pPr marL="2743200" algn="l" defTabSz="914400" rtl="0" eaLnBrk="1" latinLnBrk="0" hangingPunct="1">
      <a:defRPr sz="1200" kern="1200">
        <a:solidFill>
          <a:schemeClr val="tx1"/>
        </a:solidFill>
        <a:latin typeface="Book Antiqua" pitchFamily="18" charset="0"/>
        <a:ea typeface="+mn-ea"/>
        <a:cs typeface="+mn-cs"/>
      </a:defRPr>
    </a:lvl7pPr>
    <a:lvl8pPr marL="3200400" algn="l" defTabSz="914400" rtl="0" eaLnBrk="1" latinLnBrk="0" hangingPunct="1">
      <a:defRPr sz="1200" kern="1200">
        <a:solidFill>
          <a:schemeClr val="tx1"/>
        </a:solidFill>
        <a:latin typeface="Book Antiqua" pitchFamily="18" charset="0"/>
        <a:ea typeface="+mn-ea"/>
        <a:cs typeface="+mn-cs"/>
      </a:defRPr>
    </a:lvl8pPr>
    <a:lvl9pPr marL="3657600" algn="l" defTabSz="914400" rtl="0" eaLnBrk="1" latinLnBrk="0" hangingPunct="1">
      <a:defRPr sz="1200" kern="1200">
        <a:solidFill>
          <a:schemeClr val="tx1"/>
        </a:solidFill>
        <a:latin typeface="Book Antiqua" pitchFamily="18" charset="0"/>
        <a:ea typeface="+mn-ea"/>
        <a:cs typeface="+mn-cs"/>
      </a:defRPr>
    </a:lvl9pPr>
  </p:defaultTextStyle>
  <p:extLst>
    <p:ext uri="{EFAFB233-063F-42B5-8137-9DF3F51BA10A}">
      <p15:sldGuideLst xmlns:p15="http://schemas.microsoft.com/office/powerpoint/2012/main">
        <p15:guide id="1" orient="horz" pos="3929">
          <p15:clr>
            <a:srgbClr val="A4A3A4"/>
          </p15:clr>
        </p15:guide>
        <p15:guide id="2" orient="horz" pos="3425">
          <p15:clr>
            <a:srgbClr val="A4A3A4"/>
          </p15:clr>
        </p15:guide>
        <p15:guide id="3" orient="horz" pos="455">
          <p15:clr>
            <a:srgbClr val="A4A3A4"/>
          </p15:clr>
        </p15:guide>
        <p15:guide id="4">
          <p15:clr>
            <a:srgbClr val="A4A3A4"/>
          </p15:clr>
        </p15:guide>
        <p15:guide id="5" pos="49">
          <p15:clr>
            <a:srgbClr val="A4A3A4"/>
          </p15:clr>
        </p15:guide>
        <p15:guide id="6" orient="horz" pos="4319">
          <p15:clr>
            <a:srgbClr val="A4A3A4"/>
          </p15:clr>
        </p15:guide>
        <p15:guide id="7" orient="horz" pos="4185">
          <p15:clr>
            <a:srgbClr val="A4A3A4"/>
          </p15:clr>
        </p15:guide>
      </p15:sldGuideLst>
    </p:ext>
    <p:ext uri="{2D200454-40CA-4A62-9FC3-DE9A4176ACB9}">
      <p15:notesGuideLst xmlns:p15="http://schemas.microsoft.com/office/powerpoint/2012/main">
        <p15:guide id="1" orient="horz" pos="2833" userDrawn="1">
          <p15:clr>
            <a:srgbClr val="A4A3A4"/>
          </p15:clr>
        </p15:guide>
        <p15:guide id="2" pos="2136" userDrawn="1">
          <p15:clr>
            <a:srgbClr val="A4A3A4"/>
          </p15:clr>
        </p15:guide>
        <p15:guide id="3" orient="horz" pos="2949" userDrawn="1">
          <p15:clr>
            <a:srgbClr val="A4A3A4"/>
          </p15:clr>
        </p15:guide>
        <p15:guide id="4" pos="222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ifel Nicolaus" initials="S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8AB1"/>
    <a:srgbClr val="00487A"/>
    <a:srgbClr val="63891F"/>
    <a:srgbClr val="004879"/>
    <a:srgbClr val="003768"/>
    <a:srgbClr val="2F5897"/>
    <a:srgbClr val="D2D6E5"/>
    <a:srgbClr val="C4D1E1"/>
    <a:srgbClr val="CDD3DA"/>
    <a:srgbClr val="EAEC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72" autoAdjust="0"/>
    <p:restoredTop sz="99252" autoAdjust="0"/>
  </p:normalViewPr>
  <p:slideViewPr>
    <p:cSldViewPr snapToGrid="0">
      <p:cViewPr varScale="1">
        <p:scale>
          <a:sx n="115" d="100"/>
          <a:sy n="115" d="100"/>
        </p:scale>
        <p:origin x="1698" y="108"/>
      </p:cViewPr>
      <p:guideLst>
        <p:guide orient="horz" pos="3929"/>
        <p:guide orient="horz" pos="3425"/>
        <p:guide orient="horz" pos="455"/>
        <p:guide/>
        <p:guide pos="49"/>
        <p:guide orient="horz" pos="4319"/>
        <p:guide orient="horz" pos="4185"/>
      </p:guideLst>
    </p:cSldViewPr>
  </p:slideViewPr>
  <p:outlineViewPr>
    <p:cViewPr>
      <p:scale>
        <a:sx n="33" d="100"/>
        <a:sy n="33" d="100"/>
      </p:scale>
      <p:origin x="0" y="8622"/>
    </p:cViewPr>
  </p:outlineViewPr>
  <p:notesTextViewPr>
    <p:cViewPr>
      <p:scale>
        <a:sx n="150" d="100"/>
        <a:sy n="150" d="100"/>
      </p:scale>
      <p:origin x="0" y="0"/>
    </p:cViewPr>
  </p:notesTextViewPr>
  <p:sorterViewPr>
    <p:cViewPr>
      <p:scale>
        <a:sx n="66" d="100"/>
        <a:sy n="66" d="100"/>
      </p:scale>
      <p:origin x="0" y="0"/>
    </p:cViewPr>
  </p:sorterViewPr>
  <p:notesViewPr>
    <p:cSldViewPr>
      <p:cViewPr varScale="1">
        <p:scale>
          <a:sx n="69" d="100"/>
          <a:sy n="69" d="100"/>
        </p:scale>
        <p:origin x="-2802" y="-102"/>
      </p:cViewPr>
      <p:guideLst>
        <p:guide orient="horz" pos="2833"/>
        <p:guide pos="2136"/>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11" y="23"/>
            <a:ext cx="3067040" cy="467534"/>
          </a:xfrm>
          <a:prstGeom prst="rect">
            <a:avLst/>
          </a:prstGeom>
          <a:noFill/>
          <a:ln w="9525">
            <a:noFill/>
            <a:miter lim="800000"/>
            <a:headEnd/>
            <a:tailEnd/>
          </a:ln>
        </p:spPr>
        <p:txBody>
          <a:bodyPr vert="horz" wrap="square" lIns="92986" tIns="46493" rIns="92986" bIns="46493" numCol="1" anchor="t" anchorCtr="0" compatLnSpc="1">
            <a:prstTxWarp prst="textNoShape">
              <a:avLst/>
            </a:prstTxWarp>
          </a:bodyPr>
          <a:lstStyle>
            <a:lvl1pPr defTabSz="930026">
              <a:defRPr sz="1300">
                <a:latin typeface="Arial" charset="0"/>
              </a:defRPr>
            </a:lvl1pPr>
          </a:lstStyle>
          <a:p>
            <a:pPr>
              <a:defRPr/>
            </a:pPr>
            <a:endParaRPr lang="en-US" dirty="0"/>
          </a:p>
        </p:txBody>
      </p:sp>
      <p:sp>
        <p:nvSpPr>
          <p:cNvPr id="68611" name="Rectangle 3"/>
          <p:cNvSpPr>
            <a:spLocks noGrp="1" noChangeArrowheads="1"/>
          </p:cNvSpPr>
          <p:nvPr>
            <p:ph type="dt" sz="quarter" idx="1"/>
          </p:nvPr>
        </p:nvSpPr>
        <p:spPr bwMode="auto">
          <a:xfrm>
            <a:off x="4008503" y="23"/>
            <a:ext cx="3067040" cy="467534"/>
          </a:xfrm>
          <a:prstGeom prst="rect">
            <a:avLst/>
          </a:prstGeom>
          <a:noFill/>
          <a:ln w="9525">
            <a:noFill/>
            <a:miter lim="800000"/>
            <a:headEnd/>
            <a:tailEnd/>
          </a:ln>
        </p:spPr>
        <p:txBody>
          <a:bodyPr vert="horz" wrap="square" lIns="92986" tIns="46493" rIns="92986" bIns="46493" numCol="1" anchor="t" anchorCtr="0" compatLnSpc="1">
            <a:prstTxWarp prst="textNoShape">
              <a:avLst/>
            </a:prstTxWarp>
          </a:bodyPr>
          <a:lstStyle>
            <a:lvl1pPr algn="r" defTabSz="930026">
              <a:defRPr sz="1300">
                <a:latin typeface="Arial" charset="0"/>
              </a:defRPr>
            </a:lvl1pPr>
          </a:lstStyle>
          <a:p>
            <a:pPr>
              <a:defRPr/>
            </a:pPr>
            <a:endParaRPr lang="en-US" dirty="0"/>
          </a:p>
        </p:txBody>
      </p:sp>
      <p:sp>
        <p:nvSpPr>
          <p:cNvPr id="68612" name="Rectangle 4"/>
          <p:cNvSpPr>
            <a:spLocks noGrp="1" noChangeArrowheads="1"/>
          </p:cNvSpPr>
          <p:nvPr>
            <p:ph type="ftr" sz="quarter" idx="2"/>
          </p:nvPr>
        </p:nvSpPr>
        <p:spPr bwMode="auto">
          <a:xfrm>
            <a:off x="11" y="8894018"/>
            <a:ext cx="3067040" cy="467534"/>
          </a:xfrm>
          <a:prstGeom prst="rect">
            <a:avLst/>
          </a:prstGeom>
          <a:noFill/>
          <a:ln w="9525">
            <a:noFill/>
            <a:miter lim="800000"/>
            <a:headEnd/>
            <a:tailEnd/>
          </a:ln>
        </p:spPr>
        <p:txBody>
          <a:bodyPr vert="horz" wrap="square" lIns="92986" tIns="46493" rIns="92986" bIns="46493" numCol="1" anchor="b" anchorCtr="0" compatLnSpc="1">
            <a:prstTxWarp prst="textNoShape">
              <a:avLst/>
            </a:prstTxWarp>
          </a:bodyPr>
          <a:lstStyle>
            <a:lvl1pPr defTabSz="930026">
              <a:defRPr sz="1300">
                <a:latin typeface="Arial" charset="0"/>
              </a:defRPr>
            </a:lvl1pPr>
          </a:lstStyle>
          <a:p>
            <a:pPr>
              <a:defRPr/>
            </a:pPr>
            <a:endParaRPr lang="en-US" dirty="0"/>
          </a:p>
        </p:txBody>
      </p:sp>
      <p:sp>
        <p:nvSpPr>
          <p:cNvPr id="68613" name="Rectangle 5"/>
          <p:cNvSpPr>
            <a:spLocks noGrp="1" noChangeArrowheads="1"/>
          </p:cNvSpPr>
          <p:nvPr>
            <p:ph type="sldNum" sz="quarter" idx="3"/>
          </p:nvPr>
        </p:nvSpPr>
        <p:spPr bwMode="auto">
          <a:xfrm>
            <a:off x="4008503" y="8894018"/>
            <a:ext cx="3067040" cy="467534"/>
          </a:xfrm>
          <a:prstGeom prst="rect">
            <a:avLst/>
          </a:prstGeom>
          <a:noFill/>
          <a:ln w="9525">
            <a:noFill/>
            <a:miter lim="800000"/>
            <a:headEnd/>
            <a:tailEnd/>
          </a:ln>
        </p:spPr>
        <p:txBody>
          <a:bodyPr vert="horz" wrap="square" lIns="92986" tIns="46493" rIns="92986" bIns="46493" numCol="1" anchor="b" anchorCtr="0" compatLnSpc="1">
            <a:prstTxWarp prst="textNoShape">
              <a:avLst/>
            </a:prstTxWarp>
          </a:bodyPr>
          <a:lstStyle>
            <a:lvl1pPr algn="r" defTabSz="930026">
              <a:defRPr sz="1300">
                <a:latin typeface="Arial" charset="0"/>
              </a:defRPr>
            </a:lvl1pPr>
          </a:lstStyle>
          <a:p>
            <a:pPr>
              <a:defRPr/>
            </a:pPr>
            <a:fld id="{B7093F1D-5F89-416F-B769-A1D0A012EB11}" type="slidenum">
              <a:rPr lang="en-US"/>
              <a:pPr>
                <a:defRPr/>
              </a:pPr>
              <a:t>‹#›</a:t>
            </a:fld>
            <a:endParaRPr lang="en-US" dirty="0"/>
          </a:p>
        </p:txBody>
      </p:sp>
    </p:spTree>
    <p:extLst>
      <p:ext uri="{BB962C8B-B14F-4D97-AF65-F5344CB8AC3E}">
        <p14:creationId xmlns:p14="http://schemas.microsoft.com/office/powerpoint/2010/main" val="28651185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11" y="23"/>
            <a:ext cx="3067040" cy="467534"/>
          </a:xfrm>
          <a:prstGeom prst="rect">
            <a:avLst/>
          </a:prstGeom>
          <a:noFill/>
          <a:ln w="9525">
            <a:noFill/>
            <a:miter lim="800000"/>
            <a:headEnd/>
            <a:tailEnd/>
          </a:ln>
        </p:spPr>
        <p:txBody>
          <a:bodyPr vert="horz" wrap="square" lIns="92986" tIns="46493" rIns="92986" bIns="46493" numCol="1" anchor="t" anchorCtr="0" compatLnSpc="1">
            <a:prstTxWarp prst="textNoShape">
              <a:avLst/>
            </a:prstTxWarp>
          </a:bodyPr>
          <a:lstStyle>
            <a:lvl1pPr defTabSz="930026">
              <a:defRPr sz="1300">
                <a:latin typeface="Arial" charset="0"/>
              </a:defRPr>
            </a:lvl1pPr>
          </a:lstStyle>
          <a:p>
            <a:pPr>
              <a:defRPr/>
            </a:pPr>
            <a:endParaRPr lang="en-US" dirty="0"/>
          </a:p>
        </p:txBody>
      </p:sp>
      <p:sp>
        <p:nvSpPr>
          <p:cNvPr id="124931" name="Rectangle 3"/>
          <p:cNvSpPr>
            <a:spLocks noGrp="1" noChangeArrowheads="1"/>
          </p:cNvSpPr>
          <p:nvPr>
            <p:ph type="dt" idx="1"/>
          </p:nvPr>
        </p:nvSpPr>
        <p:spPr bwMode="auto">
          <a:xfrm>
            <a:off x="4008503" y="23"/>
            <a:ext cx="3067040" cy="467534"/>
          </a:xfrm>
          <a:prstGeom prst="rect">
            <a:avLst/>
          </a:prstGeom>
          <a:noFill/>
          <a:ln w="9525">
            <a:noFill/>
            <a:miter lim="800000"/>
            <a:headEnd/>
            <a:tailEnd/>
          </a:ln>
        </p:spPr>
        <p:txBody>
          <a:bodyPr vert="horz" wrap="square" lIns="92986" tIns="46493" rIns="92986" bIns="46493" numCol="1" anchor="t" anchorCtr="0" compatLnSpc="1">
            <a:prstTxWarp prst="textNoShape">
              <a:avLst/>
            </a:prstTxWarp>
          </a:bodyPr>
          <a:lstStyle>
            <a:lvl1pPr algn="r" defTabSz="930026">
              <a:defRPr sz="1300">
                <a:latin typeface="Arial" charset="0"/>
              </a:defRPr>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200150" y="704850"/>
            <a:ext cx="4676775" cy="3508375"/>
          </a:xfrm>
          <a:prstGeom prst="rect">
            <a:avLst/>
          </a:prstGeom>
          <a:noFill/>
          <a:ln w="9525">
            <a:solidFill>
              <a:srgbClr val="000000"/>
            </a:solidFill>
            <a:miter lim="800000"/>
            <a:headEnd/>
            <a:tailEnd/>
          </a:ln>
        </p:spPr>
      </p:sp>
      <p:sp>
        <p:nvSpPr>
          <p:cNvPr id="124933" name="Rectangle 5"/>
          <p:cNvSpPr>
            <a:spLocks noGrp="1" noChangeArrowheads="1"/>
          </p:cNvSpPr>
          <p:nvPr>
            <p:ph type="body" sz="quarter" idx="3"/>
          </p:nvPr>
        </p:nvSpPr>
        <p:spPr bwMode="auto">
          <a:xfrm>
            <a:off x="708031" y="4447797"/>
            <a:ext cx="5661048" cy="4212454"/>
          </a:xfrm>
          <a:prstGeom prst="rect">
            <a:avLst/>
          </a:prstGeom>
          <a:noFill/>
          <a:ln w="9525">
            <a:noFill/>
            <a:miter lim="800000"/>
            <a:headEnd/>
            <a:tailEnd/>
          </a:ln>
        </p:spPr>
        <p:txBody>
          <a:bodyPr vert="horz" wrap="square" lIns="92986" tIns="46493" rIns="92986" bIns="4649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4934" name="Rectangle 6"/>
          <p:cNvSpPr>
            <a:spLocks noGrp="1" noChangeArrowheads="1"/>
          </p:cNvSpPr>
          <p:nvPr>
            <p:ph type="ftr" sz="quarter" idx="4"/>
          </p:nvPr>
        </p:nvSpPr>
        <p:spPr bwMode="auto">
          <a:xfrm>
            <a:off x="11" y="8894018"/>
            <a:ext cx="3067040" cy="467534"/>
          </a:xfrm>
          <a:prstGeom prst="rect">
            <a:avLst/>
          </a:prstGeom>
          <a:noFill/>
          <a:ln w="9525">
            <a:noFill/>
            <a:miter lim="800000"/>
            <a:headEnd/>
            <a:tailEnd/>
          </a:ln>
        </p:spPr>
        <p:txBody>
          <a:bodyPr vert="horz" wrap="square" lIns="92986" tIns="46493" rIns="92986" bIns="46493" numCol="1" anchor="b" anchorCtr="0" compatLnSpc="1">
            <a:prstTxWarp prst="textNoShape">
              <a:avLst/>
            </a:prstTxWarp>
          </a:bodyPr>
          <a:lstStyle>
            <a:lvl1pPr defTabSz="930026">
              <a:defRPr sz="1300">
                <a:latin typeface="Arial" charset="0"/>
              </a:defRPr>
            </a:lvl1pPr>
          </a:lstStyle>
          <a:p>
            <a:pPr>
              <a:defRPr/>
            </a:pPr>
            <a:endParaRPr lang="en-US" dirty="0"/>
          </a:p>
        </p:txBody>
      </p:sp>
      <p:sp>
        <p:nvSpPr>
          <p:cNvPr id="124935" name="Rectangle 7"/>
          <p:cNvSpPr>
            <a:spLocks noGrp="1" noChangeArrowheads="1"/>
          </p:cNvSpPr>
          <p:nvPr>
            <p:ph type="sldNum" sz="quarter" idx="5"/>
          </p:nvPr>
        </p:nvSpPr>
        <p:spPr bwMode="auto">
          <a:xfrm>
            <a:off x="4008503" y="8894018"/>
            <a:ext cx="3067040" cy="467534"/>
          </a:xfrm>
          <a:prstGeom prst="rect">
            <a:avLst/>
          </a:prstGeom>
          <a:noFill/>
          <a:ln w="9525">
            <a:noFill/>
            <a:miter lim="800000"/>
            <a:headEnd/>
            <a:tailEnd/>
          </a:ln>
        </p:spPr>
        <p:txBody>
          <a:bodyPr vert="horz" wrap="square" lIns="92986" tIns="46493" rIns="92986" bIns="46493" numCol="1" anchor="b" anchorCtr="0" compatLnSpc="1">
            <a:prstTxWarp prst="textNoShape">
              <a:avLst/>
            </a:prstTxWarp>
          </a:bodyPr>
          <a:lstStyle>
            <a:lvl1pPr algn="r" defTabSz="930026">
              <a:defRPr sz="1300">
                <a:latin typeface="Arial" charset="0"/>
              </a:defRPr>
            </a:lvl1pPr>
          </a:lstStyle>
          <a:p>
            <a:pPr>
              <a:defRPr/>
            </a:pPr>
            <a:fld id="{271FEEF9-B3B0-4287-85A6-99B109921EA3}" type="slidenum">
              <a:rPr lang="en-US"/>
              <a:pPr>
                <a:defRPr/>
              </a:pPr>
              <a:t>‹#›</a:t>
            </a:fld>
            <a:endParaRPr lang="en-US" dirty="0"/>
          </a:p>
        </p:txBody>
      </p:sp>
    </p:spTree>
    <p:extLst>
      <p:ext uri="{BB962C8B-B14F-4D97-AF65-F5344CB8AC3E}">
        <p14:creationId xmlns:p14="http://schemas.microsoft.com/office/powerpoint/2010/main" val="339345191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54001" y="3166207"/>
            <a:ext cx="8836024" cy="2076613"/>
          </a:xfrm>
        </p:spPr>
        <p:txBody>
          <a:bodyPr anchor="b">
            <a:noAutofit/>
          </a:bodyPr>
          <a:lstStyle>
            <a:lvl1pPr algn="l">
              <a:lnSpc>
                <a:spcPct val="80000"/>
              </a:lnSpc>
              <a:defRPr sz="3000" cap="none" spc="0">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47650" y="5420360"/>
            <a:ext cx="7626350" cy="911853"/>
          </a:xfrm>
        </p:spPr>
        <p:txBody>
          <a:bodyPr anchor="t">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atin typeface="Calibri"/>
                <a:cs typeface="Calibri"/>
              </a:defRPr>
            </a:lvl1pPr>
          </a:lstStyle>
          <a:p>
            <a:fld id="{43CCFC91-EB71-482D-ABE2-A77D82513BB2}" type="datetime1">
              <a:rPr lang="en-US" smtClean="0"/>
              <a:t>8/28/2020</a:t>
            </a:fld>
            <a:endParaRPr lang="en-US" dirty="0"/>
          </a:p>
        </p:txBody>
      </p:sp>
      <p:sp>
        <p:nvSpPr>
          <p:cNvPr id="5" name="Footer Placeholder 4"/>
          <p:cNvSpPr>
            <a:spLocks noGrp="1"/>
          </p:cNvSpPr>
          <p:nvPr>
            <p:ph type="ftr" sz="quarter" idx="11"/>
          </p:nvPr>
        </p:nvSpPr>
        <p:spPr/>
        <p:txBody>
          <a:bodyPr/>
          <a:lstStyle>
            <a:lvl1pPr>
              <a:defRPr>
                <a:latin typeface="Calibri"/>
                <a:cs typeface="Calibri"/>
              </a:defRPr>
            </a:lvl1pPr>
          </a:lstStyle>
          <a:p>
            <a:endParaRPr lang="en-US" dirty="0"/>
          </a:p>
        </p:txBody>
      </p:sp>
    </p:spTree>
    <p:extLst>
      <p:ext uri="{BB962C8B-B14F-4D97-AF65-F5344CB8AC3E}">
        <p14:creationId xmlns:p14="http://schemas.microsoft.com/office/powerpoint/2010/main" val="404693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08079"/>
            <a:ext cx="8229600" cy="746504"/>
          </a:xfrm>
        </p:spPr>
        <p:txBody>
          <a:bodyPr anchor="b"/>
          <a:lstStyle>
            <a:lvl1pPr>
              <a:defRPr>
                <a:solidFill>
                  <a:srgbClr val="FFFFFF"/>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65DA3862-B048-40E5-A2C1-DF445B5DA4EF}" type="datetime1">
              <a:rPr lang="en-US" smtClean="0"/>
              <a:t>8/28/2020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latin typeface="Calibri"/>
                <a:cs typeface="Calibri"/>
              </a:defRPr>
            </a:lvl1pPr>
          </a:lstStyle>
          <a:p>
            <a:fld id="{A7541013-1641-CE49-A669-6291DB7FB8AB}" type="slidenum">
              <a:rPr lang="en-US" smtClean="0"/>
              <a:pPr/>
              <a:t>‹#›</a:t>
            </a:fld>
            <a:endParaRPr lang="en-US" dirty="0"/>
          </a:p>
        </p:txBody>
      </p:sp>
    </p:spTree>
    <p:extLst>
      <p:ext uri="{BB962C8B-B14F-4D97-AF65-F5344CB8AC3E}">
        <p14:creationId xmlns:p14="http://schemas.microsoft.com/office/powerpoint/2010/main" val="3173409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D25860-A89F-40E2-870B-F4DED3B6061F}" type="datetime1">
              <a:rPr lang="en-US" smtClean="0"/>
              <a:t>8/28/2020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defRPr>
                <a:latin typeface="Calibri"/>
                <a:cs typeface="Calibri"/>
              </a:defRPr>
            </a:lvl1pPr>
          </a:lstStyle>
          <a:p>
            <a:fld id="{A7541013-1641-CE49-A669-6291DB7FB8AB}" type="slidenum">
              <a:rPr lang="en-US" smtClean="0"/>
              <a:pPr/>
              <a:t>‹#›</a:t>
            </a:fld>
            <a:endParaRPr lang="en-US" dirty="0"/>
          </a:p>
        </p:txBody>
      </p:sp>
    </p:spTree>
    <p:extLst>
      <p:ext uri="{BB962C8B-B14F-4D97-AF65-F5344CB8AC3E}">
        <p14:creationId xmlns:p14="http://schemas.microsoft.com/office/powerpoint/2010/main" val="1719605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3200"/>
            <a:ext cx="4425950" cy="449263"/>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201738"/>
            <a:ext cx="5111750" cy="4924425"/>
          </a:xfrm>
        </p:spPr>
        <p:txBody>
          <a:bodyPr/>
          <a:lstStyle>
            <a:lvl1pPr>
              <a:defRPr sz="1800"/>
            </a:lvl1pPr>
            <a:lvl2pPr>
              <a:defRPr sz="1200"/>
            </a:lvl2pPr>
            <a:lvl3pPr>
              <a:defRPr sz="1200"/>
            </a:lvl3pPr>
            <a:lvl4pPr>
              <a:defRPr sz="1200"/>
            </a:lvl4pPr>
            <a:lvl5pPr>
              <a:defRPr sz="12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231900"/>
            <a:ext cx="3008313" cy="48942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CB36BDCF-6E4C-4727-8215-61AF931A88C1}" type="datetime1">
              <a:rPr lang="en-US" smtClean="0"/>
              <a:t>8/28/2020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latin typeface="Calibri"/>
                <a:cs typeface="Calibri"/>
              </a:defRPr>
            </a:lvl1pPr>
          </a:lstStyle>
          <a:p>
            <a:fld id="{A7541013-1641-CE49-A669-6291DB7FB8AB}" type="slidenum">
              <a:rPr lang="en-US" smtClean="0"/>
              <a:pPr/>
              <a:t>‹#›</a:t>
            </a:fld>
            <a:endParaRPr lang="en-US" dirty="0"/>
          </a:p>
        </p:txBody>
      </p:sp>
    </p:spTree>
    <p:extLst>
      <p:ext uri="{BB962C8B-B14F-4D97-AF65-F5344CB8AC3E}">
        <p14:creationId xmlns:p14="http://schemas.microsoft.com/office/powerpoint/2010/main" val="2205127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965481"/>
            <a:ext cx="5486400" cy="376209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825087-657F-495A-8D39-152D7FFF9E3C}" type="datetime1">
              <a:rPr lang="en-US" smtClean="0"/>
              <a:t>8/28/2020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latin typeface="Calibri"/>
                <a:cs typeface="Calibri"/>
              </a:defRPr>
            </a:lvl1pPr>
          </a:lstStyle>
          <a:p>
            <a:fld id="{A7541013-1641-CE49-A669-6291DB7FB8AB}" type="slidenum">
              <a:rPr lang="en-US" smtClean="0"/>
              <a:pPr/>
              <a:t>‹#›</a:t>
            </a:fld>
            <a:endParaRPr lang="en-US" dirty="0"/>
          </a:p>
        </p:txBody>
      </p:sp>
    </p:spTree>
    <p:extLst>
      <p:ext uri="{BB962C8B-B14F-4D97-AF65-F5344CB8AC3E}">
        <p14:creationId xmlns:p14="http://schemas.microsoft.com/office/powerpoint/2010/main" val="34384272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EDAAC3-9F9E-4347-B89C-C98107662AB4}" type="datetime1">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latin typeface="Calibri"/>
                <a:cs typeface="Calibri"/>
              </a:defRPr>
            </a:lvl1pPr>
          </a:lstStyle>
          <a:p>
            <a:fld id="{A7541013-1641-CE49-A669-6291DB7FB8AB}" type="slidenum">
              <a:rPr lang="en-US" smtClean="0"/>
              <a:pPr/>
              <a:t>‹#›</a:t>
            </a:fld>
            <a:endParaRPr lang="en-US" dirty="0"/>
          </a:p>
        </p:txBody>
      </p:sp>
    </p:spTree>
    <p:extLst>
      <p:ext uri="{BB962C8B-B14F-4D97-AF65-F5344CB8AC3E}">
        <p14:creationId xmlns:p14="http://schemas.microsoft.com/office/powerpoint/2010/main" val="29919727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06475"/>
            <a:ext cx="20574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1006475"/>
            <a:ext cx="60198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atin typeface="Calibri"/>
                <a:cs typeface="Calibri"/>
              </a:defRPr>
            </a:lvl1pPr>
          </a:lstStyle>
          <a:p>
            <a:fld id="{D70C3D5B-E8CC-41FF-93CF-B6F72D41B39B}" type="datetime1">
              <a:rPr lang="en-US" smtClean="0"/>
              <a:t>8/28/2020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latin typeface="Calibri"/>
                <a:cs typeface="Calibri"/>
              </a:defRPr>
            </a:lvl1pPr>
          </a:lstStyle>
          <a:p>
            <a:fld id="{A7541013-1641-CE49-A669-6291DB7FB8AB}" type="slidenum">
              <a:rPr lang="en-US" smtClean="0"/>
              <a:pPr/>
              <a:t>‹#›</a:t>
            </a:fld>
            <a:endParaRPr lang="en-US" dirty="0"/>
          </a:p>
        </p:txBody>
      </p:sp>
    </p:spTree>
    <p:extLst>
      <p:ext uri="{BB962C8B-B14F-4D97-AF65-F5344CB8AC3E}">
        <p14:creationId xmlns:p14="http://schemas.microsoft.com/office/powerpoint/2010/main" val="1628869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4_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54001" y="2108200"/>
            <a:ext cx="8836024" cy="1172470"/>
          </a:xfrm>
        </p:spPr>
        <p:txBody>
          <a:bodyPr anchor="b">
            <a:noAutofit/>
          </a:bodyPr>
          <a:lstStyle>
            <a:lvl1pPr algn="l">
              <a:lnSpc>
                <a:spcPct val="80000"/>
              </a:lnSpc>
              <a:defRPr sz="3000" cap="none" spc="0">
                <a:solidFill>
                  <a:srgbClr val="00487A"/>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212850" y="6209348"/>
            <a:ext cx="7626350" cy="434340"/>
          </a:xfrm>
        </p:spPr>
        <p:txBody>
          <a:bodyPr anchor="b">
            <a:normAutofit/>
          </a:bodyPr>
          <a:lstStyle>
            <a:lvl1pPr marL="0" indent="0" algn="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atin typeface="Calibri"/>
                <a:cs typeface="Calibri"/>
              </a:defRPr>
            </a:lvl1pPr>
          </a:lstStyle>
          <a:p>
            <a:fld id="{52630A22-1BD8-493A-8737-A055194D7CCF}" type="datetime1">
              <a:rPr lang="en-US" smtClean="0"/>
              <a:t>8/28/2020</a:t>
            </a:fld>
            <a:endParaRPr lang="en-US" dirty="0"/>
          </a:p>
        </p:txBody>
      </p:sp>
      <p:sp>
        <p:nvSpPr>
          <p:cNvPr id="5" name="Footer Placeholder 4"/>
          <p:cNvSpPr>
            <a:spLocks noGrp="1"/>
          </p:cNvSpPr>
          <p:nvPr>
            <p:ph type="ftr" sz="quarter" idx="11"/>
          </p:nvPr>
        </p:nvSpPr>
        <p:spPr/>
        <p:txBody>
          <a:bodyPr/>
          <a:lstStyle>
            <a:lvl1pPr>
              <a:defRPr>
                <a:latin typeface="Calibri"/>
                <a:cs typeface="Calibri"/>
              </a:defRPr>
            </a:lvl1pPr>
          </a:lstStyle>
          <a:p>
            <a:endParaRPr lang="en-US" dirty="0"/>
          </a:p>
        </p:txBody>
      </p:sp>
    </p:spTree>
    <p:extLst>
      <p:ext uri="{BB962C8B-B14F-4D97-AF65-F5344CB8AC3E}">
        <p14:creationId xmlns:p14="http://schemas.microsoft.com/office/powerpoint/2010/main" val="2167857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34951" y="2425700"/>
            <a:ext cx="8836024" cy="1099748"/>
          </a:xfrm>
        </p:spPr>
        <p:txBody>
          <a:bodyPr anchor="b">
            <a:noAutofit/>
          </a:bodyPr>
          <a:lstStyle>
            <a:lvl1pPr algn="l">
              <a:defRPr sz="3000" cap="none" spc="0">
                <a:solidFill>
                  <a:srgbClr val="00487A"/>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34950" y="3856038"/>
            <a:ext cx="6400800" cy="762000"/>
          </a:xfrm>
        </p:spPr>
        <p:txBody>
          <a:bodyPr anchor="t">
            <a:normAutofit/>
          </a:bodyPr>
          <a:lstStyle>
            <a:lvl1pPr marL="0" indent="0" algn="l">
              <a:buNone/>
              <a:defRPr sz="2000">
                <a:solidFill>
                  <a:srgbClr val="00487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D583AA95-75DA-4C16-94A0-18C78114DF86}" type="datetime1">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865846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11663" y="867529"/>
            <a:ext cx="4946650" cy="1571624"/>
          </a:xfrm>
        </p:spPr>
        <p:txBody>
          <a:bodyPr anchor="b">
            <a:noAutofit/>
          </a:bodyPr>
          <a:lstStyle>
            <a:lvl1pPr algn="l">
              <a:defRPr sz="3000" cap="none" spc="0">
                <a:solidFill>
                  <a:srgbClr val="00487A"/>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411663" y="2626018"/>
            <a:ext cx="4368772" cy="762000"/>
          </a:xfrm>
        </p:spPr>
        <p:txBody>
          <a:bodyPr anchor="t">
            <a:normAutofit/>
          </a:bodyPr>
          <a:lstStyle>
            <a:lvl1pPr marL="0" indent="0" algn="l">
              <a:buNone/>
              <a:defRPr sz="2000">
                <a:solidFill>
                  <a:srgbClr val="00487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09B5F36F-E777-4448-86B0-5407ED5135DC}" type="datetime1">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501893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3_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11663" y="867529"/>
            <a:ext cx="4946650" cy="1571624"/>
          </a:xfrm>
        </p:spPr>
        <p:txBody>
          <a:bodyPr anchor="b">
            <a:noAutofit/>
          </a:bodyPr>
          <a:lstStyle>
            <a:lvl1pPr algn="l">
              <a:defRPr sz="3000" cap="none" spc="0">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411663" y="2626018"/>
            <a:ext cx="4368772" cy="762000"/>
          </a:xfrm>
        </p:spPr>
        <p:txBody>
          <a:bodyPr anchor="t">
            <a:normAutofit/>
          </a:bodyPr>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280CD4D3-B977-4146-91CC-9F66A908C1DC}" type="datetime1">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44744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1108" y="1144513"/>
            <a:ext cx="8802892" cy="1362075"/>
          </a:xfrm>
        </p:spPr>
        <p:txBody>
          <a:bodyPr anchor="t">
            <a:noAutofit/>
          </a:bodyPr>
          <a:lstStyle>
            <a:lvl1pPr algn="l">
              <a:defRPr sz="3000" b="0" cap="none" spc="0">
                <a:solidFill>
                  <a:srgbClr val="00487A"/>
                </a:solidFill>
                <a:latin typeface="Calibri"/>
                <a:cs typeface="Calibri"/>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341109" y="3107548"/>
            <a:ext cx="7772400" cy="479239"/>
          </a:xfrm>
        </p:spPr>
        <p:txBody>
          <a:bodyPr anchor="t">
            <a:normAutofit/>
          </a:bodyPr>
          <a:lstStyle>
            <a:lvl1pPr marL="0" indent="0" algn="l">
              <a:buNone/>
              <a:defRPr sz="1200">
                <a:solidFill>
                  <a:srgbClr val="000000"/>
                </a:solidFill>
                <a:latin typeface="Calibri"/>
                <a:cs typeface="Calibri"/>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398227256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42901"/>
          </a:xfrm>
        </p:spPr>
        <p:txBody>
          <a:bodyPr anchor="b">
            <a:normAutofit/>
          </a:bodyPr>
          <a:lstStyle>
            <a:lvl1pPr algn="l">
              <a:defRPr sz="2000">
                <a:solidFill>
                  <a:srgbClr val="FFFFFF"/>
                </a:solidFill>
                <a:latin typeface="Calibri"/>
                <a:cs typeface="Calibri"/>
              </a:defRPr>
            </a:lvl1pPr>
          </a:lstStyle>
          <a:p>
            <a:r>
              <a:rPr lang="en-US" dirty="0" smtClean="0"/>
              <a:t>Click to edit Master title style</a:t>
            </a:r>
            <a:endParaRPr lang="en-US" dirty="0"/>
          </a:p>
        </p:txBody>
      </p:sp>
      <p:sp>
        <p:nvSpPr>
          <p:cNvPr id="3" name="Content Placeholder 2"/>
          <p:cNvSpPr>
            <a:spLocks noGrp="1"/>
          </p:cNvSpPr>
          <p:nvPr>
            <p:ph idx="1"/>
          </p:nvPr>
        </p:nvSpPr>
        <p:spPr>
          <a:xfrm>
            <a:off x="203200" y="1066800"/>
            <a:ext cx="8229600" cy="5059363"/>
          </a:xfrm>
        </p:spPr>
        <p:txBody>
          <a:bodyPr>
            <a:normAutofit/>
          </a:bodyPr>
          <a:lstStyle>
            <a:lvl1pPr marL="228600" indent="-228600">
              <a:spcAft>
                <a:spcPts val="200"/>
              </a:spcAft>
              <a:defRPr sz="1800">
                <a:solidFill>
                  <a:schemeClr val="tx1"/>
                </a:solidFill>
              </a:defRPr>
            </a:lvl1pPr>
            <a:lvl2pPr marL="400050" indent="-171450">
              <a:spcAft>
                <a:spcPts val="0"/>
              </a:spcAft>
              <a:defRPr sz="1200">
                <a:solidFill>
                  <a:schemeClr val="tx1"/>
                </a:solidFill>
              </a:defRPr>
            </a:lvl2pPr>
            <a:lvl3pPr marL="571500" indent="-171450">
              <a:spcAft>
                <a:spcPts val="0"/>
              </a:spcAft>
              <a:defRPr sz="1200">
                <a:solidFill>
                  <a:schemeClr val="tx1"/>
                </a:solidFill>
              </a:defRPr>
            </a:lvl3pPr>
            <a:lvl4pPr marL="742950" indent="-171450">
              <a:spcAft>
                <a:spcPts val="0"/>
              </a:spcAft>
              <a:defRPr sz="1200">
                <a:solidFill>
                  <a:schemeClr val="tx1"/>
                </a:solidFill>
              </a:defRPr>
            </a:lvl4pPr>
            <a:lvl5pPr marL="914400" indent="-171450">
              <a:spcAft>
                <a:spcPts val="0"/>
              </a:spcAft>
              <a:defRPr sz="12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FD8EF99-BCE3-453D-ABBB-CE08CDEE99F5}" type="datetime1">
              <a:rPr lang="en-US" smtClean="0"/>
              <a:t>8/28/2020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1100">
                <a:solidFill>
                  <a:schemeClr val="tx1"/>
                </a:solidFill>
                <a:latin typeface="Calibri"/>
                <a:cs typeface="Calibri"/>
              </a:defRPr>
            </a:lvl1pPr>
          </a:lstStyle>
          <a:p>
            <a:fld id="{A7541013-1641-CE49-A669-6291DB7FB8AB}" type="slidenum">
              <a:rPr lang="en-US" smtClean="0"/>
              <a:pPr/>
              <a:t>‹#›</a:t>
            </a:fld>
            <a:endParaRPr lang="en-US" dirty="0"/>
          </a:p>
        </p:txBody>
      </p:sp>
    </p:spTree>
    <p:extLst>
      <p:ext uri="{BB962C8B-B14F-4D97-AF65-F5344CB8AC3E}">
        <p14:creationId xmlns:p14="http://schemas.microsoft.com/office/powerpoint/2010/main" val="274914500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99074"/>
            <a:ext cx="8229600" cy="742688"/>
          </a:xfrm>
        </p:spPr>
        <p:txBody>
          <a:bodyPr anchor="b">
            <a:normAutofit/>
          </a:bodyPr>
          <a:lstStyle>
            <a:lvl1pPr algn="l">
              <a:defRPr sz="2000">
                <a:solidFill>
                  <a:srgbClr val="FFFFFF"/>
                </a:solidFill>
                <a:latin typeface="Calibri"/>
                <a:cs typeface="Calibri"/>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215900" y="1219200"/>
            <a:ext cx="4038600" cy="4830763"/>
          </a:xfrm>
        </p:spPr>
        <p:txBody>
          <a:bodyPr>
            <a:normAutofit/>
          </a:bodyPr>
          <a:lstStyle>
            <a:lvl1pPr marL="227013" indent="-227013">
              <a:spcAft>
                <a:spcPts val="200"/>
              </a:spcAft>
              <a:defRPr sz="1800"/>
            </a:lvl1pPr>
            <a:lvl2pPr marL="457200" indent="-228600">
              <a:spcAft>
                <a:spcPts val="0"/>
              </a:spcAft>
              <a:defRPr sz="1200"/>
            </a:lvl2pPr>
            <a:lvl3pPr marL="682625" indent="-171450">
              <a:spcAft>
                <a:spcPts val="0"/>
              </a:spcAft>
              <a:defRPr sz="1200"/>
            </a:lvl3pPr>
            <a:lvl4pPr marL="909638" indent="-227013">
              <a:spcAft>
                <a:spcPts val="0"/>
              </a:spcAft>
              <a:defRPr sz="1200"/>
            </a:lvl4pPr>
            <a:lvl5pPr marL="1090613" indent="-180975">
              <a:spcAft>
                <a:spcPts val="0"/>
              </a:spcAft>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192A9F2F-C1BB-431B-8184-E1E1EE8CD8EB}" type="datetime1">
              <a:rPr lang="en-US" smtClean="0"/>
              <a:t>8/28/2020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latin typeface="Calibri"/>
                <a:cs typeface="Calibri"/>
              </a:defRPr>
            </a:lvl1pPr>
          </a:lstStyle>
          <a:p>
            <a:fld id="{A7541013-1641-CE49-A669-6291DB7FB8AB}" type="slidenum">
              <a:rPr lang="en-US" smtClean="0"/>
              <a:pPr/>
              <a:t>‹#›</a:t>
            </a:fld>
            <a:endParaRPr lang="en-US" dirty="0"/>
          </a:p>
        </p:txBody>
      </p:sp>
      <p:sp>
        <p:nvSpPr>
          <p:cNvPr id="9" name="Content Placeholder 2"/>
          <p:cNvSpPr>
            <a:spLocks noGrp="1"/>
          </p:cNvSpPr>
          <p:nvPr>
            <p:ph sz="half" idx="14"/>
          </p:nvPr>
        </p:nvSpPr>
        <p:spPr>
          <a:xfrm>
            <a:off x="4724400" y="1219200"/>
            <a:ext cx="4038600" cy="4830763"/>
          </a:xfrm>
        </p:spPr>
        <p:txBody>
          <a:bodyPr>
            <a:normAutofit/>
          </a:bodyPr>
          <a:lstStyle>
            <a:lvl1pPr marL="227013" indent="-227013">
              <a:spcAft>
                <a:spcPts val="200"/>
              </a:spcAft>
              <a:defRPr sz="1800"/>
            </a:lvl1pPr>
            <a:lvl2pPr marL="457200" indent="-228600">
              <a:spcAft>
                <a:spcPts val="200"/>
              </a:spcAft>
              <a:defRPr sz="1200"/>
            </a:lvl2pPr>
            <a:lvl3pPr marL="682625" indent="-171450">
              <a:spcAft>
                <a:spcPts val="200"/>
              </a:spcAft>
              <a:defRPr sz="1200"/>
            </a:lvl3pPr>
            <a:lvl4pPr marL="909638" indent="-227013">
              <a:spcAft>
                <a:spcPts val="200"/>
              </a:spcAft>
              <a:defRPr sz="1200"/>
            </a:lvl4pPr>
            <a:lvl5pPr marL="1090613" indent="-180975">
              <a:spcAft>
                <a:spcPts val="200"/>
              </a:spcAft>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5726047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59640"/>
            <a:ext cx="8229600" cy="533400"/>
          </a:xfrm>
        </p:spPr>
        <p:txBody>
          <a:bodyPr anchor="t">
            <a:normAutofit/>
          </a:bodyPr>
          <a:lstStyle>
            <a:lvl1pPr algn="l">
              <a:defRPr sz="2000">
                <a:solidFill>
                  <a:srgbClr val="FFFFFF"/>
                </a:solidFill>
                <a:latin typeface="Calibri"/>
                <a:cs typeface="Calibri"/>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atin typeface="Calibri"/>
                <a:cs typeface="Calibri"/>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222250" y="2174875"/>
            <a:ext cx="4040188" cy="3951288"/>
          </a:xfrm>
        </p:spPr>
        <p:txBody>
          <a:bodyPr/>
          <a:lstStyle>
            <a:lvl1pPr>
              <a:defRPr sz="1800"/>
            </a:lvl1pPr>
            <a:lvl2pPr>
              <a:defRPr sz="1200"/>
            </a:lvl2pPr>
            <a:lvl3pPr>
              <a:defRPr sz="1200"/>
            </a:lvl3pPr>
            <a:lvl4pPr>
              <a:defRPr sz="1200"/>
            </a:lvl4pPr>
            <a:lvl5pPr>
              <a:defRPr sz="12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870450" y="1535113"/>
            <a:ext cx="3816350" cy="639762"/>
          </a:xfrm>
        </p:spPr>
        <p:txBody>
          <a:bodyPr anchor="b">
            <a:normAutofit/>
          </a:bodyPr>
          <a:lstStyle>
            <a:lvl1pPr marL="0" indent="0">
              <a:buNone/>
              <a:defRPr sz="2000" b="1">
                <a:latin typeface="Calibri"/>
                <a:cs typeface="Calibri"/>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1800"/>
            </a:lvl1pPr>
            <a:lvl2pPr>
              <a:defRPr sz="1200"/>
            </a:lvl2pPr>
            <a:lvl3pPr>
              <a:defRPr sz="1200"/>
            </a:lvl3pPr>
            <a:lvl4pPr>
              <a:defRPr sz="1200"/>
            </a:lvl4pPr>
            <a:lvl5pPr>
              <a:defRPr sz="12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37677874-20B6-49F7-AF07-ECBB32430C60}" type="datetime1">
              <a:rPr lang="en-US" smtClean="0"/>
              <a:t>8/28/2020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lvl1pPr>
              <a:defRPr>
                <a:latin typeface="Calibri"/>
                <a:cs typeface="Calibri"/>
              </a:defRPr>
            </a:lvl1pPr>
          </a:lstStyle>
          <a:p>
            <a:fld id="{A7541013-1641-CE49-A669-6291DB7FB8AB}" type="slidenum">
              <a:rPr lang="en-US" smtClean="0"/>
              <a:pPr/>
              <a:t>‹#›</a:t>
            </a:fld>
            <a:endParaRPr lang="en-US" dirty="0"/>
          </a:p>
        </p:txBody>
      </p:sp>
    </p:spTree>
    <p:extLst>
      <p:ext uri="{BB962C8B-B14F-4D97-AF65-F5344CB8AC3E}">
        <p14:creationId xmlns:p14="http://schemas.microsoft.com/office/powerpoint/2010/main" val="341567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7"/>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9074"/>
            <a:ext cx="8229600" cy="722149"/>
          </a:xfrm>
          <a:prstGeom prst="rect">
            <a:avLst/>
          </a:prstGeom>
        </p:spPr>
        <p:txBody>
          <a:bodyPr vert="horz" lIns="0" tIns="0" rIns="0" bIns="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96850" y="1104900"/>
            <a:ext cx="8229600" cy="5021263"/>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142286-37E4-4E16-82A1-672B8E267920}" type="datetime1">
              <a:rPr lang="en-US" smtClean="0"/>
              <a:t>8/28/2020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492875"/>
            <a:ext cx="2133600" cy="365125"/>
          </a:xfrm>
          <a:prstGeom prst="rect">
            <a:avLst/>
          </a:prstGeom>
        </p:spPr>
        <p:txBody>
          <a:bodyPr vert="horz" lIns="91440" tIns="45720" rIns="91440" bIns="45720" rtlCol="0" anchor="ctr"/>
          <a:lstStyle>
            <a:lvl1pPr algn="r">
              <a:defRPr sz="1100" b="0" i="0">
                <a:solidFill>
                  <a:srgbClr val="000000"/>
                </a:solidFill>
                <a:latin typeface="Calibri"/>
                <a:cs typeface="Calibri"/>
              </a:defRPr>
            </a:lvl1pPr>
          </a:lstStyle>
          <a:p>
            <a:fld id="{A7541013-1641-CE49-A669-6291DB7FB8AB}" type="slidenum">
              <a:rPr lang="en-US" smtClean="0"/>
              <a:pPr/>
              <a:t>‹#›</a:t>
            </a:fld>
            <a:endParaRPr lang="en-US" dirty="0"/>
          </a:p>
        </p:txBody>
      </p:sp>
    </p:spTree>
    <p:extLst>
      <p:ext uri="{BB962C8B-B14F-4D97-AF65-F5344CB8AC3E}">
        <p14:creationId xmlns:p14="http://schemas.microsoft.com/office/powerpoint/2010/main" val="590379329"/>
      </p:ext>
    </p:extLst>
  </p:cSld>
  <p:clrMap bg1="lt1" tx1="dk1" bg2="lt2" tx2="dk2" accent1="accent1" accent2="accent2" accent3="accent3" accent4="accent4" accent5="accent5" accent6="accent6" hlink="hlink" folHlink="folHlink"/>
  <p:sldLayoutIdLst>
    <p:sldLayoutId id="2147483682" r:id="rId1"/>
    <p:sldLayoutId id="2147483696" r:id="rId2"/>
    <p:sldLayoutId id="2147483694" r:id="rId3"/>
    <p:sldLayoutId id="2147483693" r:id="rId4"/>
    <p:sldLayoutId id="2147483695" r:id="rId5"/>
    <p:sldLayoutId id="2147483684" r:id="rId6"/>
    <p:sldLayoutId id="2147483683"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Lst>
  <p:timing>
    <p:tnLst>
      <p:par>
        <p:cTn id="1" dur="indefinite" restart="never" nodeType="tmRoot"/>
      </p:par>
    </p:tnLst>
  </p:timing>
  <p:hf hdr="0" ftr="0" dt="0"/>
  <p:txStyles>
    <p:titleStyle>
      <a:lvl1pPr algn="l" defTabSz="457200" rtl="0" eaLnBrk="1" latinLnBrk="0" hangingPunct="1">
        <a:spcBef>
          <a:spcPct val="0"/>
        </a:spcBef>
        <a:buNone/>
        <a:defRPr sz="2000" b="1" kern="1200">
          <a:solidFill>
            <a:schemeClr val="bg1"/>
          </a:solidFill>
          <a:latin typeface="Calibri"/>
          <a:ea typeface="+mj-ea"/>
          <a:cs typeface="Calibri"/>
        </a:defRPr>
      </a:lvl1pPr>
    </p:titleStyle>
    <p:bodyStyle>
      <a:lvl1pPr marL="228600" indent="-228600" algn="l" defTabSz="457200" rtl="0" eaLnBrk="1" latinLnBrk="0" hangingPunct="1">
        <a:lnSpc>
          <a:spcPct val="100000"/>
        </a:lnSpc>
        <a:spcBef>
          <a:spcPts val="450"/>
        </a:spcBef>
        <a:spcAft>
          <a:spcPts val="200"/>
        </a:spcAft>
        <a:buFont typeface="Arial"/>
        <a:buChar char="•"/>
        <a:defRPr sz="1800" kern="1200">
          <a:solidFill>
            <a:srgbClr val="000000"/>
          </a:solidFill>
          <a:latin typeface="Calibri"/>
          <a:ea typeface="+mn-ea"/>
          <a:cs typeface="Calibri"/>
        </a:defRPr>
      </a:lvl1pPr>
      <a:lvl2pPr marL="455613" indent="-163513" algn="l" defTabSz="457200" rtl="0" eaLnBrk="1" latinLnBrk="0" hangingPunct="1">
        <a:lnSpc>
          <a:spcPct val="100000"/>
        </a:lnSpc>
        <a:spcBef>
          <a:spcPts val="250"/>
        </a:spcBef>
        <a:spcAft>
          <a:spcPts val="0"/>
        </a:spcAft>
        <a:buFont typeface="Lucida Grande"/>
        <a:buChar char="–"/>
        <a:defRPr sz="1200" kern="1200">
          <a:solidFill>
            <a:srgbClr val="000000"/>
          </a:solidFill>
          <a:latin typeface="Calibri"/>
          <a:ea typeface="+mn-ea"/>
          <a:cs typeface="Calibri"/>
        </a:defRPr>
      </a:lvl2pPr>
      <a:lvl3pPr marL="625475" indent="-169863" algn="l" defTabSz="457200" rtl="0" eaLnBrk="1" latinLnBrk="0" hangingPunct="1">
        <a:lnSpc>
          <a:spcPct val="100000"/>
        </a:lnSpc>
        <a:spcBef>
          <a:spcPts val="250"/>
        </a:spcBef>
        <a:spcAft>
          <a:spcPts val="0"/>
        </a:spcAft>
        <a:buFont typeface="Wingdings" charset="2"/>
        <a:buChar char="§"/>
        <a:defRPr sz="1200" kern="1200">
          <a:solidFill>
            <a:srgbClr val="000000"/>
          </a:solidFill>
          <a:latin typeface="Calibri"/>
          <a:ea typeface="+mn-ea"/>
          <a:cs typeface="Calibri"/>
        </a:defRPr>
      </a:lvl3pPr>
      <a:lvl4pPr marL="796925" indent="-171450" algn="l" defTabSz="457200" rtl="0" eaLnBrk="1" latinLnBrk="0" hangingPunct="1">
        <a:lnSpc>
          <a:spcPct val="100000"/>
        </a:lnSpc>
        <a:spcBef>
          <a:spcPts val="250"/>
        </a:spcBef>
        <a:spcAft>
          <a:spcPts val="0"/>
        </a:spcAft>
        <a:buFont typeface="Arial"/>
        <a:buChar char="–"/>
        <a:defRPr sz="1200" kern="1200">
          <a:solidFill>
            <a:srgbClr val="000000"/>
          </a:solidFill>
          <a:latin typeface="Calibri"/>
          <a:ea typeface="+mn-ea"/>
          <a:cs typeface="Calibri"/>
        </a:defRPr>
      </a:lvl4pPr>
      <a:lvl5pPr marL="915988" indent="-119063" algn="l" defTabSz="457200" rtl="0" eaLnBrk="1" latinLnBrk="0" hangingPunct="1">
        <a:lnSpc>
          <a:spcPct val="100000"/>
        </a:lnSpc>
        <a:spcBef>
          <a:spcPts val="250"/>
        </a:spcBef>
        <a:spcAft>
          <a:spcPts val="0"/>
        </a:spcAft>
        <a:buFont typeface="Arial"/>
        <a:buChar char="»"/>
        <a:defRPr sz="1200" kern="1200">
          <a:solidFill>
            <a:srgbClr val="000000"/>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7526" y="2536344"/>
            <a:ext cx="6783160" cy="1099748"/>
          </a:xfrm>
        </p:spPr>
        <p:txBody>
          <a:bodyPr/>
          <a:lstStyle/>
          <a:p>
            <a:r>
              <a:rPr lang="en-US" dirty="0" smtClean="0"/>
              <a:t/>
            </a:r>
            <a:br>
              <a:rPr lang="en-US" dirty="0" smtClean="0"/>
            </a:br>
            <a:r>
              <a:rPr lang="en-US" dirty="0" smtClean="0"/>
              <a:t>The Stifel Multi-Servicer Model:</a:t>
            </a:r>
            <a:br>
              <a:rPr lang="en-US" dirty="0" smtClean="0"/>
            </a:br>
            <a:r>
              <a:rPr lang="en-US" i="1" dirty="0" smtClean="0"/>
              <a:t>Building the LHC Brand</a:t>
            </a:r>
            <a:endParaRPr lang="en-US" sz="2000" b="0" i="1" dirty="0"/>
          </a:p>
        </p:txBody>
      </p:sp>
      <p:sp>
        <p:nvSpPr>
          <p:cNvPr id="6" name="TextBox 5"/>
          <p:cNvSpPr txBox="1"/>
          <p:nvPr/>
        </p:nvSpPr>
        <p:spPr>
          <a:xfrm>
            <a:off x="361424" y="3731513"/>
            <a:ext cx="2468880" cy="400110"/>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defPPr>
              <a:defRPr lang="en-US"/>
            </a:defPPr>
            <a:lvl1pPr fontAlgn="auto">
              <a:spcBef>
                <a:spcPct val="50000"/>
              </a:spcBef>
              <a:spcAft>
                <a:spcPts val="0"/>
              </a:spcAft>
              <a:defRPr sz="1600" b="1">
                <a:solidFill>
                  <a:schemeClr val="accent3"/>
                </a:solidFill>
                <a:latin typeface="+mj-lt"/>
              </a:defRPr>
            </a:lvl1pPr>
          </a:lstStyle>
          <a:p>
            <a:pPr>
              <a:spcBef>
                <a:spcPts val="0"/>
              </a:spcBef>
            </a:pPr>
            <a:r>
              <a:rPr lang="en-US" sz="2000" b="0" dirty="0" smtClean="0">
                <a:solidFill>
                  <a:schemeClr val="tx2"/>
                </a:solidFill>
              </a:rPr>
              <a:t>September 2020</a:t>
            </a:r>
            <a:endParaRPr lang="en-US" sz="2000" b="0" dirty="0">
              <a:solidFill>
                <a:schemeClr val="accent2"/>
              </a:solidFil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526" y="1584695"/>
            <a:ext cx="2258573" cy="682753"/>
          </a:xfrm>
          <a:prstGeom prst="rect">
            <a:avLst/>
          </a:prstGeom>
        </p:spPr>
      </p:pic>
      <p:sp>
        <p:nvSpPr>
          <p:cNvPr id="9" name="TextBox 8"/>
          <p:cNvSpPr txBox="1"/>
          <p:nvPr/>
        </p:nvSpPr>
        <p:spPr>
          <a:xfrm>
            <a:off x="6801333" y="4131623"/>
            <a:ext cx="2342667" cy="954107"/>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defPPr>
              <a:defRPr lang="en-US"/>
            </a:defPPr>
            <a:lvl1pPr fontAlgn="auto">
              <a:spcBef>
                <a:spcPct val="50000"/>
              </a:spcBef>
              <a:spcAft>
                <a:spcPts val="0"/>
              </a:spcAft>
              <a:defRPr sz="1600" b="1">
                <a:solidFill>
                  <a:schemeClr val="accent3"/>
                </a:solidFill>
                <a:latin typeface="+mj-lt"/>
              </a:defRPr>
            </a:lvl1pPr>
          </a:lstStyle>
          <a:p>
            <a:pPr>
              <a:spcBef>
                <a:spcPts val="0"/>
              </a:spcBef>
            </a:pPr>
            <a:r>
              <a:rPr lang="en-US" sz="1800" dirty="0" smtClean="0">
                <a:solidFill>
                  <a:schemeClr val="tx2"/>
                </a:solidFill>
              </a:rPr>
              <a:t>Mike Airhart</a:t>
            </a:r>
          </a:p>
          <a:p>
            <a:pPr>
              <a:spcBef>
                <a:spcPts val="0"/>
              </a:spcBef>
            </a:pPr>
            <a:r>
              <a:rPr lang="en-US" sz="1400" dirty="0" smtClean="0">
                <a:solidFill>
                  <a:schemeClr val="tx2"/>
                </a:solidFill>
              </a:rPr>
              <a:t>Managing Director </a:t>
            </a:r>
          </a:p>
          <a:p>
            <a:pPr>
              <a:spcBef>
                <a:spcPts val="0"/>
              </a:spcBef>
            </a:pPr>
            <a:r>
              <a:rPr lang="en-US" sz="1200" dirty="0">
                <a:solidFill>
                  <a:schemeClr val="accent2"/>
                </a:solidFill>
              </a:rPr>
              <a:t>(</a:t>
            </a:r>
            <a:r>
              <a:rPr lang="en-US" sz="1200" dirty="0" smtClean="0">
                <a:solidFill>
                  <a:schemeClr val="accent2"/>
                </a:solidFill>
              </a:rPr>
              <a:t>225) 317-5305 </a:t>
            </a:r>
            <a:endParaRPr lang="en-US" sz="1200" dirty="0">
              <a:solidFill>
                <a:schemeClr val="accent2"/>
              </a:solidFill>
            </a:endParaRPr>
          </a:p>
          <a:p>
            <a:pPr>
              <a:spcBef>
                <a:spcPts val="0"/>
              </a:spcBef>
            </a:pPr>
            <a:r>
              <a:rPr lang="en-US" sz="1200" dirty="0" smtClean="0">
                <a:solidFill>
                  <a:schemeClr val="accent2"/>
                </a:solidFill>
              </a:rPr>
              <a:t>airhartm@stifel.com</a:t>
            </a:r>
            <a:endParaRPr lang="en-US" sz="1200" dirty="0">
              <a:solidFill>
                <a:schemeClr val="accent2"/>
              </a:solidFill>
            </a:endParaRPr>
          </a:p>
        </p:txBody>
      </p:sp>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4355" y="1486283"/>
            <a:ext cx="3219899" cy="838317"/>
          </a:xfrm>
          <a:prstGeom prst="rect">
            <a:avLst/>
          </a:prstGeom>
        </p:spPr>
      </p:pic>
      <p:cxnSp>
        <p:nvCxnSpPr>
          <p:cNvPr id="10" name="Straight Connector 9"/>
          <p:cNvCxnSpPr/>
          <p:nvPr/>
        </p:nvCxnSpPr>
        <p:spPr>
          <a:xfrm>
            <a:off x="3000375" y="1584695"/>
            <a:ext cx="0" cy="682753"/>
          </a:xfrm>
          <a:prstGeom prst="line">
            <a:avLst/>
          </a:prstGeom>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3854926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0"/>
            <a:ext cx="8229600" cy="642901"/>
          </a:xfrm>
          <a:prstGeom prst="rect">
            <a:avLst/>
          </a:prstGeom>
        </p:spPr>
        <p:txBody>
          <a:bodyPr vert="horz" lIns="0" tIns="0" rIns="0" bIns="0" rtlCol="0" anchor="b">
            <a:normAutofit/>
          </a:bodyPr>
          <a:lstStyle>
            <a:lvl1pPr algn="l" defTabSz="457200" rtl="0" eaLnBrk="1" latinLnBrk="0" hangingPunct="1">
              <a:spcBef>
                <a:spcPct val="0"/>
              </a:spcBef>
              <a:buNone/>
              <a:defRPr sz="2000" b="1" kern="1200">
                <a:solidFill>
                  <a:srgbClr val="FFFFFF"/>
                </a:solidFill>
                <a:latin typeface="Calibri"/>
                <a:ea typeface="+mj-ea"/>
                <a:cs typeface="Calibri"/>
              </a:defRPr>
            </a:lvl1pPr>
          </a:lstStyle>
          <a:p>
            <a:pPr fontAlgn="auto">
              <a:spcAft>
                <a:spcPts val="0"/>
              </a:spcAft>
            </a:pPr>
            <a:r>
              <a:rPr lang="en-US" sz="2800" dirty="0" smtClean="0"/>
              <a:t>Stifel Multi-Servicer Model</a:t>
            </a:r>
            <a:endParaRPr lang="en-US" sz="2800" dirty="0"/>
          </a:p>
        </p:txBody>
      </p:sp>
      <p:sp>
        <p:nvSpPr>
          <p:cNvPr id="6" name="Slide Number Placeholder 3"/>
          <p:cNvSpPr>
            <a:spLocks noGrp="1"/>
          </p:cNvSpPr>
          <p:nvPr>
            <p:ph type="sldNum" sz="quarter" idx="12"/>
          </p:nvPr>
        </p:nvSpPr>
        <p:spPr>
          <a:xfrm>
            <a:off x="6738938" y="6168090"/>
            <a:ext cx="2133600" cy="365125"/>
          </a:xfrm>
        </p:spPr>
        <p:txBody>
          <a:bodyPr/>
          <a:lstStyle/>
          <a:p>
            <a:fld id="{A7541013-1641-CE49-A669-6291DB7FB8AB}" type="slidenum">
              <a:rPr lang="en-US" smtClean="0"/>
              <a:pPr/>
              <a:t>2</a:t>
            </a:fld>
            <a:endParaRPr lang="en-US" dirty="0"/>
          </a:p>
        </p:txBody>
      </p:sp>
      <p:pic>
        <p:nvPicPr>
          <p:cNvPr id="9" name="Picture 8"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268" y="6025869"/>
            <a:ext cx="2494933" cy="649568"/>
          </a:xfrm>
          <a:prstGeom prst="rect">
            <a:avLst/>
          </a:prstGeom>
        </p:spPr>
      </p:pic>
      <p:sp>
        <p:nvSpPr>
          <p:cNvPr id="11" name="Content Placeholder 2">
            <a:extLst>
              <a:ext uri="{FF2B5EF4-FFF2-40B4-BE49-F238E27FC236}">
                <a16:creationId xmlns:a16="http://schemas.microsoft.com/office/drawing/2014/main" id="{8E15CAC7-10A4-F845-AF5F-94D4275682DB}"/>
              </a:ext>
            </a:extLst>
          </p:cNvPr>
          <p:cNvSpPr txBox="1">
            <a:spLocks/>
          </p:cNvSpPr>
          <p:nvPr/>
        </p:nvSpPr>
        <p:spPr>
          <a:xfrm>
            <a:off x="265176" y="1014985"/>
            <a:ext cx="8641080" cy="3374136"/>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chemeClr val="accent3"/>
              </a:buClr>
              <a:buFont typeface=".Lucida Grande UI Regular"/>
              <a:buChar char="▪"/>
              <a:defRPr sz="2800" kern="1200">
                <a:solidFill>
                  <a:schemeClr val="tx1"/>
                </a:solidFill>
                <a:latin typeface="+mn-lt"/>
                <a:ea typeface="+mn-ea"/>
                <a:cs typeface="+mn-cs"/>
              </a:defRPr>
            </a:lvl1pPr>
            <a:lvl2pPr marL="742950" indent="-285750" algn="l" defTabSz="457200" rtl="0" eaLnBrk="1" latinLnBrk="0" hangingPunct="1">
              <a:spcBef>
                <a:spcPct val="20000"/>
              </a:spcBef>
              <a:buClr>
                <a:schemeClr val="accent3"/>
              </a:buClr>
              <a:buFont typeface=".Lucida Grande UI Regular"/>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Clr>
                <a:schemeClr val="accent3"/>
              </a:buClr>
              <a:buFont typeface=".Lucida Grande UI Regular"/>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Clr>
                <a:schemeClr val="accent3"/>
              </a:buClr>
              <a:buFont typeface=".Lucida Grande UI Regular"/>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chemeClr val="accent3"/>
              </a:buClr>
              <a:buFont typeface=".Lucida Grande UI Regular"/>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marR="0" lvl="0" indent="-342900" algn="l" defTabSz="457200" rtl="0" eaLnBrk="1" fontAlgn="auto" latinLnBrk="0" hangingPunct="1">
              <a:lnSpc>
                <a:spcPct val="100000"/>
              </a:lnSpc>
              <a:spcBef>
                <a:spcPct val="20000"/>
              </a:spcBef>
              <a:spcAft>
                <a:spcPts val="0"/>
              </a:spcAft>
              <a:buClr>
                <a:srgbClr val="FDC30E"/>
              </a:buClr>
              <a:buSzTx/>
              <a:buFont typeface=".Lucida Grande UI Regular"/>
              <a:buChar char="▪"/>
              <a:tabLst/>
              <a:defRPr/>
            </a:pPr>
            <a:r>
              <a:rPr kumimoji="0" lang="en-US" b="0" i="0" u="none" strike="noStrike" kern="1200" cap="none" spc="0" normalizeH="0" baseline="0" noProof="0" dirty="0" smtClean="0">
                <a:ln>
                  <a:noFill/>
                </a:ln>
                <a:solidFill>
                  <a:srgbClr val="000000"/>
                </a:solidFill>
                <a:effectLst/>
                <a:uLnTx/>
                <a:uFillTx/>
                <a:latin typeface="Calibri"/>
                <a:ea typeface="+mn-ea"/>
                <a:cs typeface="+mn-cs"/>
              </a:rPr>
              <a:t>Deliver the Stifel Multi-Servicer Model to </a:t>
            </a:r>
            <a:r>
              <a:rPr kumimoji="0" lang="en-US" b="1" i="0" u="none" strike="noStrike" kern="1200" cap="none" spc="0" normalizeH="0" baseline="0" noProof="0" dirty="0" smtClean="0">
                <a:ln>
                  <a:noFill/>
                </a:ln>
                <a:solidFill>
                  <a:srgbClr val="000000"/>
                </a:solidFill>
                <a:effectLst/>
                <a:uLnTx/>
                <a:uFillTx/>
                <a:latin typeface="Calibri"/>
                <a:ea typeface="+mn-ea"/>
                <a:cs typeface="+mn-cs"/>
              </a:rPr>
              <a:t>attract more </a:t>
            </a:r>
            <a:r>
              <a:rPr kumimoji="0" lang="en-US" b="0" i="0" u="none" strike="noStrike" kern="1200" cap="none" spc="0" normalizeH="0" baseline="0" noProof="0" dirty="0" smtClean="0">
                <a:ln>
                  <a:noFill/>
                </a:ln>
                <a:solidFill>
                  <a:srgbClr val="000000"/>
                </a:solidFill>
                <a:effectLst/>
                <a:uLnTx/>
                <a:uFillTx/>
                <a:latin typeface="Calibri"/>
                <a:ea typeface="+mn-ea"/>
                <a:cs typeface="+mn-cs"/>
              </a:rPr>
              <a:t>correspondent lenders and loan officers in your market to </a:t>
            </a:r>
            <a:r>
              <a:rPr kumimoji="0" lang="en-US" b="1" i="0" u="none" strike="noStrike" kern="1200" cap="none" spc="0" normalizeH="0" baseline="0" noProof="0" dirty="0" smtClean="0">
                <a:ln>
                  <a:noFill/>
                </a:ln>
                <a:solidFill>
                  <a:srgbClr val="000000"/>
                </a:solidFill>
                <a:effectLst/>
                <a:uLnTx/>
                <a:uFillTx/>
                <a:latin typeface="Calibri"/>
                <a:ea typeface="+mn-ea"/>
                <a:cs typeface="+mn-cs"/>
              </a:rPr>
              <a:t>your</a:t>
            </a:r>
            <a:r>
              <a:rPr kumimoji="0" lang="en-US" b="0" i="0" u="none" strike="noStrike" kern="1200" cap="none" spc="0" normalizeH="0" baseline="0" noProof="0" dirty="0" smtClean="0">
                <a:ln>
                  <a:noFill/>
                </a:ln>
                <a:solidFill>
                  <a:srgbClr val="000000"/>
                </a:solidFill>
                <a:effectLst/>
                <a:uLnTx/>
                <a:uFillTx/>
                <a:latin typeface="Calibri"/>
                <a:ea typeface="+mn-ea"/>
                <a:cs typeface="+mn-cs"/>
              </a:rPr>
              <a:t> programs.</a:t>
            </a:r>
          </a:p>
          <a:p>
            <a:pPr marL="342900" marR="0" lvl="0" indent="-342900" algn="l" defTabSz="457200" rtl="0" eaLnBrk="1" fontAlgn="auto" latinLnBrk="0" hangingPunct="1">
              <a:lnSpc>
                <a:spcPct val="100000"/>
              </a:lnSpc>
              <a:spcBef>
                <a:spcPct val="20000"/>
              </a:spcBef>
              <a:spcAft>
                <a:spcPts val="0"/>
              </a:spcAft>
              <a:buClr>
                <a:srgbClr val="FDC30E"/>
              </a:buClr>
              <a:buSzTx/>
              <a:buFont typeface=".Lucida Grande UI Regular"/>
              <a:buChar char="▪"/>
              <a:tabLst/>
              <a:defRPr/>
            </a:pPr>
            <a:r>
              <a:rPr kumimoji="0" lang="en-US" b="0" i="0" u="none" strike="noStrike" kern="1200" cap="none" spc="0" normalizeH="0" baseline="0" noProof="0" dirty="0" smtClean="0">
                <a:ln>
                  <a:noFill/>
                </a:ln>
                <a:solidFill>
                  <a:srgbClr val="000000"/>
                </a:solidFill>
                <a:effectLst/>
                <a:uLnTx/>
                <a:uFillTx/>
                <a:latin typeface="Calibri"/>
                <a:ea typeface="+mn-ea"/>
                <a:cs typeface="+mn-cs"/>
              </a:rPr>
              <a:t>All loan officers, processors have their favorite servicers determined by programs offered, underwriting overlays, turn times, post closing conditions and time to purchase.</a:t>
            </a:r>
          </a:p>
          <a:p>
            <a:pPr marL="342900" marR="0" lvl="0" indent="-342900" algn="l" defTabSz="457200" rtl="0" eaLnBrk="1" fontAlgn="auto" latinLnBrk="0" hangingPunct="1">
              <a:lnSpc>
                <a:spcPct val="100000"/>
              </a:lnSpc>
              <a:spcBef>
                <a:spcPct val="20000"/>
              </a:spcBef>
              <a:spcAft>
                <a:spcPts val="0"/>
              </a:spcAft>
              <a:buClr>
                <a:srgbClr val="FDC30E"/>
              </a:buClr>
              <a:buSzTx/>
              <a:buFont typeface=".Lucida Grande UI Regular"/>
              <a:buChar char="▪"/>
              <a:tabLst/>
              <a:defRPr/>
            </a:pPr>
            <a:r>
              <a:rPr kumimoji="0" lang="en-US" b="0" i="0" u="none" strike="noStrike" kern="1200" cap="none" spc="0" normalizeH="0" baseline="0" noProof="0" dirty="0" smtClean="0">
                <a:ln>
                  <a:noFill/>
                </a:ln>
                <a:solidFill>
                  <a:srgbClr val="000000"/>
                </a:solidFill>
                <a:effectLst/>
                <a:uLnTx/>
                <a:uFillTx/>
                <a:latin typeface="Calibri"/>
                <a:ea typeface="+mn-ea"/>
                <a:cs typeface="+mn-cs"/>
              </a:rPr>
              <a:t>LHC</a:t>
            </a:r>
            <a:r>
              <a:rPr kumimoji="0" lang="en-US" b="0" i="0" u="none" strike="noStrike" kern="1200" cap="none" spc="0" normalizeH="0" noProof="0" dirty="0" smtClean="0">
                <a:ln>
                  <a:noFill/>
                </a:ln>
                <a:solidFill>
                  <a:srgbClr val="000000"/>
                </a:solidFill>
                <a:effectLst/>
                <a:uLnTx/>
                <a:uFillTx/>
                <a:latin typeface="Calibri"/>
                <a:ea typeface="+mn-ea"/>
                <a:cs typeface="+mn-cs"/>
              </a:rPr>
              <a:t> </a:t>
            </a:r>
            <a:r>
              <a:rPr kumimoji="0" lang="en-US" b="0" i="0" u="none" strike="noStrike" kern="1200" cap="none" spc="0" normalizeH="0" baseline="0" noProof="0" dirty="0" smtClean="0">
                <a:ln>
                  <a:noFill/>
                </a:ln>
                <a:solidFill>
                  <a:srgbClr val="000000"/>
                </a:solidFill>
                <a:effectLst/>
                <a:uLnTx/>
                <a:uFillTx/>
                <a:latin typeface="Calibri"/>
                <a:ea typeface="+mn-ea"/>
                <a:cs typeface="+mn-cs"/>
              </a:rPr>
              <a:t>can provide what the market is asking for… </a:t>
            </a:r>
            <a:br>
              <a:rPr kumimoji="0" lang="en-US" b="0" i="0" u="none" strike="noStrike" kern="1200" cap="none" spc="0" normalizeH="0" baseline="0" noProof="0" dirty="0" smtClean="0">
                <a:ln>
                  <a:noFill/>
                </a:ln>
                <a:solidFill>
                  <a:srgbClr val="000000"/>
                </a:solidFill>
                <a:effectLst/>
                <a:uLnTx/>
                <a:uFillTx/>
                <a:latin typeface="Calibri"/>
                <a:ea typeface="+mn-ea"/>
                <a:cs typeface="+mn-cs"/>
              </a:rPr>
            </a:br>
            <a:r>
              <a:rPr kumimoji="0" lang="en-US" b="0" i="0" u="none" strike="noStrike" kern="1200" cap="none" spc="0" normalizeH="0" baseline="0" noProof="0" dirty="0" smtClean="0">
                <a:ln>
                  <a:noFill/>
                </a:ln>
                <a:solidFill>
                  <a:srgbClr val="000000"/>
                </a:solidFill>
                <a:effectLst/>
                <a:uLnTx/>
                <a:uFillTx/>
                <a:latin typeface="Calibri"/>
                <a:ea typeface="+mn-ea"/>
                <a:cs typeface="+mn-cs"/>
              </a:rPr>
              <a:t>more options to offer homebuyers with the Stifel Multi-Servicer Model.</a:t>
            </a:r>
            <a:endParaRPr kumimoji="0" lang="en-US"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3192951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0"/>
            <a:ext cx="8229600" cy="642901"/>
          </a:xfrm>
          <a:prstGeom prst="rect">
            <a:avLst/>
          </a:prstGeom>
        </p:spPr>
        <p:txBody>
          <a:bodyPr vert="horz" lIns="0" tIns="0" rIns="0" bIns="0" rtlCol="0" anchor="b">
            <a:normAutofit/>
          </a:bodyPr>
          <a:lstStyle>
            <a:lvl1pPr algn="l" defTabSz="457200" rtl="0" eaLnBrk="1" latinLnBrk="0" hangingPunct="1">
              <a:spcBef>
                <a:spcPct val="0"/>
              </a:spcBef>
              <a:buNone/>
              <a:defRPr sz="2000" b="1" kern="1200">
                <a:solidFill>
                  <a:srgbClr val="FFFFFF"/>
                </a:solidFill>
                <a:latin typeface="Calibri"/>
                <a:ea typeface="+mj-ea"/>
                <a:cs typeface="Calibri"/>
              </a:defRPr>
            </a:lvl1pPr>
          </a:lstStyle>
          <a:p>
            <a:pPr fontAlgn="auto">
              <a:spcAft>
                <a:spcPts val="0"/>
              </a:spcAft>
            </a:pPr>
            <a:r>
              <a:rPr lang="en-US" sz="2800" dirty="0" smtClean="0"/>
              <a:t>Stifel Multi-Servicer Model</a:t>
            </a:r>
            <a:endParaRPr lang="en-US" sz="2800" dirty="0"/>
          </a:p>
        </p:txBody>
      </p:sp>
      <p:sp>
        <p:nvSpPr>
          <p:cNvPr id="6" name="Slide Number Placeholder 3"/>
          <p:cNvSpPr>
            <a:spLocks noGrp="1"/>
          </p:cNvSpPr>
          <p:nvPr>
            <p:ph type="sldNum" sz="quarter" idx="12"/>
          </p:nvPr>
        </p:nvSpPr>
        <p:spPr>
          <a:xfrm>
            <a:off x="6738938" y="6168090"/>
            <a:ext cx="2133600" cy="365125"/>
          </a:xfrm>
        </p:spPr>
        <p:txBody>
          <a:bodyPr/>
          <a:lstStyle/>
          <a:p>
            <a:fld id="{A7541013-1641-CE49-A669-6291DB7FB8AB}" type="slidenum">
              <a:rPr lang="en-US" smtClean="0"/>
              <a:pPr/>
              <a:t>3</a:t>
            </a:fld>
            <a:endParaRPr lang="en-US" dirty="0"/>
          </a:p>
        </p:txBody>
      </p:sp>
      <p:pic>
        <p:nvPicPr>
          <p:cNvPr id="9" name="Picture 8"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268" y="6025869"/>
            <a:ext cx="2494933" cy="649568"/>
          </a:xfrm>
          <a:prstGeom prst="rect">
            <a:avLst/>
          </a:prstGeom>
        </p:spPr>
      </p:pic>
      <p:sp>
        <p:nvSpPr>
          <p:cNvPr id="11" name="Content Placeholder 2">
            <a:extLst>
              <a:ext uri="{FF2B5EF4-FFF2-40B4-BE49-F238E27FC236}">
                <a16:creationId xmlns:a16="http://schemas.microsoft.com/office/drawing/2014/main" id="{8E15CAC7-10A4-F845-AF5F-94D4275682DB}"/>
              </a:ext>
            </a:extLst>
          </p:cNvPr>
          <p:cNvSpPr txBox="1">
            <a:spLocks/>
          </p:cNvSpPr>
          <p:nvPr/>
        </p:nvSpPr>
        <p:spPr>
          <a:xfrm>
            <a:off x="265176" y="1014985"/>
            <a:ext cx="8641080" cy="3374136"/>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chemeClr val="accent3"/>
              </a:buClr>
              <a:buFont typeface=".Lucida Grande UI Regular"/>
              <a:buChar char="▪"/>
              <a:defRPr sz="2800" kern="1200">
                <a:solidFill>
                  <a:schemeClr val="tx1"/>
                </a:solidFill>
                <a:latin typeface="+mn-lt"/>
                <a:ea typeface="+mn-ea"/>
                <a:cs typeface="+mn-cs"/>
              </a:defRPr>
            </a:lvl1pPr>
            <a:lvl2pPr marL="742950" indent="-285750" algn="l" defTabSz="457200" rtl="0" eaLnBrk="1" latinLnBrk="0" hangingPunct="1">
              <a:spcBef>
                <a:spcPct val="20000"/>
              </a:spcBef>
              <a:buClr>
                <a:schemeClr val="accent3"/>
              </a:buClr>
              <a:buFont typeface=".Lucida Grande UI Regular"/>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Clr>
                <a:schemeClr val="accent3"/>
              </a:buClr>
              <a:buFont typeface=".Lucida Grande UI Regular"/>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Clr>
                <a:schemeClr val="accent3"/>
              </a:buClr>
              <a:buFont typeface=".Lucida Grande UI Regular"/>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chemeClr val="accent3"/>
              </a:buClr>
              <a:buFont typeface=".Lucida Grande UI Regular"/>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Clr>
                <a:srgbClr val="FFC000"/>
              </a:buClr>
              <a:buFont typeface="Wingdings" panose="05000000000000000000" pitchFamily="2" charset="2"/>
              <a:buChar char="§"/>
            </a:pPr>
            <a:r>
              <a:rPr lang="en-US" sz="2400" dirty="0" smtClean="0"/>
              <a:t>Allows LHC programs </a:t>
            </a:r>
            <a:r>
              <a:rPr lang="en-US" sz="2400" dirty="0"/>
              <a:t>to be nimble and pivot as necessary, to respond to changes in the mortgage market.</a:t>
            </a:r>
          </a:p>
          <a:p>
            <a:pPr>
              <a:buClr>
                <a:srgbClr val="FFC000"/>
              </a:buClr>
              <a:buFont typeface="Wingdings" panose="05000000000000000000" pitchFamily="2" charset="2"/>
              <a:buChar char="§"/>
            </a:pPr>
            <a:endParaRPr lang="en-US" sz="1200" dirty="0"/>
          </a:p>
          <a:p>
            <a:pPr>
              <a:buClr>
                <a:srgbClr val="FFC000"/>
              </a:buClr>
              <a:buFont typeface="Wingdings" panose="05000000000000000000" pitchFamily="2" charset="2"/>
              <a:buChar char="§"/>
            </a:pPr>
            <a:r>
              <a:rPr lang="en-US" sz="2400" dirty="0"/>
              <a:t>If one servicer makes an underwriting change or overlay due to a market, economic or policy condition, the loan officer population can move volume to the next servicer within the HFA program all while building </a:t>
            </a:r>
            <a:r>
              <a:rPr lang="en-US" sz="2400" dirty="0" smtClean="0"/>
              <a:t>LHC’s brand</a:t>
            </a:r>
            <a:r>
              <a:rPr lang="en-US" sz="2400" dirty="0"/>
              <a:t>.</a:t>
            </a:r>
          </a:p>
          <a:p>
            <a:pPr>
              <a:buClr>
                <a:srgbClr val="FFC000"/>
              </a:buClr>
              <a:buFont typeface="Wingdings" panose="05000000000000000000" pitchFamily="2" charset="2"/>
              <a:buChar char="§"/>
            </a:pPr>
            <a:endParaRPr lang="en-US" sz="1200" dirty="0"/>
          </a:p>
          <a:p>
            <a:pPr>
              <a:buClr>
                <a:srgbClr val="FFC000"/>
              </a:buClr>
              <a:buFont typeface="Wingdings" panose="05000000000000000000" pitchFamily="2" charset="2"/>
              <a:buChar char="§"/>
            </a:pPr>
            <a:r>
              <a:rPr lang="en-US" sz="2400" dirty="0"/>
              <a:t>Every servicer has their own appropriate internal risk policies and tolerance.</a:t>
            </a:r>
          </a:p>
          <a:p>
            <a:pPr>
              <a:buClr>
                <a:srgbClr val="FFC000"/>
              </a:buClr>
              <a:buFont typeface="Wingdings" panose="05000000000000000000" pitchFamily="2" charset="2"/>
              <a:buChar char="§"/>
            </a:pPr>
            <a:endParaRPr lang="en-US" sz="1200" dirty="0"/>
          </a:p>
          <a:p>
            <a:pPr>
              <a:buClr>
                <a:srgbClr val="FFC000"/>
              </a:buClr>
              <a:buFont typeface="Wingdings" panose="05000000000000000000" pitchFamily="2" charset="2"/>
              <a:buChar char="§"/>
            </a:pPr>
            <a:r>
              <a:rPr lang="en-US" sz="2400" dirty="0"/>
              <a:t>Should one servicer make unilateral changes/decisions such as FICO, DTI, Forbearance, etc., loan officers have a choice of servicers to work with, all </a:t>
            </a:r>
            <a:r>
              <a:rPr lang="en-US" sz="2400" dirty="0" smtClean="0"/>
              <a:t>under LHC’s </a:t>
            </a:r>
            <a:r>
              <a:rPr lang="en-US" sz="2400" dirty="0"/>
              <a:t>program.</a:t>
            </a:r>
          </a:p>
        </p:txBody>
      </p:sp>
    </p:spTree>
    <p:extLst>
      <p:ext uri="{BB962C8B-B14F-4D97-AF65-F5344CB8AC3E}">
        <p14:creationId xmlns:p14="http://schemas.microsoft.com/office/powerpoint/2010/main" val="23128493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0"/>
            <a:ext cx="8229600" cy="642901"/>
          </a:xfrm>
          <a:prstGeom prst="rect">
            <a:avLst/>
          </a:prstGeom>
        </p:spPr>
        <p:txBody>
          <a:bodyPr vert="horz" lIns="0" tIns="0" rIns="0" bIns="0" rtlCol="0" anchor="b">
            <a:normAutofit/>
          </a:bodyPr>
          <a:lstStyle>
            <a:lvl1pPr algn="l" defTabSz="457200" rtl="0" eaLnBrk="1" latinLnBrk="0" hangingPunct="1">
              <a:spcBef>
                <a:spcPct val="0"/>
              </a:spcBef>
              <a:buNone/>
              <a:defRPr sz="2000" b="1" kern="1200">
                <a:solidFill>
                  <a:srgbClr val="FFFFFF"/>
                </a:solidFill>
                <a:latin typeface="Calibri"/>
                <a:ea typeface="+mj-ea"/>
                <a:cs typeface="Calibri"/>
              </a:defRPr>
            </a:lvl1pPr>
          </a:lstStyle>
          <a:p>
            <a:pPr fontAlgn="auto">
              <a:spcAft>
                <a:spcPts val="0"/>
              </a:spcAft>
            </a:pPr>
            <a:r>
              <a:rPr lang="en-US" sz="2800" dirty="0" smtClean="0"/>
              <a:t>Stifel Multi-Servicer Model</a:t>
            </a:r>
            <a:endParaRPr lang="en-US" sz="2800" dirty="0"/>
          </a:p>
        </p:txBody>
      </p:sp>
      <p:sp>
        <p:nvSpPr>
          <p:cNvPr id="6" name="Slide Number Placeholder 3"/>
          <p:cNvSpPr>
            <a:spLocks noGrp="1"/>
          </p:cNvSpPr>
          <p:nvPr>
            <p:ph type="sldNum" sz="quarter" idx="12"/>
          </p:nvPr>
        </p:nvSpPr>
        <p:spPr>
          <a:xfrm>
            <a:off x="6738938" y="6168090"/>
            <a:ext cx="2133600" cy="365125"/>
          </a:xfrm>
        </p:spPr>
        <p:txBody>
          <a:bodyPr/>
          <a:lstStyle/>
          <a:p>
            <a:fld id="{A7541013-1641-CE49-A669-6291DB7FB8AB}" type="slidenum">
              <a:rPr lang="en-US" smtClean="0"/>
              <a:pPr/>
              <a:t>4</a:t>
            </a:fld>
            <a:endParaRPr lang="en-US" dirty="0"/>
          </a:p>
        </p:txBody>
      </p:sp>
      <p:pic>
        <p:nvPicPr>
          <p:cNvPr id="9" name="Picture 8"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268" y="6025869"/>
            <a:ext cx="2494933" cy="649568"/>
          </a:xfrm>
          <a:prstGeom prst="rect">
            <a:avLst/>
          </a:prstGeom>
        </p:spPr>
      </p:pic>
      <p:sp>
        <p:nvSpPr>
          <p:cNvPr id="11" name="Content Placeholder 2">
            <a:extLst>
              <a:ext uri="{FF2B5EF4-FFF2-40B4-BE49-F238E27FC236}">
                <a16:creationId xmlns:a16="http://schemas.microsoft.com/office/drawing/2014/main" id="{8E15CAC7-10A4-F845-AF5F-94D4275682DB}"/>
              </a:ext>
            </a:extLst>
          </p:cNvPr>
          <p:cNvSpPr txBox="1">
            <a:spLocks/>
          </p:cNvSpPr>
          <p:nvPr/>
        </p:nvSpPr>
        <p:spPr>
          <a:xfrm>
            <a:off x="265176" y="1014985"/>
            <a:ext cx="8641080" cy="3374136"/>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chemeClr val="accent3"/>
              </a:buClr>
              <a:buFont typeface=".Lucida Grande UI Regular"/>
              <a:buChar char="▪"/>
              <a:defRPr sz="2800" kern="1200">
                <a:solidFill>
                  <a:schemeClr val="tx1"/>
                </a:solidFill>
                <a:latin typeface="+mn-lt"/>
                <a:ea typeface="+mn-ea"/>
                <a:cs typeface="+mn-cs"/>
              </a:defRPr>
            </a:lvl1pPr>
            <a:lvl2pPr marL="742950" indent="-285750" algn="l" defTabSz="457200" rtl="0" eaLnBrk="1" latinLnBrk="0" hangingPunct="1">
              <a:spcBef>
                <a:spcPct val="20000"/>
              </a:spcBef>
              <a:buClr>
                <a:schemeClr val="accent3"/>
              </a:buClr>
              <a:buFont typeface=".Lucida Grande UI Regular"/>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Clr>
                <a:schemeClr val="accent3"/>
              </a:buClr>
              <a:buFont typeface=".Lucida Grande UI Regular"/>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Clr>
                <a:schemeClr val="accent3"/>
              </a:buClr>
              <a:buFont typeface=".Lucida Grande UI Regular"/>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chemeClr val="accent3"/>
              </a:buClr>
              <a:buFont typeface=".Lucida Grande UI Regular"/>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fontAlgn="auto">
              <a:spcAft>
                <a:spcPts val="0"/>
              </a:spcAft>
              <a:buClr>
                <a:srgbClr val="FDC30E"/>
              </a:buClr>
            </a:pPr>
            <a:r>
              <a:rPr lang="en-US" sz="2600" dirty="0">
                <a:solidFill>
                  <a:srgbClr val="000000"/>
                </a:solidFill>
              </a:rPr>
              <a:t>Each servicer has their own unique correspondent lenders that bring unique coverage to the program and increased market share</a:t>
            </a:r>
            <a:r>
              <a:rPr lang="en-US" sz="2600" dirty="0" smtClean="0">
                <a:solidFill>
                  <a:srgbClr val="000000"/>
                </a:solidFill>
              </a:rPr>
              <a:t>.</a:t>
            </a:r>
          </a:p>
          <a:p>
            <a:pPr lvl="0" fontAlgn="auto">
              <a:spcAft>
                <a:spcPts val="0"/>
              </a:spcAft>
              <a:buClr>
                <a:srgbClr val="FDC30E"/>
              </a:buClr>
            </a:pPr>
            <a:endParaRPr lang="en-US" sz="1200" dirty="0">
              <a:solidFill>
                <a:srgbClr val="000000"/>
              </a:solidFill>
            </a:endParaRPr>
          </a:p>
          <a:p>
            <a:pPr lvl="0" fontAlgn="auto">
              <a:spcAft>
                <a:spcPts val="0"/>
              </a:spcAft>
              <a:buClr>
                <a:srgbClr val="FDC30E"/>
              </a:buClr>
            </a:pPr>
            <a:r>
              <a:rPr lang="en-US" sz="2600" dirty="0">
                <a:solidFill>
                  <a:srgbClr val="000000"/>
                </a:solidFill>
              </a:rPr>
              <a:t>Excess servicing is offered by a few servicers</a:t>
            </a:r>
            <a:r>
              <a:rPr lang="en-US" sz="2600" dirty="0" smtClean="0">
                <a:solidFill>
                  <a:srgbClr val="000000"/>
                </a:solidFill>
              </a:rPr>
              <a:t>.</a:t>
            </a:r>
          </a:p>
          <a:p>
            <a:pPr lvl="0" fontAlgn="auto">
              <a:spcAft>
                <a:spcPts val="0"/>
              </a:spcAft>
              <a:buClr>
                <a:srgbClr val="FDC30E"/>
              </a:buClr>
            </a:pPr>
            <a:endParaRPr lang="en-US" sz="1200" dirty="0">
              <a:solidFill>
                <a:srgbClr val="000000"/>
              </a:solidFill>
            </a:endParaRPr>
          </a:p>
          <a:p>
            <a:pPr lvl="0" fontAlgn="auto">
              <a:spcAft>
                <a:spcPts val="0"/>
              </a:spcAft>
              <a:buClr>
                <a:srgbClr val="FDC30E"/>
              </a:buClr>
            </a:pPr>
            <a:r>
              <a:rPr lang="en-US" sz="2600" dirty="0">
                <a:solidFill>
                  <a:srgbClr val="000000"/>
                </a:solidFill>
              </a:rPr>
              <a:t>Multi-Servicer model encourages program innovation, improvement and loan volume growth</a:t>
            </a:r>
            <a:r>
              <a:rPr lang="en-US" sz="2600" dirty="0" smtClean="0">
                <a:solidFill>
                  <a:srgbClr val="000000"/>
                </a:solidFill>
              </a:rPr>
              <a:t>.</a:t>
            </a:r>
          </a:p>
          <a:p>
            <a:pPr lvl="0" fontAlgn="auto">
              <a:spcAft>
                <a:spcPts val="0"/>
              </a:spcAft>
              <a:buClr>
                <a:srgbClr val="FDC30E"/>
              </a:buClr>
            </a:pPr>
            <a:endParaRPr lang="en-US" sz="1200" dirty="0">
              <a:solidFill>
                <a:srgbClr val="000000"/>
              </a:solidFill>
            </a:endParaRPr>
          </a:p>
          <a:p>
            <a:pPr lvl="0" fontAlgn="auto">
              <a:spcAft>
                <a:spcPts val="0"/>
              </a:spcAft>
              <a:buClr>
                <a:srgbClr val="FDC30E"/>
              </a:buClr>
            </a:pPr>
            <a:r>
              <a:rPr lang="en-US" sz="2600" dirty="0">
                <a:solidFill>
                  <a:srgbClr val="000000"/>
                </a:solidFill>
              </a:rPr>
              <a:t>The model diversifies the risk of the DPA Program as counterparty risk is dispersed. </a:t>
            </a:r>
          </a:p>
        </p:txBody>
      </p:sp>
    </p:spTree>
    <p:extLst>
      <p:ext uri="{BB962C8B-B14F-4D97-AF65-F5344CB8AC3E}">
        <p14:creationId xmlns:p14="http://schemas.microsoft.com/office/powerpoint/2010/main" val="1653072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0"/>
            <a:ext cx="8229600" cy="642901"/>
          </a:xfrm>
          <a:prstGeom prst="rect">
            <a:avLst/>
          </a:prstGeom>
        </p:spPr>
        <p:txBody>
          <a:bodyPr vert="horz" lIns="0" tIns="0" rIns="0" bIns="0" rtlCol="0" anchor="b">
            <a:normAutofit/>
          </a:bodyPr>
          <a:lstStyle>
            <a:lvl1pPr algn="l" defTabSz="457200" rtl="0" eaLnBrk="1" latinLnBrk="0" hangingPunct="1">
              <a:spcBef>
                <a:spcPct val="0"/>
              </a:spcBef>
              <a:buNone/>
              <a:defRPr sz="2000" b="1" kern="1200">
                <a:solidFill>
                  <a:srgbClr val="FFFFFF"/>
                </a:solidFill>
                <a:latin typeface="Calibri"/>
                <a:ea typeface="+mj-ea"/>
                <a:cs typeface="Calibri"/>
              </a:defRPr>
            </a:lvl1pPr>
          </a:lstStyle>
          <a:p>
            <a:pPr fontAlgn="auto">
              <a:spcAft>
                <a:spcPts val="0"/>
              </a:spcAft>
            </a:pPr>
            <a:r>
              <a:rPr lang="en-US" sz="2800" dirty="0" smtClean="0"/>
              <a:t>Stifel Multi-Servicer Model</a:t>
            </a:r>
            <a:endParaRPr lang="en-US" sz="2800" dirty="0"/>
          </a:p>
        </p:txBody>
      </p:sp>
      <p:sp>
        <p:nvSpPr>
          <p:cNvPr id="6" name="Slide Number Placeholder 3"/>
          <p:cNvSpPr>
            <a:spLocks noGrp="1"/>
          </p:cNvSpPr>
          <p:nvPr>
            <p:ph type="sldNum" sz="quarter" idx="12"/>
          </p:nvPr>
        </p:nvSpPr>
        <p:spPr>
          <a:xfrm>
            <a:off x="6738938" y="6168090"/>
            <a:ext cx="2133600" cy="365125"/>
          </a:xfrm>
        </p:spPr>
        <p:txBody>
          <a:bodyPr/>
          <a:lstStyle/>
          <a:p>
            <a:fld id="{A7541013-1641-CE49-A669-6291DB7FB8AB}" type="slidenum">
              <a:rPr lang="en-US" smtClean="0"/>
              <a:pPr/>
              <a:t>5</a:t>
            </a:fld>
            <a:endParaRPr lang="en-US" dirty="0"/>
          </a:p>
        </p:txBody>
      </p:sp>
      <p:pic>
        <p:nvPicPr>
          <p:cNvPr id="9" name="Picture 8"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268" y="6025869"/>
            <a:ext cx="2494933" cy="649568"/>
          </a:xfrm>
          <a:prstGeom prst="rect">
            <a:avLst/>
          </a:prstGeom>
        </p:spPr>
      </p:pic>
      <p:sp>
        <p:nvSpPr>
          <p:cNvPr id="11" name="Content Placeholder 2">
            <a:extLst>
              <a:ext uri="{FF2B5EF4-FFF2-40B4-BE49-F238E27FC236}">
                <a16:creationId xmlns:a16="http://schemas.microsoft.com/office/drawing/2014/main" id="{8E15CAC7-10A4-F845-AF5F-94D4275682DB}"/>
              </a:ext>
            </a:extLst>
          </p:cNvPr>
          <p:cNvSpPr txBox="1">
            <a:spLocks/>
          </p:cNvSpPr>
          <p:nvPr/>
        </p:nvSpPr>
        <p:spPr>
          <a:xfrm>
            <a:off x="265176" y="1014985"/>
            <a:ext cx="8641080" cy="3374136"/>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chemeClr val="accent3"/>
              </a:buClr>
              <a:buFont typeface=".Lucida Grande UI Regular"/>
              <a:buChar char="▪"/>
              <a:defRPr sz="2800" kern="1200">
                <a:solidFill>
                  <a:schemeClr val="tx1"/>
                </a:solidFill>
                <a:latin typeface="+mn-lt"/>
                <a:ea typeface="+mn-ea"/>
                <a:cs typeface="+mn-cs"/>
              </a:defRPr>
            </a:lvl1pPr>
            <a:lvl2pPr marL="742950" indent="-285750" algn="l" defTabSz="457200" rtl="0" eaLnBrk="1" latinLnBrk="0" hangingPunct="1">
              <a:spcBef>
                <a:spcPct val="20000"/>
              </a:spcBef>
              <a:buClr>
                <a:schemeClr val="accent3"/>
              </a:buClr>
              <a:buFont typeface=".Lucida Grande UI Regular"/>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Clr>
                <a:schemeClr val="accent3"/>
              </a:buClr>
              <a:buFont typeface=".Lucida Grande UI Regular"/>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Clr>
                <a:schemeClr val="accent3"/>
              </a:buClr>
              <a:buFont typeface=".Lucida Grande UI Regular"/>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chemeClr val="accent3"/>
              </a:buClr>
              <a:buFont typeface=".Lucida Grande UI Regular"/>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fontAlgn="auto">
              <a:spcAft>
                <a:spcPts val="0"/>
              </a:spcAft>
              <a:buClr>
                <a:srgbClr val="FDC30E"/>
              </a:buClr>
            </a:pPr>
            <a:r>
              <a:rPr lang="en-US" sz="2600" b="1" u="sng" dirty="0">
                <a:solidFill>
                  <a:srgbClr val="000000"/>
                </a:solidFill>
              </a:rPr>
              <a:t>Final Take </a:t>
            </a:r>
            <a:r>
              <a:rPr lang="en-US" sz="2600" b="1" u="sng" dirty="0" smtClean="0">
                <a:solidFill>
                  <a:srgbClr val="000000"/>
                </a:solidFill>
              </a:rPr>
              <a:t>Away</a:t>
            </a:r>
            <a:endParaRPr lang="en-US" sz="2600" b="1" u="sng" dirty="0">
              <a:solidFill>
                <a:srgbClr val="000000"/>
              </a:solidFill>
            </a:endParaRPr>
          </a:p>
          <a:p>
            <a:pPr lvl="0" fontAlgn="auto">
              <a:spcAft>
                <a:spcPts val="0"/>
              </a:spcAft>
              <a:buClr>
                <a:srgbClr val="FDC30E"/>
              </a:buClr>
            </a:pPr>
            <a:r>
              <a:rPr lang="en-US" sz="2600" dirty="0">
                <a:solidFill>
                  <a:srgbClr val="000000"/>
                </a:solidFill>
              </a:rPr>
              <a:t>Diversifying risk is valuable to </a:t>
            </a:r>
            <a:r>
              <a:rPr lang="en-US" sz="2600" dirty="0" smtClean="0">
                <a:solidFill>
                  <a:srgbClr val="000000"/>
                </a:solidFill>
              </a:rPr>
              <a:t>LHC</a:t>
            </a:r>
          </a:p>
          <a:p>
            <a:pPr lvl="0" fontAlgn="auto">
              <a:spcAft>
                <a:spcPts val="0"/>
              </a:spcAft>
              <a:buClr>
                <a:srgbClr val="FDC30E"/>
              </a:buClr>
            </a:pPr>
            <a:endParaRPr lang="en-US" sz="1200" dirty="0">
              <a:solidFill>
                <a:srgbClr val="000000"/>
              </a:solidFill>
            </a:endParaRPr>
          </a:p>
          <a:p>
            <a:pPr lvl="0" fontAlgn="auto">
              <a:spcAft>
                <a:spcPts val="0"/>
              </a:spcAft>
              <a:buClr>
                <a:srgbClr val="FDC30E"/>
              </a:buClr>
            </a:pPr>
            <a:r>
              <a:rPr lang="en-US" sz="2600" dirty="0">
                <a:solidFill>
                  <a:srgbClr val="000000"/>
                </a:solidFill>
              </a:rPr>
              <a:t>Diversifying the delivery channels increases loan </a:t>
            </a:r>
            <a:r>
              <a:rPr lang="en-US" sz="2600" dirty="0" smtClean="0">
                <a:solidFill>
                  <a:srgbClr val="000000"/>
                </a:solidFill>
              </a:rPr>
              <a:t>volume</a:t>
            </a:r>
          </a:p>
          <a:p>
            <a:pPr lvl="0" fontAlgn="auto">
              <a:spcAft>
                <a:spcPts val="0"/>
              </a:spcAft>
              <a:buClr>
                <a:srgbClr val="FDC30E"/>
              </a:buClr>
            </a:pPr>
            <a:endParaRPr lang="en-US" sz="1200" dirty="0">
              <a:solidFill>
                <a:srgbClr val="000000"/>
              </a:solidFill>
            </a:endParaRPr>
          </a:p>
          <a:p>
            <a:pPr lvl="0" fontAlgn="auto">
              <a:spcAft>
                <a:spcPts val="0"/>
              </a:spcAft>
              <a:buClr>
                <a:srgbClr val="FDC30E"/>
              </a:buClr>
            </a:pPr>
            <a:r>
              <a:rPr lang="en-US" sz="2600" dirty="0">
                <a:solidFill>
                  <a:srgbClr val="000000"/>
                </a:solidFill>
              </a:rPr>
              <a:t>Provides the Lenders what they want… more </a:t>
            </a:r>
            <a:r>
              <a:rPr lang="en-US" sz="2600" dirty="0" smtClean="0">
                <a:solidFill>
                  <a:srgbClr val="000000"/>
                </a:solidFill>
              </a:rPr>
              <a:t>options</a:t>
            </a:r>
          </a:p>
          <a:p>
            <a:pPr lvl="0" fontAlgn="auto">
              <a:spcAft>
                <a:spcPts val="0"/>
              </a:spcAft>
              <a:buClr>
                <a:srgbClr val="FDC30E"/>
              </a:buClr>
            </a:pPr>
            <a:endParaRPr lang="en-US" sz="1200" dirty="0">
              <a:solidFill>
                <a:srgbClr val="000000"/>
              </a:solidFill>
            </a:endParaRPr>
          </a:p>
          <a:p>
            <a:pPr lvl="0" fontAlgn="auto">
              <a:spcAft>
                <a:spcPts val="0"/>
              </a:spcAft>
              <a:buClr>
                <a:srgbClr val="FDC30E"/>
              </a:buClr>
            </a:pPr>
            <a:r>
              <a:rPr lang="en-US" sz="2600" dirty="0">
                <a:solidFill>
                  <a:srgbClr val="000000"/>
                </a:solidFill>
              </a:rPr>
              <a:t>Diversifying delivery channels increases </a:t>
            </a:r>
            <a:r>
              <a:rPr lang="en-US" sz="2600" dirty="0" smtClean="0">
                <a:solidFill>
                  <a:srgbClr val="000000"/>
                </a:solidFill>
              </a:rPr>
              <a:t>an HFA’s brand</a:t>
            </a:r>
          </a:p>
          <a:p>
            <a:pPr lvl="0" fontAlgn="auto">
              <a:spcAft>
                <a:spcPts val="0"/>
              </a:spcAft>
              <a:buClr>
                <a:srgbClr val="FDC30E"/>
              </a:buClr>
            </a:pPr>
            <a:endParaRPr lang="en-US" sz="1200" dirty="0">
              <a:solidFill>
                <a:srgbClr val="000000"/>
              </a:solidFill>
            </a:endParaRPr>
          </a:p>
          <a:p>
            <a:pPr lvl="0" fontAlgn="auto">
              <a:spcAft>
                <a:spcPts val="0"/>
              </a:spcAft>
              <a:buClr>
                <a:srgbClr val="FDC30E"/>
              </a:buClr>
            </a:pPr>
            <a:r>
              <a:rPr lang="en-US" sz="2600" dirty="0">
                <a:solidFill>
                  <a:srgbClr val="000000"/>
                </a:solidFill>
              </a:rPr>
              <a:t>Stifel TBA Administration provides daily pricing leadership and transparency in monthly reporting.</a:t>
            </a:r>
          </a:p>
        </p:txBody>
      </p:sp>
    </p:spTree>
    <p:extLst>
      <p:ext uri="{BB962C8B-B14F-4D97-AF65-F5344CB8AC3E}">
        <p14:creationId xmlns:p14="http://schemas.microsoft.com/office/powerpoint/2010/main" val="3351404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84741" y="1028104"/>
            <a:ext cx="8782050" cy="4662815"/>
          </a:xfrm>
          <a:prstGeom prst="rect">
            <a:avLst/>
          </a:prstGeom>
        </p:spPr>
        <p:txBody>
          <a:bodyPr wrap="square">
            <a:spAutoFit/>
          </a:bodyPr>
          <a:lstStyle/>
          <a:p>
            <a:pPr algn="just"/>
            <a:r>
              <a:rPr lang="en-US" sz="1100" dirty="0" smtClean="0">
                <a:latin typeface="+mj-lt"/>
              </a:rPr>
              <a:t>Stifel</a:t>
            </a:r>
            <a:r>
              <a:rPr lang="en-US" sz="1100" dirty="0">
                <a:latin typeface="+mj-lt"/>
              </a:rPr>
              <a:t>, Nicolaus &amp; Company, Incorporated (“Stifel”) has prepared the attached materials.  Such material consists of factual or general information (as defined in the SEC’s Municipal Advisor Rule).  Stifel is not hereby providing a municipal entity or obligated person with any advice or making any recommendation as to action concerning the structure, timing or terms of any issuance of municipal securities or municipal financial products.  To the extent that Stifel provides any alternatives, options, calculations or examples in the attached information, such information is not intended to express any view that the municipal entity or obligated person could achieve particular results in any municipal securities transaction, and those alternatives, options, calculations or examples do not constitute a recommendation that any municipal issuer or obligated person should effect any municipal securities transaction.  Stifel is acting in its own interests, is not acting as your municipal advisor and does not owe a fiduciary duty pursuant to Section 15B of the Securities Exchange Act of 1934, as amended, to the municipal entity or obligated party with respect to the information and materials contained in this communication.</a:t>
            </a:r>
          </a:p>
          <a:p>
            <a:pPr algn="just"/>
            <a:r>
              <a:rPr lang="en-US" sz="1100" dirty="0">
                <a:latin typeface="+mj-lt"/>
              </a:rPr>
              <a:t> </a:t>
            </a:r>
          </a:p>
          <a:p>
            <a:pPr algn="just"/>
            <a:r>
              <a:rPr lang="en-US" sz="1100" dirty="0">
                <a:latin typeface="+mj-lt"/>
              </a:rPr>
              <a:t>Stifel is providing information and is declaring to the proposed municipal issuer and any obligated person that it has done so within the regulatory framework of MSRB Rule G-23 as an underwriter (by definition also including the role of  placement agent) and not as a financial advisor, as defined therein, with respect to the referenced proposed issuance of municipal securities.  The primary role of Stifel, as an underwriter, is to purchase securities for resale to investors in an arm’s- length commercial transaction.  Serving in the role of underwriter, Stifel has financial and other interests that differ from those of the issuer. The issuer should consult with its’ own financial and/or municipal, legal, accounting, tax and other advisors, as applicable, to the extent it deems appropriate.</a:t>
            </a:r>
          </a:p>
          <a:p>
            <a:pPr algn="just"/>
            <a:r>
              <a:rPr lang="en-US" sz="1100" dirty="0">
                <a:latin typeface="+mj-lt"/>
              </a:rPr>
              <a:t> </a:t>
            </a:r>
          </a:p>
          <a:p>
            <a:pPr algn="just"/>
            <a:r>
              <a:rPr lang="en-US" sz="1100" dirty="0">
                <a:latin typeface="+mj-lt"/>
              </a:rPr>
              <a:t>These materials have been prepared by Stifel for the client or potential client to whom such materials are directly addressed and delivered for discussion purposes only.  All terms and conditions are subject to further discussion and negotiation.  Stifel does not express any view as to whether financing options presented in these materials are achievable or will be available at the time of any contemplated transaction.  These materials do not constitute an offer or solicitation to sell or purchase any securities and are not a commitment by Stifel to provide or arrange any financing for any transaction or to purchase any security in connection therewith and may not relied upon as an indication that such an offer will be provided in the future.  Where indicated, this presentation may contain information derived from sources other than Stifel. While we believe such information to be accurate and complete, Stifel does not guarantee the accuracy of this information. This material is based on information currently available to Stifel or its sources and is subject to change without notice. Stifel does not provide accounting, tax or legal advice; however, you should be aware that any proposed indicative transaction could have accounting, tax, legal or other implications that should be discussed with your advisors and /or counsel as you deem appropriate.</a:t>
            </a:r>
          </a:p>
        </p:txBody>
      </p:sp>
      <p:sp>
        <p:nvSpPr>
          <p:cNvPr id="7" name="Title 1"/>
          <p:cNvSpPr>
            <a:spLocks noGrp="1"/>
          </p:cNvSpPr>
          <p:nvPr>
            <p:ph type="title"/>
          </p:nvPr>
        </p:nvSpPr>
        <p:spPr>
          <a:xfrm>
            <a:off x="457200" y="0"/>
            <a:ext cx="8229600" cy="642901"/>
          </a:xfrm>
        </p:spPr>
        <p:txBody>
          <a:bodyPr/>
          <a:lstStyle/>
          <a:p>
            <a:r>
              <a:rPr lang="en-US" dirty="0" smtClean="0"/>
              <a:t>MSRB Disclosure</a:t>
            </a:r>
            <a:endParaRPr lang="en-US" dirty="0"/>
          </a:p>
        </p:txBody>
      </p:sp>
      <p:sp>
        <p:nvSpPr>
          <p:cNvPr id="2" name="Slide Number Placeholder 1"/>
          <p:cNvSpPr>
            <a:spLocks noGrp="1"/>
          </p:cNvSpPr>
          <p:nvPr>
            <p:ph type="sldNum" sz="quarter" idx="12"/>
          </p:nvPr>
        </p:nvSpPr>
        <p:spPr/>
        <p:txBody>
          <a:bodyPr/>
          <a:lstStyle/>
          <a:p>
            <a:fld id="{A7541013-1641-CE49-A669-6291DB7FB8AB}" type="slidenum">
              <a:rPr lang="en-US" smtClean="0"/>
              <a:pPr/>
              <a:t>6</a:t>
            </a:fld>
            <a:endParaRPr lang="en-US" dirty="0"/>
          </a:p>
        </p:txBody>
      </p:sp>
    </p:spTree>
    <p:extLst>
      <p:ext uri="{BB962C8B-B14F-4D97-AF65-F5344CB8AC3E}">
        <p14:creationId xmlns:p14="http://schemas.microsoft.com/office/powerpoint/2010/main" val="1268587516"/>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STIFEL NEW">
      <a:dk1>
        <a:sysClr val="windowText" lastClr="000000"/>
      </a:dk1>
      <a:lt1>
        <a:sysClr val="window" lastClr="FFFFFF"/>
      </a:lt1>
      <a:dk2>
        <a:srgbClr val="00487A"/>
      </a:dk2>
      <a:lt2>
        <a:srgbClr val="E4E9EF"/>
      </a:lt2>
      <a:accent1>
        <a:srgbClr val="63891F"/>
      </a:accent1>
      <a:accent2>
        <a:srgbClr val="E68422"/>
      </a:accent2>
      <a:accent3>
        <a:srgbClr val="758084"/>
      </a:accent3>
      <a:accent4>
        <a:srgbClr val="2F5897"/>
      </a:accent4>
      <a:accent5>
        <a:srgbClr val="6076B4"/>
      </a:accent5>
      <a:accent6>
        <a:srgbClr val="9C5252"/>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65000"/>
          </a:schemeClr>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err="1" smtClean="0">
            <a:latin typeface="Calibri"/>
            <a:cs typeface="Calibri"/>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6FA04F5653114B8A050B446685E27E" ma:contentTypeVersion="1" ma:contentTypeDescription="Create a new document." ma:contentTypeScope="" ma:versionID="0edeb14ae8ea617bd8ae4dd0fd5b1ba7">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742F6A-573B-4C60-BB31-F86EFF1233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31A7FC2-7D00-43C1-8E9B-0FA578ECBE59}">
  <ds:schemaRefs>
    <ds:schemaRef ds:uri="http://purl.org/dc/elements/1.1/"/>
    <ds:schemaRef ds:uri="http://purl.org/dc/dcmitype/"/>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http://schemas.microsoft.com/sharepoint/v3"/>
    <ds:schemaRef ds:uri="http://www.w3.org/XML/1998/namespace"/>
    <ds:schemaRef ds:uri="http://purl.org/dc/terms/"/>
  </ds:schemaRefs>
</ds:datastoreItem>
</file>

<file path=customXml/itemProps3.xml><?xml version="1.0" encoding="utf-8"?>
<ds:datastoreItem xmlns:ds="http://schemas.openxmlformats.org/officeDocument/2006/customXml" ds:itemID="{50ABBD98-C751-4A61-A987-C72E316854A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232109</TotalTime>
  <Words>893</Words>
  <Application>Microsoft Office PowerPoint</Application>
  <PresentationFormat>On-screen Show (4:3)</PresentationFormat>
  <Paragraphs>48</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.Lucida Grande UI Regular</vt:lpstr>
      <vt:lpstr>Arial</vt:lpstr>
      <vt:lpstr>Book Antiqua</vt:lpstr>
      <vt:lpstr>Calibri</vt:lpstr>
      <vt:lpstr>Lucida Grande</vt:lpstr>
      <vt:lpstr>Wingdings</vt:lpstr>
      <vt:lpstr>Custom Design</vt:lpstr>
      <vt:lpstr> The Stifel Multi-Servicer Model: Building the LHC Brand</vt:lpstr>
      <vt:lpstr>PowerPoint Presentation</vt:lpstr>
      <vt:lpstr>PowerPoint Presentation</vt:lpstr>
      <vt:lpstr>PowerPoint Presentation</vt:lpstr>
      <vt:lpstr>PowerPoint Presentation</vt:lpstr>
      <vt:lpstr>MSRB Disclosure</vt:lpstr>
    </vt:vector>
  </TitlesOfParts>
  <Company>Stifel Nicolaus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stifel</dc:creator>
  <cp:lastModifiedBy>Barry Brooks</cp:lastModifiedBy>
  <cp:revision>5355</cp:revision>
  <cp:lastPrinted>2020-08-28T16:02:15Z</cp:lastPrinted>
  <dcterms:created xsi:type="dcterms:W3CDTF">2010-05-12T13:44:05Z</dcterms:created>
  <dcterms:modified xsi:type="dcterms:W3CDTF">2020-08-28T16:03:00Z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ghlightLinks~0">
    <vt:lpwstr>False</vt:lpwstr>
  </property>
  <property fmtid="{D5CDD505-2E9C-101B-9397-08002B2CF9AE}" pid="3" name="ContentTypeId">
    <vt:lpwstr>0x010100696FA04F5653114B8A050B446685E27E</vt:lpwstr>
  </property>
</Properties>
</file>