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7" r:id="rId2"/>
    <p:sldId id="274" r:id="rId3"/>
    <p:sldId id="290" r:id="rId4"/>
    <p:sldId id="288" r:id="rId5"/>
    <p:sldId id="296" r:id="rId6"/>
    <p:sldId id="291" r:id="rId7"/>
    <p:sldId id="256" r:id="rId8"/>
    <p:sldId id="276" r:id="rId9"/>
    <p:sldId id="29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Jackson" initials="WJ" lastIdx="9" clrIdx="0">
    <p:extLst>
      <p:ext uri="{19B8F6BF-5375-455C-9EA6-DF929625EA0E}">
        <p15:presenceInfo xmlns:p15="http://schemas.microsoft.com/office/powerpoint/2012/main" userId="S-1-5-21-2121551365-534056784-1939875897-9169" providerId="AD"/>
      </p:ext>
    </p:extLst>
  </p:cmAuthor>
  <p:cmAuthor id="2" name="Christina Melton" initials="CM" lastIdx="7" clrIdx="1">
    <p:extLst>
      <p:ext uri="{19B8F6BF-5375-455C-9EA6-DF929625EA0E}">
        <p15:presenceInfo xmlns:p15="http://schemas.microsoft.com/office/powerpoint/2012/main" userId="S::christina.melton@emergentmethod.com::66adc847-d2c2-43cc-a320-59625f2fb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574"/>
    <a:srgbClr val="65C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9"/>
    <p:restoredTop sz="93469" autoAdjust="0"/>
  </p:normalViewPr>
  <p:slideViewPr>
    <p:cSldViewPr snapToGrid="0" snapToObjects="1">
      <p:cViewPr varScale="1">
        <p:scale>
          <a:sx n="77" d="100"/>
          <a:sy n="77" d="100"/>
        </p:scale>
        <p:origin x="10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spc="200" baseline="0" dirty="0">
                <a:solidFill>
                  <a:schemeClr val="tx2"/>
                </a:solidFill>
              </a:rPr>
              <a:t>GUSTAV-IKE CDBGDR ALLOCATION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Gustav-Ike CDBGDR allocation</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0F90-ED43-905A-2649DFBFE12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0F90-ED43-905A-2649DFBFE123}"/>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2-0F90-ED43-905A-2649DFBFE123}"/>
              </c:ext>
            </c:extLst>
          </c:dPt>
          <c:cat>
            <c:numRef>
              <c:f>Sheet1!$A$2:$A$4</c:f>
              <c:numCache>
                <c:formatCode>mmm\-yy</c:formatCode>
                <c:ptCount val="3"/>
                <c:pt idx="0">
                  <c:v>39753</c:v>
                </c:pt>
                <c:pt idx="1">
                  <c:v>39965</c:v>
                </c:pt>
                <c:pt idx="2">
                  <c:v>40422</c:v>
                </c:pt>
              </c:numCache>
            </c:numRef>
          </c:cat>
          <c:val>
            <c:numRef>
              <c:f>Sheet1!$B$2:$B$4</c:f>
              <c:numCache>
                <c:formatCode>"$"#,##0_);[Red]\("$"#,##0\)</c:formatCode>
                <c:ptCount val="3"/>
                <c:pt idx="0" formatCode="#,##0">
                  <c:v>438000000</c:v>
                </c:pt>
                <c:pt idx="1">
                  <c:v>620000000</c:v>
                </c:pt>
                <c:pt idx="2">
                  <c:v>32500000</c:v>
                </c:pt>
              </c:numCache>
            </c:numRef>
          </c:val>
          <c:extLst>
            <c:ext xmlns:c16="http://schemas.microsoft.com/office/drawing/2014/chart" uri="{C3380CC4-5D6E-409C-BE32-E72D297353CC}">
              <c16:uniqueId val="{00000000-0F90-ED43-905A-2649DFBFE1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cap="all" spc="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spc="200" baseline="0" dirty="0">
                <a:solidFill>
                  <a:schemeClr val="tx2"/>
                </a:solidFill>
              </a:rPr>
              <a:t>KATRINA/RITA CDBG-DR ALLOCATIONS </a:t>
            </a:r>
            <a:r>
              <a:rPr lang="en-US" b="0" spc="200" baseline="0" dirty="0">
                <a:solidFill>
                  <a:schemeClr val="tx2"/>
                </a:solidFill>
              </a:rPr>
              <a:t>(Billions)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Feb-06</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"$"#,##0.00_);[Red]\("$"#,##0.00\)</c:formatCode>
                <c:ptCount val="1"/>
                <c:pt idx="0">
                  <c:v>6.2</c:v>
                </c:pt>
              </c:numCache>
            </c:numRef>
          </c:val>
          <c:extLst>
            <c:ext xmlns:c16="http://schemas.microsoft.com/office/drawing/2014/chart" uri="{C3380CC4-5D6E-409C-BE32-E72D297353CC}">
              <c16:uniqueId val="{00000000-3E96-6141-829A-A058C23D06B5}"/>
            </c:ext>
          </c:extLst>
        </c:ser>
        <c:ser>
          <c:idx val="1"/>
          <c:order val="1"/>
          <c:tx>
            <c:strRef>
              <c:f>Sheet1!$C$1</c:f>
              <c:strCache>
                <c:ptCount val="1"/>
                <c:pt idx="0">
                  <c:v>Jul-06</c:v>
                </c:pt>
              </c:strCache>
            </c:strRef>
          </c:tx>
          <c:spPr>
            <a:solidFill>
              <a:schemeClr val="bg2"/>
            </a:solidFill>
            <a:ln>
              <a:noFill/>
            </a:ln>
            <a:effectLst/>
          </c:spPr>
          <c:invertIfNegative val="0"/>
          <c:cat>
            <c:numRef>
              <c:f>Sheet1!$A$2</c:f>
              <c:numCache>
                <c:formatCode>General</c:formatCode>
                <c:ptCount val="1"/>
              </c:numCache>
            </c:numRef>
          </c:cat>
          <c:val>
            <c:numRef>
              <c:f>Sheet1!$C$2</c:f>
              <c:numCache>
                <c:formatCode>"$"#,##0.00_);[Red]\("$"#,##0.00\)</c:formatCode>
                <c:ptCount val="1"/>
                <c:pt idx="0">
                  <c:v>4.2</c:v>
                </c:pt>
              </c:numCache>
            </c:numRef>
          </c:val>
          <c:extLst>
            <c:ext xmlns:c16="http://schemas.microsoft.com/office/drawing/2014/chart" uri="{C3380CC4-5D6E-409C-BE32-E72D297353CC}">
              <c16:uniqueId val="{00000001-3E96-6141-829A-A058C23D06B5}"/>
            </c:ext>
          </c:extLst>
        </c:ser>
        <c:ser>
          <c:idx val="2"/>
          <c:order val="2"/>
          <c:tx>
            <c:strRef>
              <c:f>Sheet1!$D$1</c:f>
              <c:strCache>
                <c:ptCount val="1"/>
                <c:pt idx="0">
                  <c:v>Nov-07</c:v>
                </c:pt>
              </c:strCache>
            </c:strRef>
          </c:tx>
          <c:spPr>
            <a:solidFill>
              <a:schemeClr val="tx2"/>
            </a:solidFill>
            <a:ln>
              <a:noFill/>
            </a:ln>
            <a:effectLst/>
          </c:spPr>
          <c:invertIfNegative val="0"/>
          <c:cat>
            <c:numRef>
              <c:f>Sheet1!$A$2</c:f>
              <c:numCache>
                <c:formatCode>General</c:formatCode>
                <c:ptCount val="1"/>
              </c:numCache>
            </c:numRef>
          </c:cat>
          <c:val>
            <c:numRef>
              <c:f>Sheet1!$D$2</c:f>
              <c:numCache>
                <c:formatCode>"$"#,##0.00_);[Red]\("$"#,##0.00\)</c:formatCode>
                <c:ptCount val="1"/>
                <c:pt idx="0">
                  <c:v>3</c:v>
                </c:pt>
              </c:numCache>
            </c:numRef>
          </c:val>
          <c:extLst>
            <c:ext xmlns:c16="http://schemas.microsoft.com/office/drawing/2014/chart" uri="{C3380CC4-5D6E-409C-BE32-E72D297353CC}">
              <c16:uniqueId val="{00000003-3E96-6141-829A-A058C23D06B5}"/>
            </c:ext>
          </c:extLst>
        </c:ser>
        <c:dLbls>
          <c:showLegendKey val="0"/>
          <c:showVal val="0"/>
          <c:showCatName val="0"/>
          <c:showSerName val="0"/>
          <c:showPercent val="0"/>
          <c:showBubbleSize val="0"/>
        </c:dLbls>
        <c:gapWidth val="219"/>
        <c:overlap val="-27"/>
        <c:axId val="229306792"/>
        <c:axId val="229307576"/>
      </c:barChart>
      <c:catAx>
        <c:axId val="22930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07576"/>
        <c:crosses val="autoZero"/>
        <c:auto val="1"/>
        <c:lblAlgn val="ctr"/>
        <c:lblOffset val="100"/>
        <c:noMultiLvlLbl val="0"/>
      </c:catAx>
      <c:valAx>
        <c:axId val="229307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0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cap="all" spc="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spc="200" baseline="0" dirty="0">
                <a:solidFill>
                  <a:schemeClr val="tx2"/>
                </a:solidFill>
              </a:rPr>
              <a:t>Applications By Week</a:t>
            </a:r>
            <a:endParaRPr lang="en-US" b="0" spc="200" baseline="0"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Week of 2-28-2021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numCache>
            </c:numRef>
          </c:cat>
          <c:val>
            <c:numRef>
              <c:f>Sheet1!$B$2:$B$3</c:f>
              <c:numCache>
                <c:formatCode>General</c:formatCode>
                <c:ptCount val="2"/>
                <c:pt idx="0" formatCode="0">
                  <c:v>3535</c:v>
                </c:pt>
              </c:numCache>
            </c:numRef>
          </c:val>
          <c:extLst>
            <c:ext xmlns:c16="http://schemas.microsoft.com/office/drawing/2014/chart" uri="{C3380CC4-5D6E-409C-BE32-E72D297353CC}">
              <c16:uniqueId val="{00000000-5324-944C-90F9-C34A28985F81}"/>
            </c:ext>
          </c:extLst>
        </c:ser>
        <c:ser>
          <c:idx val="1"/>
          <c:order val="1"/>
          <c:tx>
            <c:strRef>
              <c:f>Sheet1!$C$1</c:f>
              <c:strCache>
                <c:ptCount val="1"/>
                <c:pt idx="0">
                  <c:v>Week of 3-7-2021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formatCode="0">
                  <c:v>3082</c:v>
                </c:pt>
              </c:numCache>
            </c:numRef>
          </c:val>
          <c:extLst>
            <c:ext xmlns:c16="http://schemas.microsoft.com/office/drawing/2014/chart" uri="{C3380CC4-5D6E-409C-BE32-E72D297353CC}">
              <c16:uniqueId val="{00000001-5324-944C-90F9-C34A28985F81}"/>
            </c:ext>
          </c:extLst>
        </c:ser>
        <c:ser>
          <c:idx val="2"/>
          <c:order val="2"/>
          <c:tx>
            <c:strRef>
              <c:f>Sheet1!$D$1</c:f>
              <c:strCache>
                <c:ptCount val="1"/>
                <c:pt idx="0">
                  <c:v>Week of 3-14-2021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formatCode="0">
                  <c:v>983</c:v>
                </c:pt>
              </c:numCache>
            </c:numRef>
          </c:val>
          <c:extLst>
            <c:ext xmlns:c16="http://schemas.microsoft.com/office/drawing/2014/chart" uri="{C3380CC4-5D6E-409C-BE32-E72D297353CC}">
              <c16:uniqueId val="{00000002-5324-944C-90F9-C34A28985F81}"/>
            </c:ext>
          </c:extLst>
        </c:ser>
        <c:ser>
          <c:idx val="3"/>
          <c:order val="3"/>
          <c:tx>
            <c:strRef>
              <c:f>Sheet1!$E$1</c:f>
              <c:strCache>
                <c:ptCount val="1"/>
                <c:pt idx="0">
                  <c:v>Week of 3-21-2021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Sheet1!$E$2:$E$3</c:f>
              <c:numCache>
                <c:formatCode>General</c:formatCode>
                <c:ptCount val="2"/>
                <c:pt idx="0" formatCode="0">
                  <c:v>653</c:v>
                </c:pt>
              </c:numCache>
            </c:numRef>
          </c:val>
          <c:extLst>
            <c:ext xmlns:c16="http://schemas.microsoft.com/office/drawing/2014/chart" uri="{C3380CC4-5D6E-409C-BE32-E72D297353CC}">
              <c16:uniqueId val="{00000004-5324-944C-90F9-C34A28985F81}"/>
            </c:ext>
          </c:extLst>
        </c:ser>
        <c:ser>
          <c:idx val="4"/>
          <c:order val="4"/>
          <c:tx>
            <c:strRef>
              <c:f>Sheet1!$F$1</c:f>
              <c:strCache>
                <c:ptCount val="1"/>
                <c:pt idx="0">
                  <c:v>Week of 3-28-2021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Sheet1!$F$2:$F$3</c:f>
              <c:numCache>
                <c:formatCode>General</c:formatCode>
                <c:ptCount val="2"/>
                <c:pt idx="0" formatCode="0">
                  <c:v>762</c:v>
                </c:pt>
              </c:numCache>
            </c:numRef>
          </c:val>
          <c:extLst>
            <c:ext xmlns:c16="http://schemas.microsoft.com/office/drawing/2014/chart" uri="{C3380CC4-5D6E-409C-BE32-E72D297353CC}">
              <c16:uniqueId val="{00000005-5324-944C-90F9-C34A28985F81}"/>
            </c:ext>
          </c:extLst>
        </c:ser>
        <c:ser>
          <c:idx val="5"/>
          <c:order val="5"/>
          <c:tx>
            <c:strRef>
              <c:f>Sheet1!$G$1</c:f>
              <c:strCache>
                <c:ptCount val="1"/>
                <c:pt idx="0">
                  <c:v>Week of 4-4-2021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Sheet1!$G$2:$G$3</c:f>
              <c:numCache>
                <c:formatCode>General</c:formatCode>
                <c:ptCount val="2"/>
                <c:pt idx="0" formatCode="0">
                  <c:v>486</c:v>
                </c:pt>
              </c:numCache>
            </c:numRef>
          </c:val>
          <c:extLst>
            <c:ext xmlns:c16="http://schemas.microsoft.com/office/drawing/2014/chart" uri="{C3380CC4-5D6E-409C-BE32-E72D297353CC}">
              <c16:uniqueId val="{00000006-5324-944C-90F9-C34A28985F81}"/>
            </c:ext>
          </c:extLst>
        </c:ser>
        <c:dLbls>
          <c:showLegendKey val="0"/>
          <c:showVal val="0"/>
          <c:showCatName val="0"/>
          <c:showSerName val="0"/>
          <c:showPercent val="0"/>
          <c:showBubbleSize val="0"/>
        </c:dLbls>
        <c:gapWidth val="0"/>
        <c:overlap val="-6"/>
        <c:axId val="229306792"/>
        <c:axId val="229307576"/>
      </c:barChart>
      <c:catAx>
        <c:axId val="22930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07576"/>
        <c:crosses val="autoZero"/>
        <c:auto val="1"/>
        <c:lblAlgn val="ctr"/>
        <c:lblOffset val="100"/>
        <c:noMultiLvlLbl val="0"/>
      </c:catAx>
      <c:valAx>
        <c:axId val="229307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pc="100" baseline="0" dirty="0"/>
                  <a:t>NUMBER OF TENANTS</a:t>
                </a:r>
              </a:p>
            </c:rich>
          </c:tx>
          <c:layout>
            <c:manualLayout>
              <c:xMode val="edge"/>
              <c:yMode val="edge"/>
              <c:x val="1.1261261261261261E-2"/>
              <c:y val="0.226679168264176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06792"/>
        <c:crosses val="autoZero"/>
        <c:crossBetween val="between"/>
      </c:valAx>
      <c:spPr>
        <a:noFill/>
        <a:ln>
          <a:noFill/>
        </a:ln>
        <a:effectLst/>
      </c:spPr>
    </c:plotArea>
    <c:legend>
      <c:legendPos val="b"/>
      <c:layout>
        <c:manualLayout>
          <c:xMode val="edge"/>
          <c:yMode val="edge"/>
          <c:x val="0"/>
          <c:y val="0.8213270193880301"/>
          <c:w val="0.97443463148187559"/>
          <c:h val="0.15839868158521606"/>
        </c:manualLayout>
      </c:layout>
      <c:overlay val="0"/>
      <c:spPr>
        <a:noFill/>
        <a:ln>
          <a:noFill/>
        </a:ln>
        <a:effectLst/>
      </c:spPr>
      <c:txPr>
        <a:bodyPr rot="0" spcFirstLastPara="1" vertOverflow="ellipsis" vert="horz" wrap="square" anchor="ctr" anchorCtr="1"/>
        <a:lstStyle/>
        <a:p>
          <a:pPr>
            <a:defRPr sz="1197" b="0" i="0" u="none" strike="noStrike" kern="1200" cap="all" spc="1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D9F94-F638-8D43-B99D-EE9BDCC64AEB}"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96E5-6381-4446-ACB5-4518D801CECB}" type="slidenum">
              <a:rPr lang="en-US" smtClean="0"/>
              <a:t>‹#›</a:t>
            </a:fld>
            <a:endParaRPr lang="en-US"/>
          </a:p>
        </p:txBody>
      </p:sp>
    </p:spTree>
    <p:extLst>
      <p:ext uri="{BB962C8B-B14F-4D97-AF65-F5344CB8AC3E}">
        <p14:creationId xmlns:p14="http://schemas.microsoft.com/office/powerpoint/2010/main" val="166635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996E5-6381-4446-ACB5-4518D801CECB}" type="slidenum">
              <a:rPr lang="en-US" smtClean="0"/>
              <a:t>3</a:t>
            </a:fld>
            <a:endParaRPr lang="en-US"/>
          </a:p>
        </p:txBody>
      </p:sp>
    </p:spTree>
    <p:extLst>
      <p:ext uri="{BB962C8B-B14F-4D97-AF65-F5344CB8AC3E}">
        <p14:creationId xmlns:p14="http://schemas.microsoft.com/office/powerpoint/2010/main" val="286484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996E5-6381-4446-ACB5-4518D801CECB}" type="slidenum">
              <a:rPr lang="en-US" smtClean="0"/>
              <a:t>4</a:t>
            </a:fld>
            <a:endParaRPr lang="en-US"/>
          </a:p>
        </p:txBody>
      </p:sp>
    </p:spTree>
    <p:extLst>
      <p:ext uri="{BB962C8B-B14F-4D97-AF65-F5344CB8AC3E}">
        <p14:creationId xmlns:p14="http://schemas.microsoft.com/office/powerpoint/2010/main" val="232439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996E5-6381-4446-ACB5-4518D801CECB}" type="slidenum">
              <a:rPr lang="en-US" smtClean="0"/>
              <a:t>8</a:t>
            </a:fld>
            <a:endParaRPr lang="en-US"/>
          </a:p>
        </p:txBody>
      </p:sp>
    </p:spTree>
    <p:extLst>
      <p:ext uri="{BB962C8B-B14F-4D97-AF65-F5344CB8AC3E}">
        <p14:creationId xmlns:p14="http://schemas.microsoft.com/office/powerpoint/2010/main" val="196166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1.jp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2B9872-C239-724F-B0F7-CF4AE4439ED7}"/>
              </a:ext>
            </a:extLst>
          </p:cNvPr>
          <p:cNvSpPr/>
          <p:nvPr userDrawn="1"/>
        </p:nvSpPr>
        <p:spPr>
          <a:xfrm>
            <a:off x="7971416" y="5769689"/>
            <a:ext cx="4220584" cy="1088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B2E191-B728-3949-B41F-98211D356D27}"/>
              </a:ext>
            </a:extLst>
          </p:cNvPr>
          <p:cNvSpPr/>
          <p:nvPr userDrawn="1"/>
        </p:nvSpPr>
        <p:spPr>
          <a:xfrm>
            <a:off x="0" y="0"/>
            <a:ext cx="12207772" cy="632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14400" y="1912792"/>
            <a:ext cx="10254343" cy="1962626"/>
          </a:xfrm>
        </p:spPr>
        <p:txBody>
          <a:bodyPr anchor="b">
            <a:noAutofit/>
          </a:bodyPr>
          <a:lstStyle>
            <a:lvl1pPr algn="ctr">
              <a:defRPr sz="4800" spc="100" baseline="0">
                <a:solidFill>
                  <a:schemeClr val="bg1"/>
                </a:solidFill>
              </a:defRPr>
            </a:lvl1pPr>
          </a:lstStyle>
          <a:p>
            <a:r>
              <a:rPr lang="en-US" dirty="0"/>
              <a:t/>
            </a:r>
            <a:br>
              <a:rPr lang="en-US" dirty="0"/>
            </a:br>
            <a:r>
              <a:rPr lang="en-US" dirty="0"/>
              <a:t>CLICK TO EDIT MASTER</a:t>
            </a:r>
            <a:br>
              <a:rPr lang="en-US" dirty="0"/>
            </a:br>
            <a:r>
              <a:rPr lang="en-US" dirty="0"/>
              <a:t>TITLE TEXT</a:t>
            </a:r>
          </a:p>
        </p:txBody>
      </p:sp>
      <p:sp>
        <p:nvSpPr>
          <p:cNvPr id="3" name="Subtitle 2"/>
          <p:cNvSpPr>
            <a:spLocks noGrp="1"/>
          </p:cNvSpPr>
          <p:nvPr>
            <p:ph type="subTitle" idx="1" hasCustomPrompt="1"/>
          </p:nvPr>
        </p:nvSpPr>
        <p:spPr>
          <a:xfrm>
            <a:off x="914400" y="4025686"/>
            <a:ext cx="10254343" cy="867364"/>
          </a:xfrm>
          <a:prstGeom prst="rect">
            <a:avLst/>
          </a:prstGeom>
        </p:spPr>
        <p:txBody>
          <a:bodyPr>
            <a:noAutofit/>
          </a:bodyPr>
          <a:lstStyle>
            <a:lvl1pPr marL="0" indent="0" algn="ctr">
              <a:buNone/>
              <a:defRPr sz="2800" i="1" spc="7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sp>
        <p:nvSpPr>
          <p:cNvPr id="18" name="Date Placeholder 3">
            <a:extLst>
              <a:ext uri="{FF2B5EF4-FFF2-40B4-BE49-F238E27FC236}">
                <a16:creationId xmlns:a16="http://schemas.microsoft.com/office/drawing/2014/main" id="{ADBF316C-68A3-394A-912F-1331A9828922}"/>
              </a:ext>
            </a:extLst>
          </p:cNvPr>
          <p:cNvSpPr>
            <a:spLocks noGrp="1"/>
          </p:cNvSpPr>
          <p:nvPr>
            <p:ph type="dt" sz="half" idx="2"/>
          </p:nvPr>
        </p:nvSpPr>
        <p:spPr>
          <a:xfrm>
            <a:off x="10521199" y="6329083"/>
            <a:ext cx="1670801" cy="528916"/>
          </a:xfrm>
          <a:prstGeom prst="rect">
            <a:avLst/>
          </a:prstGeom>
        </p:spPr>
        <p:txBody>
          <a:bodyPr vert="horz" lIns="91440" tIns="45720" rIns="91440" bIns="45720" rtlCol="0" anchor="ctr"/>
          <a:lstStyle>
            <a:lvl1pPr algn="l">
              <a:defRPr sz="1200" spc="200" baseline="0">
                <a:solidFill>
                  <a:schemeClr val="tx2"/>
                </a:solidFill>
              </a:defRPr>
            </a:lvl1pPr>
          </a:lstStyle>
          <a:p>
            <a:fld id="{E471A005-09C3-BF4D-B411-8E5D65A408E7}" type="datetime4">
              <a:rPr lang="en-US" smtClean="0"/>
              <a:t>April 9, 2021</a:t>
            </a:fld>
            <a:endParaRPr lang="en-US" dirty="0"/>
          </a:p>
        </p:txBody>
      </p:sp>
      <p:sp>
        <p:nvSpPr>
          <p:cNvPr id="14" name="Text Placeholder 13">
            <a:extLst>
              <a:ext uri="{FF2B5EF4-FFF2-40B4-BE49-F238E27FC236}">
                <a16:creationId xmlns:a16="http://schemas.microsoft.com/office/drawing/2014/main" id="{D82727BE-9795-F44E-BB3B-663448D3573D}"/>
              </a:ext>
            </a:extLst>
          </p:cNvPr>
          <p:cNvSpPr>
            <a:spLocks noGrp="1"/>
          </p:cNvSpPr>
          <p:nvPr>
            <p:ph type="body" sz="quarter" idx="10" hasCustomPrompt="1"/>
          </p:nvPr>
        </p:nvSpPr>
        <p:spPr>
          <a:xfrm>
            <a:off x="920205" y="5441891"/>
            <a:ext cx="10890796" cy="327798"/>
          </a:xfrm>
          <a:prstGeom prst="rect">
            <a:avLst/>
          </a:prstGeom>
        </p:spPr>
        <p:txBody>
          <a:bodyPr>
            <a:normAutofit/>
          </a:bodyPr>
          <a:lstStyle>
            <a:lvl1pPr marL="0" indent="0" algn="r">
              <a:buNone/>
              <a:defRPr sz="2000" spc="200" baseline="0">
                <a:solidFill>
                  <a:schemeClr val="accent1"/>
                </a:solidFill>
                <a:latin typeface="+mj-lt"/>
              </a:defRPr>
            </a:lvl1pPr>
          </a:lstStyle>
          <a:p>
            <a:pPr lvl="0"/>
            <a:r>
              <a:rPr lang="en-US" dirty="0"/>
              <a:t>PRESENTER NAME</a:t>
            </a:r>
          </a:p>
        </p:txBody>
      </p:sp>
      <p:sp>
        <p:nvSpPr>
          <p:cNvPr id="22" name="Text Placeholder 21">
            <a:extLst>
              <a:ext uri="{FF2B5EF4-FFF2-40B4-BE49-F238E27FC236}">
                <a16:creationId xmlns:a16="http://schemas.microsoft.com/office/drawing/2014/main" id="{E63928EB-DEC6-734F-BB78-FE58D515C41E}"/>
              </a:ext>
            </a:extLst>
          </p:cNvPr>
          <p:cNvSpPr>
            <a:spLocks noGrp="1"/>
          </p:cNvSpPr>
          <p:nvPr>
            <p:ph type="body" sz="quarter" idx="11" hasCustomPrompt="1"/>
          </p:nvPr>
        </p:nvSpPr>
        <p:spPr>
          <a:xfrm>
            <a:off x="920931" y="5788208"/>
            <a:ext cx="10890069" cy="258125"/>
          </a:xfrm>
          <a:prstGeom prst="rect">
            <a:avLst/>
          </a:prstGeom>
        </p:spPr>
        <p:txBody>
          <a:bodyPr>
            <a:normAutofit/>
          </a:bodyPr>
          <a:lstStyle>
            <a:lvl1pPr marL="0" indent="0" algn="r">
              <a:buNone/>
              <a:defRPr sz="1600" i="1">
                <a:solidFill>
                  <a:schemeClr val="accent1"/>
                </a:solidFill>
                <a:latin typeface="+mj-lt"/>
              </a:defRPr>
            </a:lvl1pPr>
          </a:lstStyle>
          <a:p>
            <a:pPr lvl="0"/>
            <a:r>
              <a:rPr lang="en-US" dirty="0"/>
              <a:t>Presenter Title</a:t>
            </a:r>
          </a:p>
        </p:txBody>
      </p:sp>
      <p:sp>
        <p:nvSpPr>
          <p:cNvPr id="9" name="Slide Number Placeholder 5">
            <a:extLst>
              <a:ext uri="{FF2B5EF4-FFF2-40B4-BE49-F238E27FC236}">
                <a16:creationId xmlns:a16="http://schemas.microsoft.com/office/drawing/2014/main" id="{150B7B6C-30A9-3049-B6F9-9C0E25F2EE5F}"/>
              </a:ext>
            </a:extLst>
          </p:cNvPr>
          <p:cNvSpPr>
            <a:spLocks noGrp="1"/>
          </p:cNvSpPr>
          <p:nvPr>
            <p:ph type="sldNum" sz="quarter" idx="4"/>
          </p:nvPr>
        </p:nvSpPr>
        <p:spPr>
          <a:xfrm>
            <a:off x="-1" y="6324600"/>
            <a:ext cx="449316"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Tree>
    <p:extLst>
      <p:ext uri="{BB962C8B-B14F-4D97-AF65-F5344CB8AC3E}">
        <p14:creationId xmlns:p14="http://schemas.microsoft.com/office/powerpoint/2010/main" val="18231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rograms Descriptions">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2706948-6D3C-174C-BA71-818F706B7EB8}"/>
              </a:ext>
            </a:extLst>
          </p:cNvPr>
          <p:cNvGraphicFramePr>
            <a:graphicFrameLocks noGrp="1"/>
          </p:cNvGraphicFramePr>
          <p:nvPr userDrawn="1">
            <p:extLst>
              <p:ext uri="{D42A27DB-BD31-4B8C-83A1-F6EECF244321}">
                <p14:modId xmlns:p14="http://schemas.microsoft.com/office/powerpoint/2010/main" val="2928692458"/>
              </p:ext>
            </p:extLst>
          </p:nvPr>
        </p:nvGraphicFramePr>
        <p:xfrm>
          <a:off x="751494" y="571500"/>
          <a:ext cx="11093796" cy="4931923"/>
        </p:xfrm>
        <a:graphic>
          <a:graphicData uri="http://schemas.openxmlformats.org/drawingml/2006/table">
            <a:tbl>
              <a:tblPr firstRow="1" bandRow="1">
                <a:tableStyleId>{5C22544A-7EE6-4342-B048-85BDC9FD1C3A}</a:tableStyleId>
              </a:tblPr>
              <a:tblGrid>
                <a:gridCol w="2773449">
                  <a:extLst>
                    <a:ext uri="{9D8B030D-6E8A-4147-A177-3AD203B41FA5}">
                      <a16:colId xmlns:a16="http://schemas.microsoft.com/office/drawing/2014/main" val="874756441"/>
                    </a:ext>
                  </a:extLst>
                </a:gridCol>
                <a:gridCol w="2773449">
                  <a:extLst>
                    <a:ext uri="{9D8B030D-6E8A-4147-A177-3AD203B41FA5}">
                      <a16:colId xmlns:a16="http://schemas.microsoft.com/office/drawing/2014/main" val="408655754"/>
                    </a:ext>
                  </a:extLst>
                </a:gridCol>
                <a:gridCol w="2773449">
                  <a:extLst>
                    <a:ext uri="{9D8B030D-6E8A-4147-A177-3AD203B41FA5}">
                      <a16:colId xmlns:a16="http://schemas.microsoft.com/office/drawing/2014/main" val="2121282010"/>
                    </a:ext>
                  </a:extLst>
                </a:gridCol>
                <a:gridCol w="2773449">
                  <a:extLst>
                    <a:ext uri="{9D8B030D-6E8A-4147-A177-3AD203B41FA5}">
                      <a16:colId xmlns:a16="http://schemas.microsoft.com/office/drawing/2014/main" val="2142494545"/>
                    </a:ext>
                  </a:extLst>
                </a:gridCol>
              </a:tblGrid>
              <a:tr h="1031132">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988217"/>
                  </a:ext>
                </a:extLst>
              </a:tr>
              <a:tr h="3900791">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634506"/>
                  </a:ext>
                </a:extLst>
              </a:tr>
            </a:tbl>
          </a:graphicData>
        </a:graphic>
      </p:graphicFrame>
      <p:sp>
        <p:nvSpPr>
          <p:cNvPr id="8" name="Rectangle 7">
            <a:extLst>
              <a:ext uri="{FF2B5EF4-FFF2-40B4-BE49-F238E27FC236}">
                <a16:creationId xmlns:a16="http://schemas.microsoft.com/office/drawing/2014/main" id="{52550BF3-4674-114A-AADA-45174A4DCA13}"/>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8BC2B88-ADB0-3E48-B142-8E856EAC412E}"/>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2" name="Date Placeholder 3">
            <a:extLst>
              <a:ext uri="{FF2B5EF4-FFF2-40B4-BE49-F238E27FC236}">
                <a16:creationId xmlns:a16="http://schemas.microsoft.com/office/drawing/2014/main" id="{C589D526-545F-F846-97D4-CB44A64C24DC}"/>
              </a:ext>
            </a:extLst>
          </p:cNvPr>
          <p:cNvSpPr>
            <a:spLocks noGrp="1"/>
          </p:cNvSpPr>
          <p:nvPr>
            <p:ph type="dt" sz="half" idx="2"/>
          </p:nvPr>
        </p:nvSpPr>
        <p:spPr>
          <a:xfrm rot="16200000">
            <a:off x="-2941298" y="2933984"/>
            <a:ext cx="6324602" cy="456629"/>
          </a:xfrm>
          <a:prstGeom prst="rect">
            <a:avLst/>
          </a:prstGeom>
        </p:spPr>
        <p:txBody>
          <a:bodyPr vert="horz" lIns="91440" tIns="45720" rIns="91440" bIns="45720" rtlCol="0" anchor="ctr"/>
          <a:lstStyle>
            <a:lvl1pPr algn="ctr">
              <a:defRPr sz="1200" spc="200" baseline="0">
                <a:solidFill>
                  <a:schemeClr val="tx2"/>
                </a:solidFill>
              </a:defRPr>
            </a:lvl1pPr>
          </a:lstStyle>
          <a:p>
            <a:fld id="{7F09CCA2-3A31-7248-B63C-24ABE35C9C8A}" type="datetime4">
              <a:rPr lang="en-US" smtClean="0"/>
              <a:t>April 9, 2021</a:t>
            </a:fld>
            <a:endParaRPr lang="en-US" dirty="0"/>
          </a:p>
        </p:txBody>
      </p:sp>
      <p:pic>
        <p:nvPicPr>
          <p:cNvPr id="5" name="Picture 4" descr="A close up of a sign&#10;&#10;Description automatically generated">
            <a:extLst>
              <a:ext uri="{FF2B5EF4-FFF2-40B4-BE49-F238E27FC236}">
                <a16:creationId xmlns:a16="http://schemas.microsoft.com/office/drawing/2014/main" id="{16E0FE84-F320-F645-B066-3FF51B3600FA}"/>
              </a:ext>
            </a:extLst>
          </p:cNvPr>
          <p:cNvPicPr>
            <a:picLocks noChangeAspect="1"/>
          </p:cNvPicPr>
          <p:nvPr userDrawn="1"/>
        </p:nvPicPr>
        <p:blipFill>
          <a:blip r:embed="rId2"/>
          <a:stretch>
            <a:fillRect/>
          </a:stretch>
        </p:blipFill>
        <p:spPr>
          <a:xfrm>
            <a:off x="3989808" y="782760"/>
            <a:ext cx="1829760" cy="62566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1CCD17C-DC44-AC4F-97BA-31A41DA3C43C}"/>
              </a:ext>
            </a:extLst>
          </p:cNvPr>
          <p:cNvPicPr>
            <a:picLocks noChangeAspect="1"/>
          </p:cNvPicPr>
          <p:nvPr userDrawn="1"/>
        </p:nvPicPr>
        <p:blipFill>
          <a:blip r:embed="rId3"/>
          <a:stretch>
            <a:fillRect/>
          </a:stretch>
        </p:blipFill>
        <p:spPr>
          <a:xfrm>
            <a:off x="6918962" y="782760"/>
            <a:ext cx="1643147" cy="625660"/>
          </a:xfrm>
          <a:prstGeom prst="rect">
            <a:avLst/>
          </a:prstGeom>
        </p:spPr>
      </p:pic>
      <p:pic>
        <p:nvPicPr>
          <p:cNvPr id="14" name="Picture 13" descr="A picture containing drawing, food&#10;&#10;Description automatically generated">
            <a:extLst>
              <a:ext uri="{FF2B5EF4-FFF2-40B4-BE49-F238E27FC236}">
                <a16:creationId xmlns:a16="http://schemas.microsoft.com/office/drawing/2014/main" id="{54090FD1-B29A-204D-B064-82115CB3CFA4}"/>
              </a:ext>
            </a:extLst>
          </p:cNvPr>
          <p:cNvPicPr>
            <a:picLocks noChangeAspect="1"/>
          </p:cNvPicPr>
          <p:nvPr userDrawn="1"/>
        </p:nvPicPr>
        <p:blipFill>
          <a:blip r:embed="rId4"/>
          <a:stretch>
            <a:fillRect/>
          </a:stretch>
        </p:blipFill>
        <p:spPr>
          <a:xfrm>
            <a:off x="1149964" y="741908"/>
            <a:ext cx="1935942" cy="707364"/>
          </a:xfrm>
          <a:prstGeom prst="rect">
            <a:avLst/>
          </a:prstGeom>
        </p:spPr>
      </p:pic>
      <p:sp>
        <p:nvSpPr>
          <p:cNvPr id="16" name="Text Placeholder 15">
            <a:extLst>
              <a:ext uri="{FF2B5EF4-FFF2-40B4-BE49-F238E27FC236}">
                <a16:creationId xmlns:a16="http://schemas.microsoft.com/office/drawing/2014/main" id="{CFC87B59-4525-3545-B07A-7691B6B41105}"/>
              </a:ext>
            </a:extLst>
          </p:cNvPr>
          <p:cNvSpPr>
            <a:spLocks noGrp="1"/>
          </p:cNvSpPr>
          <p:nvPr>
            <p:ph type="body" sz="quarter" idx="10" hasCustomPrompt="1"/>
          </p:nvPr>
        </p:nvSpPr>
        <p:spPr>
          <a:xfrm>
            <a:off x="751841" y="2264112"/>
            <a:ext cx="2772410" cy="3214028"/>
          </a:xfrm>
          <a:prstGeom prst="rect">
            <a:avLst/>
          </a:prstGeom>
        </p:spPr>
        <p:txBody>
          <a:bodyPr tIns="91440" bIns="9144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descriptive text</a:t>
            </a:r>
          </a:p>
        </p:txBody>
      </p:sp>
      <p:sp>
        <p:nvSpPr>
          <p:cNvPr id="17" name="Text Placeholder 15">
            <a:extLst>
              <a:ext uri="{FF2B5EF4-FFF2-40B4-BE49-F238E27FC236}">
                <a16:creationId xmlns:a16="http://schemas.microsoft.com/office/drawing/2014/main" id="{21C98EEC-1E8E-7044-B4E6-EA8D9C7A839F}"/>
              </a:ext>
            </a:extLst>
          </p:cNvPr>
          <p:cNvSpPr>
            <a:spLocks noGrp="1"/>
          </p:cNvSpPr>
          <p:nvPr>
            <p:ph type="body" sz="quarter" idx="11" hasCustomPrompt="1"/>
          </p:nvPr>
        </p:nvSpPr>
        <p:spPr>
          <a:xfrm>
            <a:off x="3536605" y="2264112"/>
            <a:ext cx="2772410" cy="3214028"/>
          </a:xfrm>
          <a:prstGeom prst="rect">
            <a:avLst/>
          </a:prstGeom>
        </p:spPr>
        <p:txBody>
          <a:bodyPr tIns="91440" bIns="9144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descriptive text</a:t>
            </a:r>
          </a:p>
        </p:txBody>
      </p:sp>
      <p:sp>
        <p:nvSpPr>
          <p:cNvPr id="18" name="Text Placeholder 15">
            <a:extLst>
              <a:ext uri="{FF2B5EF4-FFF2-40B4-BE49-F238E27FC236}">
                <a16:creationId xmlns:a16="http://schemas.microsoft.com/office/drawing/2014/main" id="{C3094691-88EF-D048-BDA4-E8E3139F60E8}"/>
              </a:ext>
            </a:extLst>
          </p:cNvPr>
          <p:cNvSpPr>
            <a:spLocks noGrp="1"/>
          </p:cNvSpPr>
          <p:nvPr>
            <p:ph type="body" sz="quarter" idx="12" hasCustomPrompt="1"/>
          </p:nvPr>
        </p:nvSpPr>
        <p:spPr>
          <a:xfrm>
            <a:off x="6313056" y="2264112"/>
            <a:ext cx="2772410" cy="3214028"/>
          </a:xfrm>
          <a:prstGeom prst="rect">
            <a:avLst/>
          </a:prstGeom>
        </p:spPr>
        <p:txBody>
          <a:bodyPr tIns="91440" bIns="9144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descriptive text</a:t>
            </a:r>
          </a:p>
        </p:txBody>
      </p:sp>
      <p:sp>
        <p:nvSpPr>
          <p:cNvPr id="19" name="Text Placeholder 15">
            <a:extLst>
              <a:ext uri="{FF2B5EF4-FFF2-40B4-BE49-F238E27FC236}">
                <a16:creationId xmlns:a16="http://schemas.microsoft.com/office/drawing/2014/main" id="{232E9F26-B2D5-DA49-81CD-33C5BDBBA1FB}"/>
              </a:ext>
            </a:extLst>
          </p:cNvPr>
          <p:cNvSpPr>
            <a:spLocks noGrp="1"/>
          </p:cNvSpPr>
          <p:nvPr>
            <p:ph type="body" sz="quarter" idx="13" hasCustomPrompt="1"/>
          </p:nvPr>
        </p:nvSpPr>
        <p:spPr>
          <a:xfrm>
            <a:off x="9083732" y="2263808"/>
            <a:ext cx="2761904" cy="3214028"/>
          </a:xfrm>
          <a:prstGeom prst="rect">
            <a:avLst/>
          </a:prstGeom>
        </p:spPr>
        <p:txBody>
          <a:bodyPr tIns="91440" bIns="91440">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descriptive text</a:t>
            </a:r>
          </a:p>
        </p:txBody>
      </p:sp>
      <p:sp>
        <p:nvSpPr>
          <p:cNvPr id="20" name="Text Placeholder 15">
            <a:extLst>
              <a:ext uri="{FF2B5EF4-FFF2-40B4-BE49-F238E27FC236}">
                <a16:creationId xmlns:a16="http://schemas.microsoft.com/office/drawing/2014/main" id="{95AF5EC6-FBFC-744F-8873-B02F2D7D3226}"/>
              </a:ext>
            </a:extLst>
          </p:cNvPr>
          <p:cNvSpPr>
            <a:spLocks noGrp="1"/>
          </p:cNvSpPr>
          <p:nvPr>
            <p:ph type="body" sz="quarter" idx="14" hasCustomPrompt="1"/>
          </p:nvPr>
        </p:nvSpPr>
        <p:spPr>
          <a:xfrm>
            <a:off x="751841" y="1619679"/>
            <a:ext cx="2772410" cy="625660"/>
          </a:xfrm>
          <a:prstGeom prst="rect">
            <a:avLst/>
          </a:prstGeom>
        </p:spPr>
        <p:txBody>
          <a:bodyPr lIns="0" tIns="91440" rIns="0" bIns="91440">
            <a:normAutofit/>
          </a:bodyPr>
          <a:lstStyle>
            <a:lvl1pPr marL="0" indent="0" algn="ctr">
              <a:buNone/>
              <a:defRPr sz="1400" b="1" spc="200" baseline="0">
                <a:solidFill>
                  <a:schemeClr val="tx1">
                    <a:lumMod val="50000"/>
                    <a:lumOff val="50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LOUISIANA WATERSHED INITIATIVE</a:t>
            </a:r>
          </a:p>
        </p:txBody>
      </p:sp>
      <p:sp>
        <p:nvSpPr>
          <p:cNvPr id="21" name="Text Placeholder 15">
            <a:extLst>
              <a:ext uri="{FF2B5EF4-FFF2-40B4-BE49-F238E27FC236}">
                <a16:creationId xmlns:a16="http://schemas.microsoft.com/office/drawing/2014/main" id="{FEFE852A-4457-6642-AB5B-B6ED0DBFF7DB}"/>
              </a:ext>
            </a:extLst>
          </p:cNvPr>
          <p:cNvSpPr>
            <a:spLocks noGrp="1"/>
          </p:cNvSpPr>
          <p:nvPr>
            <p:ph type="body" sz="quarter" idx="15" hasCustomPrompt="1"/>
          </p:nvPr>
        </p:nvSpPr>
        <p:spPr>
          <a:xfrm>
            <a:off x="3536604" y="1619679"/>
            <a:ext cx="2772410" cy="625660"/>
          </a:xfrm>
          <a:prstGeom prst="rect">
            <a:avLst/>
          </a:prstGeom>
        </p:spPr>
        <p:txBody>
          <a:bodyPr lIns="0" tIns="91440" rIns="0" bIns="91440" anchor="ctr" anchorCtr="0">
            <a:normAutofit/>
          </a:bodyPr>
          <a:lstStyle>
            <a:lvl1pPr marL="0" indent="0" algn="ctr">
              <a:buNone/>
              <a:defRPr sz="1400" b="1" spc="200" baseline="0">
                <a:solidFill>
                  <a:schemeClr val="tx1">
                    <a:lumMod val="50000"/>
                    <a:lumOff val="50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RESTORE LOUISIANA</a:t>
            </a:r>
          </a:p>
        </p:txBody>
      </p:sp>
      <p:sp>
        <p:nvSpPr>
          <p:cNvPr id="22" name="Text Placeholder 15">
            <a:extLst>
              <a:ext uri="{FF2B5EF4-FFF2-40B4-BE49-F238E27FC236}">
                <a16:creationId xmlns:a16="http://schemas.microsoft.com/office/drawing/2014/main" id="{27E8EA2C-6DA4-5046-ADDB-04D331F6533C}"/>
              </a:ext>
            </a:extLst>
          </p:cNvPr>
          <p:cNvSpPr>
            <a:spLocks noGrp="1"/>
          </p:cNvSpPr>
          <p:nvPr>
            <p:ph type="body" sz="quarter" idx="16" hasCustomPrompt="1"/>
          </p:nvPr>
        </p:nvSpPr>
        <p:spPr>
          <a:xfrm>
            <a:off x="6313055" y="1619679"/>
            <a:ext cx="2772410" cy="625660"/>
          </a:xfrm>
          <a:prstGeom prst="rect">
            <a:avLst/>
          </a:prstGeom>
        </p:spPr>
        <p:txBody>
          <a:bodyPr lIns="0" tIns="91440" rIns="0" bIns="91440" anchor="ctr" anchorCtr="0">
            <a:normAutofit/>
          </a:bodyPr>
          <a:lstStyle>
            <a:lvl1pPr marL="0" indent="0" algn="ctr">
              <a:buNone/>
              <a:defRPr sz="1400" b="1" spc="200" baseline="0">
                <a:solidFill>
                  <a:schemeClr val="tx1">
                    <a:lumMod val="50000"/>
                    <a:lumOff val="50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SAFE</a:t>
            </a:r>
          </a:p>
        </p:txBody>
      </p:sp>
      <p:sp>
        <p:nvSpPr>
          <p:cNvPr id="23" name="Text Placeholder 15">
            <a:extLst>
              <a:ext uri="{FF2B5EF4-FFF2-40B4-BE49-F238E27FC236}">
                <a16:creationId xmlns:a16="http://schemas.microsoft.com/office/drawing/2014/main" id="{FAB5DF11-0C82-CD4B-9A33-A2B755BB4D81}"/>
              </a:ext>
            </a:extLst>
          </p:cNvPr>
          <p:cNvSpPr>
            <a:spLocks noGrp="1"/>
          </p:cNvSpPr>
          <p:nvPr>
            <p:ph type="body" sz="quarter" idx="17" hasCustomPrompt="1"/>
          </p:nvPr>
        </p:nvSpPr>
        <p:spPr>
          <a:xfrm>
            <a:off x="9083386" y="1619679"/>
            <a:ext cx="2761904" cy="625660"/>
          </a:xfrm>
          <a:prstGeom prst="rect">
            <a:avLst/>
          </a:prstGeom>
        </p:spPr>
        <p:txBody>
          <a:bodyPr lIns="0" tIns="91440" rIns="0" bIns="91440">
            <a:normAutofit/>
          </a:bodyPr>
          <a:lstStyle>
            <a:lvl1pPr marL="0" indent="0" algn="ctr">
              <a:buNone/>
              <a:defRPr sz="1400" b="1" spc="200" baseline="0">
                <a:solidFill>
                  <a:schemeClr val="tx1">
                    <a:lumMod val="50000"/>
                    <a:lumOff val="50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ISLE DE JEAN CHARLES RESETTLEMENT</a:t>
            </a:r>
          </a:p>
        </p:txBody>
      </p:sp>
      <p:pic>
        <p:nvPicPr>
          <p:cNvPr id="25" name="Picture 24">
            <a:extLst>
              <a:ext uri="{FF2B5EF4-FFF2-40B4-BE49-F238E27FC236}">
                <a16:creationId xmlns:a16="http://schemas.microsoft.com/office/drawing/2014/main" id="{012D8718-5E6B-D244-908C-A10F06E67535}"/>
              </a:ext>
            </a:extLst>
          </p:cNvPr>
          <p:cNvPicPr>
            <a:picLocks noChangeAspect="1"/>
          </p:cNvPicPr>
          <p:nvPr userDrawn="1"/>
        </p:nvPicPr>
        <p:blipFill>
          <a:blip r:embed="rId5"/>
          <a:stretch>
            <a:fillRect/>
          </a:stretch>
        </p:blipFill>
        <p:spPr>
          <a:xfrm>
            <a:off x="9210682" y="1033965"/>
            <a:ext cx="2523193" cy="88706"/>
          </a:xfrm>
          <a:prstGeom prst="rect">
            <a:avLst/>
          </a:prstGeom>
        </p:spPr>
      </p:pic>
    </p:spTree>
    <p:extLst>
      <p:ext uri="{BB962C8B-B14F-4D97-AF65-F5344CB8AC3E}">
        <p14:creationId xmlns:p14="http://schemas.microsoft.com/office/powerpoint/2010/main" val="173863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315" y="356358"/>
            <a:ext cx="11285485" cy="598382"/>
          </a:xfrm>
        </p:spPr>
        <p:txBody>
          <a:bodyPr anchor="t" anchorCtr="0"/>
          <a:lstStyle/>
          <a:p>
            <a:r>
              <a:rPr lang="en-US" dirty="0"/>
              <a:t>Click to edit Master title style</a:t>
            </a:r>
          </a:p>
        </p:txBody>
      </p:sp>
      <p:sp>
        <p:nvSpPr>
          <p:cNvPr id="3" name="Content Placeholder 2"/>
          <p:cNvSpPr>
            <a:spLocks noGrp="1"/>
          </p:cNvSpPr>
          <p:nvPr>
            <p:ph idx="1"/>
          </p:nvPr>
        </p:nvSpPr>
        <p:spPr>
          <a:xfrm>
            <a:off x="449315" y="1039906"/>
            <a:ext cx="11285485" cy="5074024"/>
          </a:xfrm>
          <a:prstGeom prst="rect">
            <a:avLst/>
          </a:prstGeom>
        </p:spPr>
        <p:txBody>
          <a:bodyPr/>
          <a:lstStyle>
            <a:lvl1pPr>
              <a:defRPr>
                <a:solidFill>
                  <a:schemeClr val="accent1">
                    <a:lumMod val="25000"/>
                  </a:schemeClr>
                </a:solidFill>
              </a:defRPr>
            </a:lvl1pPr>
            <a:lvl2pPr>
              <a:defRPr>
                <a:solidFill>
                  <a:schemeClr val="accent1">
                    <a:lumMod val="25000"/>
                  </a:schemeClr>
                </a:solidFill>
              </a:defRPr>
            </a:lvl2pPr>
            <a:lvl3pPr>
              <a:defRPr>
                <a:solidFill>
                  <a:schemeClr val="accent1">
                    <a:lumMod val="25000"/>
                  </a:schemeClr>
                </a:solidFill>
              </a:defRPr>
            </a:lvl3pPr>
            <a:lvl4pPr>
              <a:defRPr>
                <a:solidFill>
                  <a:schemeClr val="accent1">
                    <a:lumMod val="25000"/>
                  </a:schemeClr>
                </a:solidFill>
              </a:defRPr>
            </a:lvl4pPr>
            <a:lvl5pPr>
              <a:defRPr>
                <a:solidFill>
                  <a:schemeClr val="accent1">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DE5E7C10-C716-C04B-9713-798C98B69157}"/>
              </a:ext>
            </a:extLst>
          </p:cNvPr>
          <p:cNvSpPr>
            <a:spLocks noChangeAspect="1"/>
          </p:cNvSpPr>
          <p:nvPr userDrawn="1"/>
        </p:nvSpPr>
        <p:spPr>
          <a:xfrm>
            <a:off x="-7315" y="6324602"/>
            <a:ext cx="456630" cy="533398"/>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18A6A78-D5C4-4B4B-89F6-2C1D95C9C3A2}"/>
              </a:ext>
            </a:extLst>
          </p:cNvPr>
          <p:cNvSpPr>
            <a:spLocks noGrp="1"/>
          </p:cNvSpPr>
          <p:nvPr>
            <p:ph type="sldNum" sz="quarter" idx="4"/>
          </p:nvPr>
        </p:nvSpPr>
        <p:spPr>
          <a:xfrm>
            <a:off x="-1" y="6324602"/>
            <a:ext cx="449315" cy="533399"/>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Tree>
    <p:extLst>
      <p:ext uri="{BB962C8B-B14F-4D97-AF65-F5344CB8AC3E}">
        <p14:creationId xmlns:p14="http://schemas.microsoft.com/office/powerpoint/2010/main" val="40755430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375619"/>
            <a:ext cx="5181600" cy="4106761"/>
          </a:xfrm>
          <a:prstGeom prst="rect">
            <a:avLst/>
          </a:prstGeo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5619"/>
            <a:ext cx="5181600" cy="41067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02C86CB-4146-3F48-B36E-03D030CE615A}"/>
              </a:ext>
            </a:extLst>
          </p:cNvPr>
          <p:cNvSpPr>
            <a:spLocks noChangeAspect="1"/>
          </p:cNvSpPr>
          <p:nvPr userDrawn="1"/>
        </p:nvSpPr>
        <p:spPr>
          <a:xfrm>
            <a:off x="-7315" y="6415430"/>
            <a:ext cx="456630" cy="44257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9384DEEB-89B2-B042-A0E4-A574B57C5BB1}"/>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Tree>
    <p:extLst>
      <p:ext uri="{BB962C8B-B14F-4D97-AF65-F5344CB8AC3E}">
        <p14:creationId xmlns:p14="http://schemas.microsoft.com/office/powerpoint/2010/main" val="111887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91855"/>
            <a:ext cx="10515600" cy="6373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37141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5630"/>
            <a:ext cx="5157787" cy="3182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37141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5630"/>
            <a:ext cx="5183188" cy="3182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83B8E7A4-C1B8-9A4E-AB17-FAE06028FD9F}"/>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B8EA3F57-9131-8941-92CC-7D68F337D229}"/>
              </a:ext>
            </a:extLst>
          </p:cNvPr>
          <p:cNvSpPr>
            <a:spLocks noGrp="1"/>
          </p:cNvSpPr>
          <p:nvPr>
            <p:ph type="sldNum" sz="quarter" idx="11"/>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8" name="Date Placeholder 3">
            <a:extLst>
              <a:ext uri="{FF2B5EF4-FFF2-40B4-BE49-F238E27FC236}">
                <a16:creationId xmlns:a16="http://schemas.microsoft.com/office/drawing/2014/main" id="{E08BF67B-C34F-2245-B2A5-3FC491459A3D}"/>
              </a:ext>
            </a:extLst>
          </p:cNvPr>
          <p:cNvSpPr>
            <a:spLocks noGrp="1"/>
          </p:cNvSpPr>
          <p:nvPr>
            <p:ph type="dt" sz="half" idx="12"/>
          </p:nvPr>
        </p:nvSpPr>
        <p:spPr>
          <a:xfrm rot="16200000">
            <a:off x="-2941300" y="2933985"/>
            <a:ext cx="6324600" cy="456629"/>
          </a:xfrm>
          <a:prstGeom prst="rect">
            <a:avLst/>
          </a:prstGeom>
        </p:spPr>
        <p:txBody>
          <a:bodyPr vert="horz" lIns="91440" tIns="45720" rIns="91440" bIns="45720" rtlCol="0" anchor="ctr"/>
          <a:lstStyle>
            <a:lvl1pPr algn="ctr">
              <a:defRPr sz="1200" spc="200" baseline="0">
                <a:solidFill>
                  <a:schemeClr val="tx2"/>
                </a:solidFill>
              </a:defRPr>
            </a:lvl1pPr>
          </a:lstStyle>
          <a:p>
            <a:fld id="{41024159-8517-184E-9E90-011B80F06B1A}" type="datetime4">
              <a:rPr lang="en-US" smtClean="0"/>
              <a:t>April 9, 2021</a:t>
            </a:fld>
            <a:endParaRPr lang="en-US" dirty="0"/>
          </a:p>
        </p:txBody>
      </p:sp>
    </p:spTree>
    <p:extLst>
      <p:ext uri="{BB962C8B-B14F-4D97-AF65-F5344CB8AC3E}">
        <p14:creationId xmlns:p14="http://schemas.microsoft.com/office/powerpoint/2010/main" val="137864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Rectangle 8">
            <a:extLst>
              <a:ext uri="{FF2B5EF4-FFF2-40B4-BE49-F238E27FC236}">
                <a16:creationId xmlns:a16="http://schemas.microsoft.com/office/drawing/2014/main" id="{E00AF2F8-4184-394D-82E1-B8F45D638CA4}"/>
              </a:ext>
            </a:extLst>
          </p:cNvPr>
          <p:cNvSpPr>
            <a:spLocks noChangeAspect="1"/>
          </p:cNvSpPr>
          <p:nvPr userDrawn="1"/>
        </p:nvSpPr>
        <p:spPr>
          <a:xfrm>
            <a:off x="-7315" y="6415430"/>
            <a:ext cx="456630" cy="44257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8CA7700-5315-444C-ABB5-6DC3A8423289}"/>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3" name="Date Placeholder 3">
            <a:extLst>
              <a:ext uri="{FF2B5EF4-FFF2-40B4-BE49-F238E27FC236}">
                <a16:creationId xmlns:a16="http://schemas.microsoft.com/office/drawing/2014/main" id="{5B8E2C6E-C9A5-964F-A3FD-0A2E4C7906B5}"/>
              </a:ext>
            </a:extLst>
          </p:cNvPr>
          <p:cNvSpPr>
            <a:spLocks noGrp="1"/>
          </p:cNvSpPr>
          <p:nvPr>
            <p:ph type="dt" sz="half" idx="2"/>
          </p:nvPr>
        </p:nvSpPr>
        <p:spPr>
          <a:xfrm rot="16200000">
            <a:off x="-2941299" y="2933987"/>
            <a:ext cx="6324600" cy="456629"/>
          </a:xfrm>
          <a:prstGeom prst="rect">
            <a:avLst/>
          </a:prstGeom>
        </p:spPr>
        <p:txBody>
          <a:bodyPr vert="horz" lIns="91440" tIns="45720" rIns="91440" bIns="45720" rtlCol="0" anchor="ctr"/>
          <a:lstStyle>
            <a:lvl1pPr algn="ctr">
              <a:defRPr sz="1200" spc="200" baseline="0">
                <a:solidFill>
                  <a:schemeClr val="tx2"/>
                </a:solidFill>
              </a:defRPr>
            </a:lvl1pPr>
          </a:lstStyle>
          <a:p>
            <a:fld id="{26A6528F-E5AE-F549-A7E7-30BC5A981FE0}" type="datetime4">
              <a:rPr lang="en-US" smtClean="0"/>
              <a:t>April 9, 2021</a:t>
            </a:fld>
            <a:endParaRPr lang="en-US" dirty="0"/>
          </a:p>
        </p:txBody>
      </p:sp>
    </p:spTree>
    <p:extLst>
      <p:ext uri="{BB962C8B-B14F-4D97-AF65-F5344CB8AC3E}">
        <p14:creationId xmlns:p14="http://schemas.microsoft.com/office/powerpoint/2010/main" val="388222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571500"/>
            <a:ext cx="4355989" cy="970496"/>
          </a:xfrm>
        </p:spPr>
        <p:txBody>
          <a:bodyPr anchor="b" anchorCtr="0"/>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7" y="1693659"/>
            <a:ext cx="4355989" cy="348423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ADCBF9DE-A63B-E54F-A61E-CC3876A50E63}"/>
              </a:ext>
            </a:extLst>
          </p:cNvPr>
          <p:cNvSpPr>
            <a:spLocks noGrp="1"/>
          </p:cNvSpPr>
          <p:nvPr>
            <p:ph idx="14"/>
          </p:nvPr>
        </p:nvSpPr>
        <p:spPr>
          <a:xfrm>
            <a:off x="5314862" y="571500"/>
            <a:ext cx="6172200" cy="4598458"/>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E0E1D838-F05E-EB4D-929C-C13FD8365B0A}"/>
              </a:ext>
            </a:extLst>
          </p:cNvPr>
          <p:cNvSpPr>
            <a:spLocks noGrp="1"/>
          </p:cNvSpPr>
          <p:nvPr>
            <p:ph type="sldNum" sz="quarter" idx="4"/>
          </p:nvPr>
        </p:nvSpPr>
        <p:spPr>
          <a:xfrm>
            <a:off x="-1" y="6338050"/>
            <a:ext cx="449315" cy="51995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8" name="Date Placeholder 3">
            <a:extLst>
              <a:ext uri="{FF2B5EF4-FFF2-40B4-BE49-F238E27FC236}">
                <a16:creationId xmlns:a16="http://schemas.microsoft.com/office/drawing/2014/main" id="{D0D1B7D4-C218-D142-AA1C-BBC59A1CBFF8}"/>
              </a:ext>
            </a:extLst>
          </p:cNvPr>
          <p:cNvSpPr>
            <a:spLocks noGrp="1"/>
          </p:cNvSpPr>
          <p:nvPr>
            <p:ph type="dt" sz="half" idx="15"/>
          </p:nvPr>
        </p:nvSpPr>
        <p:spPr>
          <a:xfrm rot="16200000">
            <a:off x="-2948023" y="2940711"/>
            <a:ext cx="6338048" cy="456629"/>
          </a:xfrm>
          <a:prstGeom prst="rect">
            <a:avLst/>
          </a:prstGeom>
        </p:spPr>
        <p:txBody>
          <a:bodyPr vert="horz" lIns="91440" tIns="45720" rIns="91440" bIns="45720" rtlCol="0" anchor="ctr"/>
          <a:lstStyle>
            <a:lvl1pPr algn="ctr">
              <a:defRPr sz="1200" spc="200" baseline="0">
                <a:solidFill>
                  <a:schemeClr val="tx2"/>
                </a:solidFill>
              </a:defRPr>
            </a:lvl1pPr>
          </a:lstStyle>
          <a:p>
            <a:fld id="{839C8C99-D921-0B47-9E93-A115F7833B4C}" type="datetime4">
              <a:rPr lang="en-US" smtClean="0"/>
              <a:t>April 9, 2021</a:t>
            </a:fld>
            <a:endParaRPr lang="en-US" dirty="0"/>
          </a:p>
        </p:txBody>
      </p:sp>
    </p:spTree>
    <p:extLst>
      <p:ext uri="{BB962C8B-B14F-4D97-AF65-F5344CB8AC3E}">
        <p14:creationId xmlns:p14="http://schemas.microsoft.com/office/powerpoint/2010/main" val="1195747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8BC2B88-ADB0-3E48-B142-8E856EAC412E}"/>
              </a:ext>
            </a:extLst>
          </p:cNvPr>
          <p:cNvSpPr>
            <a:spLocks noGrp="1"/>
          </p:cNvSpPr>
          <p:nvPr>
            <p:ph type="sldNum" sz="quarter" idx="4"/>
          </p:nvPr>
        </p:nvSpPr>
        <p:spPr>
          <a:xfrm>
            <a:off x="-1" y="6329085"/>
            <a:ext cx="449315" cy="528916"/>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2" name="Date Placeholder 3">
            <a:extLst>
              <a:ext uri="{FF2B5EF4-FFF2-40B4-BE49-F238E27FC236}">
                <a16:creationId xmlns:a16="http://schemas.microsoft.com/office/drawing/2014/main" id="{C589D526-545F-F846-97D4-CB44A64C24DC}"/>
              </a:ext>
            </a:extLst>
          </p:cNvPr>
          <p:cNvSpPr>
            <a:spLocks noGrp="1"/>
          </p:cNvSpPr>
          <p:nvPr>
            <p:ph type="dt" sz="half" idx="2"/>
          </p:nvPr>
        </p:nvSpPr>
        <p:spPr>
          <a:xfrm rot="16200000">
            <a:off x="-2943540" y="2936227"/>
            <a:ext cx="6329086" cy="456629"/>
          </a:xfrm>
          <a:prstGeom prst="rect">
            <a:avLst/>
          </a:prstGeom>
        </p:spPr>
        <p:txBody>
          <a:bodyPr vert="horz" lIns="91440" tIns="45720" rIns="91440" bIns="45720" rtlCol="0" anchor="ctr"/>
          <a:lstStyle>
            <a:lvl1pPr algn="ctr">
              <a:defRPr sz="1200" spc="200" baseline="0">
                <a:solidFill>
                  <a:schemeClr val="tx2"/>
                </a:solidFill>
              </a:defRPr>
            </a:lvl1pPr>
          </a:lstStyle>
          <a:p>
            <a:fld id="{7F09CCA2-3A31-7248-B63C-24ABE35C9C8A}" type="datetime4">
              <a:rPr lang="en-US" smtClean="0"/>
              <a:t>April 9, 2021</a:t>
            </a:fld>
            <a:endParaRPr lang="en-US" dirty="0"/>
          </a:p>
        </p:txBody>
      </p:sp>
      <p:sp>
        <p:nvSpPr>
          <p:cNvPr id="6" name="Text Placeholder 5">
            <a:extLst>
              <a:ext uri="{FF2B5EF4-FFF2-40B4-BE49-F238E27FC236}">
                <a16:creationId xmlns:a16="http://schemas.microsoft.com/office/drawing/2014/main" id="{4DB62970-6E46-4042-9313-5F5E8F2F587E}"/>
              </a:ext>
            </a:extLst>
          </p:cNvPr>
          <p:cNvSpPr>
            <a:spLocks noGrp="1"/>
          </p:cNvSpPr>
          <p:nvPr>
            <p:ph type="body" sz="quarter" idx="10" hasCustomPrompt="1"/>
          </p:nvPr>
        </p:nvSpPr>
        <p:spPr>
          <a:xfrm>
            <a:off x="5397500" y="292100"/>
            <a:ext cx="3175000" cy="863600"/>
          </a:xfrm>
          <a:prstGeom prst="rect">
            <a:avLst/>
          </a:prstGeom>
        </p:spPr>
        <p:txBody>
          <a:bodyPr>
            <a:normAutofit/>
          </a:bodyPr>
          <a:lstStyle>
            <a:lvl1pPr marL="0" indent="0">
              <a:lnSpc>
                <a:spcPct val="125000"/>
              </a:lnSpc>
              <a:buNone/>
              <a:defRPr lang="en-US" sz="1800" b="0" i="0" spc="200" baseline="0" smtClean="0">
                <a:solidFill>
                  <a:schemeClr val="tx2"/>
                </a:solidFill>
                <a:effectLst/>
                <a:latin typeface="+mn-lt"/>
              </a:defRPr>
            </a:lvl1pPr>
          </a:lstStyle>
          <a:p>
            <a:pPr lvl="0"/>
            <a:r>
              <a:rPr lang="en-US" dirty="0"/>
              <a:t>1201 N. THIRD​ STREET BATON ROUGE, LA  70802</a:t>
            </a:r>
          </a:p>
        </p:txBody>
      </p:sp>
      <p:sp>
        <p:nvSpPr>
          <p:cNvPr id="7" name="TextBox 6">
            <a:extLst>
              <a:ext uri="{FF2B5EF4-FFF2-40B4-BE49-F238E27FC236}">
                <a16:creationId xmlns:a16="http://schemas.microsoft.com/office/drawing/2014/main" id="{35BFCDE6-4591-374E-BDC0-E7D1E702D31B}"/>
              </a:ext>
            </a:extLst>
          </p:cNvPr>
          <p:cNvSpPr txBox="1"/>
          <p:nvPr userDrawn="1"/>
        </p:nvSpPr>
        <p:spPr>
          <a:xfrm>
            <a:off x="812800" y="1485900"/>
            <a:ext cx="3810000" cy="2308324"/>
          </a:xfrm>
          <a:prstGeom prst="rect">
            <a:avLst/>
          </a:prstGeom>
          <a:noFill/>
        </p:spPr>
        <p:txBody>
          <a:bodyPr wrap="square" rtlCol="0">
            <a:spAutoFit/>
          </a:bodyPr>
          <a:lstStyle/>
          <a:p>
            <a:r>
              <a:rPr lang="en-US" sz="7200" spc="200" baseline="0" dirty="0">
                <a:solidFill>
                  <a:schemeClr val="tx2"/>
                </a:solidFill>
                <a:latin typeface="+mj-lt"/>
              </a:rPr>
              <a:t>THANK YOU</a:t>
            </a:r>
          </a:p>
        </p:txBody>
      </p:sp>
      <p:sp>
        <p:nvSpPr>
          <p:cNvPr id="14" name="Text Placeholder 5">
            <a:extLst>
              <a:ext uri="{FF2B5EF4-FFF2-40B4-BE49-F238E27FC236}">
                <a16:creationId xmlns:a16="http://schemas.microsoft.com/office/drawing/2014/main" id="{7CC3FE6F-561D-2841-94C4-9B18A4B7E6B5}"/>
              </a:ext>
            </a:extLst>
          </p:cNvPr>
          <p:cNvSpPr>
            <a:spLocks noGrp="1"/>
          </p:cNvSpPr>
          <p:nvPr>
            <p:ph type="body" sz="quarter" idx="11" hasCustomPrompt="1"/>
          </p:nvPr>
        </p:nvSpPr>
        <p:spPr>
          <a:xfrm>
            <a:off x="9385300" y="292100"/>
            <a:ext cx="2628900" cy="863600"/>
          </a:xfrm>
          <a:prstGeom prst="rect">
            <a:avLst/>
          </a:prstGeom>
        </p:spPr>
        <p:txBody>
          <a:bodyPr anchor="ctr" anchorCtr="0">
            <a:normAutofit/>
          </a:bodyPr>
          <a:lstStyle>
            <a:lvl1pPr marL="0" indent="0">
              <a:lnSpc>
                <a:spcPct val="125000"/>
              </a:lnSpc>
              <a:buNone/>
              <a:defRPr lang="en-US" sz="1800" b="0" i="0" spc="200" baseline="0" smtClean="0">
                <a:solidFill>
                  <a:schemeClr val="tx2"/>
                </a:solidFill>
                <a:effectLst/>
                <a:latin typeface="+mn-lt"/>
              </a:defRPr>
            </a:lvl1pPr>
          </a:lstStyle>
          <a:p>
            <a:pPr lvl="0"/>
            <a:r>
              <a:rPr lang="en-US" dirty="0"/>
              <a:t>225.342.7412</a:t>
            </a:r>
          </a:p>
        </p:txBody>
      </p:sp>
      <p:sp>
        <p:nvSpPr>
          <p:cNvPr id="17" name="Text Placeholder 16">
            <a:extLst>
              <a:ext uri="{FF2B5EF4-FFF2-40B4-BE49-F238E27FC236}">
                <a16:creationId xmlns:a16="http://schemas.microsoft.com/office/drawing/2014/main" id="{6805CDEB-F097-EA43-8881-F98D0154BF38}"/>
              </a:ext>
            </a:extLst>
          </p:cNvPr>
          <p:cNvSpPr>
            <a:spLocks noGrp="1"/>
          </p:cNvSpPr>
          <p:nvPr>
            <p:ph type="body" sz="quarter" idx="12" hasCustomPrompt="1"/>
          </p:nvPr>
        </p:nvSpPr>
        <p:spPr>
          <a:xfrm>
            <a:off x="927100" y="5127016"/>
            <a:ext cx="3937000" cy="442570"/>
          </a:xfrm>
          <a:prstGeom prst="rect">
            <a:avLst/>
          </a:prstGeom>
        </p:spPr>
        <p:txBody>
          <a:bodyPr/>
          <a:lstStyle>
            <a:lvl1pPr marL="0" indent="0">
              <a:buNone/>
              <a:defRPr b="1" spc="200" baseline="0">
                <a:latin typeface="+mn-lt"/>
              </a:defRPr>
            </a:lvl1pPr>
          </a:lstStyle>
          <a:p>
            <a:pPr lvl="0"/>
            <a:r>
              <a:rPr lang="en-US" dirty="0"/>
              <a:t>PRESENTER NAME</a:t>
            </a:r>
          </a:p>
        </p:txBody>
      </p:sp>
      <p:sp>
        <p:nvSpPr>
          <p:cNvPr id="18" name="Text Placeholder 16">
            <a:extLst>
              <a:ext uri="{FF2B5EF4-FFF2-40B4-BE49-F238E27FC236}">
                <a16:creationId xmlns:a16="http://schemas.microsoft.com/office/drawing/2014/main" id="{0483E466-738F-2E45-A742-2EFC1AFB6C19}"/>
              </a:ext>
            </a:extLst>
          </p:cNvPr>
          <p:cNvSpPr>
            <a:spLocks noGrp="1"/>
          </p:cNvSpPr>
          <p:nvPr>
            <p:ph type="body" sz="quarter" idx="13" hasCustomPrompt="1"/>
          </p:nvPr>
        </p:nvSpPr>
        <p:spPr>
          <a:xfrm>
            <a:off x="927100" y="5685816"/>
            <a:ext cx="3937000" cy="442570"/>
          </a:xfrm>
          <a:prstGeom prst="rect">
            <a:avLst/>
          </a:prstGeom>
        </p:spPr>
        <p:txBody>
          <a:bodyPr>
            <a:normAutofit/>
          </a:bodyPr>
          <a:lstStyle>
            <a:lvl1pPr marL="0" indent="0">
              <a:buNone/>
              <a:defRPr sz="1800" spc="200" baseline="0">
                <a:solidFill>
                  <a:schemeClr val="tx2"/>
                </a:solidFill>
              </a:defRPr>
            </a:lvl1pPr>
          </a:lstStyle>
          <a:p>
            <a:pPr lvl="0"/>
            <a:r>
              <a:rPr lang="en-US" dirty="0"/>
              <a:t>NAME@EMAIL.COM</a:t>
            </a:r>
          </a:p>
        </p:txBody>
      </p:sp>
      <p:sp>
        <p:nvSpPr>
          <p:cNvPr id="19" name="Rectangle 18">
            <a:extLst>
              <a:ext uri="{FF2B5EF4-FFF2-40B4-BE49-F238E27FC236}">
                <a16:creationId xmlns:a16="http://schemas.microsoft.com/office/drawing/2014/main" id="{90FB2707-4848-414F-8EF7-392641B4B522}"/>
              </a:ext>
            </a:extLst>
          </p:cNvPr>
          <p:cNvSpPr/>
          <p:nvPr userDrawn="1"/>
        </p:nvSpPr>
        <p:spPr>
          <a:xfrm>
            <a:off x="573932" y="6157570"/>
            <a:ext cx="11618068" cy="700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able, large, computer, monitor&#10;&#10;Description automatically generated">
            <a:extLst>
              <a:ext uri="{FF2B5EF4-FFF2-40B4-BE49-F238E27FC236}">
                <a16:creationId xmlns:a16="http://schemas.microsoft.com/office/drawing/2014/main" id="{802FB45F-CA77-DE4A-A2CE-22A98661FD01}"/>
              </a:ext>
            </a:extLst>
          </p:cNvPr>
          <p:cNvPicPr>
            <a:picLocks noChangeAspect="1"/>
          </p:cNvPicPr>
          <p:nvPr userDrawn="1"/>
        </p:nvPicPr>
        <p:blipFill>
          <a:blip r:embed="rId2"/>
          <a:stretch>
            <a:fillRect/>
          </a:stretch>
        </p:blipFill>
        <p:spPr>
          <a:xfrm>
            <a:off x="5029199" y="1485900"/>
            <a:ext cx="7162799" cy="5372099"/>
          </a:xfrm>
          <a:prstGeom prst="rect">
            <a:avLst/>
          </a:prstGeom>
        </p:spPr>
      </p:pic>
    </p:spTree>
    <p:extLst>
      <p:ext uri="{BB962C8B-B14F-4D97-AF65-F5344CB8AC3E}">
        <p14:creationId xmlns:p14="http://schemas.microsoft.com/office/powerpoint/2010/main" val="404596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6200000">
            <a:off x="-1312644" y="2695404"/>
            <a:ext cx="4914370" cy="666562"/>
          </a:xfrm>
        </p:spPr>
        <p:txBody>
          <a:bodyPr>
            <a:noAutofit/>
          </a:bodyPr>
          <a:lstStyle>
            <a:lvl1pPr algn="ctr">
              <a:defRPr sz="4400" b="1" spc="200" baseline="0">
                <a:latin typeface="+mn-lt"/>
              </a:defRPr>
            </a:lvl1pPr>
          </a:lstStyle>
          <a:p>
            <a:r>
              <a:rPr lang="en-US" dirty="0"/>
              <a:t>AGENDA</a:t>
            </a:r>
          </a:p>
        </p:txBody>
      </p:sp>
      <p:sp>
        <p:nvSpPr>
          <p:cNvPr id="3" name="Content Placeholder 2"/>
          <p:cNvSpPr>
            <a:spLocks noGrp="1"/>
          </p:cNvSpPr>
          <p:nvPr>
            <p:ph idx="1" hasCustomPrompt="1"/>
          </p:nvPr>
        </p:nvSpPr>
        <p:spPr>
          <a:xfrm>
            <a:off x="2608692" y="571500"/>
            <a:ext cx="3840596"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1</a:t>
            </a:r>
          </a:p>
        </p:txBody>
      </p:sp>
      <p:sp>
        <p:nvSpPr>
          <p:cNvPr id="20" name="Slide Number Placeholder 5">
            <a:extLst>
              <a:ext uri="{FF2B5EF4-FFF2-40B4-BE49-F238E27FC236}">
                <a16:creationId xmlns:a16="http://schemas.microsoft.com/office/drawing/2014/main" id="{818A6A78-D5C4-4B4B-89F6-2C1D95C9C3A2}"/>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1" name="Content Placeholder 2">
            <a:extLst>
              <a:ext uri="{FF2B5EF4-FFF2-40B4-BE49-F238E27FC236}">
                <a16:creationId xmlns:a16="http://schemas.microsoft.com/office/drawing/2014/main" id="{D078D22D-ED34-2847-9E4A-F06791FCC506}"/>
              </a:ext>
            </a:extLst>
          </p:cNvPr>
          <p:cNvSpPr>
            <a:spLocks noGrp="1"/>
          </p:cNvSpPr>
          <p:nvPr>
            <p:ph idx="10" hasCustomPrompt="1"/>
          </p:nvPr>
        </p:nvSpPr>
        <p:spPr>
          <a:xfrm>
            <a:off x="2608691" y="1132609"/>
            <a:ext cx="3840597" cy="822960"/>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To edit number of items, click View &gt; Slide Master, and choose “Agenda Layout”</a:t>
            </a:r>
          </a:p>
        </p:txBody>
      </p:sp>
      <p:sp>
        <p:nvSpPr>
          <p:cNvPr id="14" name="Content Placeholder 2">
            <a:extLst>
              <a:ext uri="{FF2B5EF4-FFF2-40B4-BE49-F238E27FC236}">
                <a16:creationId xmlns:a16="http://schemas.microsoft.com/office/drawing/2014/main" id="{D0B333EC-CADB-5142-8D69-49E139D637F8}"/>
              </a:ext>
            </a:extLst>
          </p:cNvPr>
          <p:cNvSpPr>
            <a:spLocks noGrp="1"/>
          </p:cNvSpPr>
          <p:nvPr>
            <p:ph idx="11" hasCustomPrompt="1"/>
          </p:nvPr>
        </p:nvSpPr>
        <p:spPr>
          <a:xfrm>
            <a:off x="2608691" y="2322798"/>
            <a:ext cx="3840597"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2</a:t>
            </a:r>
          </a:p>
        </p:txBody>
      </p:sp>
      <p:sp>
        <p:nvSpPr>
          <p:cNvPr id="15" name="Content Placeholder 2">
            <a:extLst>
              <a:ext uri="{FF2B5EF4-FFF2-40B4-BE49-F238E27FC236}">
                <a16:creationId xmlns:a16="http://schemas.microsoft.com/office/drawing/2014/main" id="{E4235875-A3B8-D545-AB6F-75C660328B8E}"/>
              </a:ext>
            </a:extLst>
          </p:cNvPr>
          <p:cNvSpPr>
            <a:spLocks noGrp="1"/>
          </p:cNvSpPr>
          <p:nvPr>
            <p:ph idx="12" hasCustomPrompt="1"/>
          </p:nvPr>
        </p:nvSpPr>
        <p:spPr>
          <a:xfrm>
            <a:off x="2608691" y="2883906"/>
            <a:ext cx="3840597" cy="822960"/>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2 description</a:t>
            </a:r>
          </a:p>
        </p:txBody>
      </p:sp>
      <p:sp>
        <p:nvSpPr>
          <p:cNvPr id="24" name="Content Placeholder 2">
            <a:extLst>
              <a:ext uri="{FF2B5EF4-FFF2-40B4-BE49-F238E27FC236}">
                <a16:creationId xmlns:a16="http://schemas.microsoft.com/office/drawing/2014/main" id="{A9AE798C-BDC6-C64B-862E-B2ACAE273284}"/>
              </a:ext>
            </a:extLst>
          </p:cNvPr>
          <p:cNvSpPr>
            <a:spLocks noGrp="1"/>
          </p:cNvSpPr>
          <p:nvPr>
            <p:ph idx="13" hasCustomPrompt="1"/>
          </p:nvPr>
        </p:nvSpPr>
        <p:spPr>
          <a:xfrm>
            <a:off x="2608691" y="4075203"/>
            <a:ext cx="3840597"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3</a:t>
            </a:r>
          </a:p>
        </p:txBody>
      </p:sp>
      <p:sp>
        <p:nvSpPr>
          <p:cNvPr id="25" name="Content Placeholder 2">
            <a:extLst>
              <a:ext uri="{FF2B5EF4-FFF2-40B4-BE49-F238E27FC236}">
                <a16:creationId xmlns:a16="http://schemas.microsoft.com/office/drawing/2014/main" id="{CC811900-550F-8B4D-82AD-CF8FFE2E2479}"/>
              </a:ext>
            </a:extLst>
          </p:cNvPr>
          <p:cNvSpPr>
            <a:spLocks noGrp="1"/>
          </p:cNvSpPr>
          <p:nvPr>
            <p:ph idx="14" hasCustomPrompt="1"/>
          </p:nvPr>
        </p:nvSpPr>
        <p:spPr>
          <a:xfrm>
            <a:off x="2608691" y="4636312"/>
            <a:ext cx="3840597" cy="822960"/>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3 description</a:t>
            </a:r>
          </a:p>
        </p:txBody>
      </p:sp>
      <p:sp>
        <p:nvSpPr>
          <p:cNvPr id="26" name="Content Placeholder 2">
            <a:extLst>
              <a:ext uri="{FF2B5EF4-FFF2-40B4-BE49-F238E27FC236}">
                <a16:creationId xmlns:a16="http://schemas.microsoft.com/office/drawing/2014/main" id="{832C8D19-B38D-514A-A918-9938C4687AF8}"/>
              </a:ext>
            </a:extLst>
          </p:cNvPr>
          <p:cNvSpPr>
            <a:spLocks noGrp="1"/>
          </p:cNvSpPr>
          <p:nvPr>
            <p:ph idx="15" hasCustomPrompt="1"/>
          </p:nvPr>
        </p:nvSpPr>
        <p:spPr>
          <a:xfrm>
            <a:off x="7527056" y="571500"/>
            <a:ext cx="3840596"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4</a:t>
            </a:r>
          </a:p>
        </p:txBody>
      </p:sp>
      <p:sp>
        <p:nvSpPr>
          <p:cNvPr id="29" name="Content Placeholder 2">
            <a:extLst>
              <a:ext uri="{FF2B5EF4-FFF2-40B4-BE49-F238E27FC236}">
                <a16:creationId xmlns:a16="http://schemas.microsoft.com/office/drawing/2014/main" id="{52DDCE3E-1041-AB4A-91BA-852E366E8D63}"/>
              </a:ext>
            </a:extLst>
          </p:cNvPr>
          <p:cNvSpPr>
            <a:spLocks noGrp="1"/>
          </p:cNvSpPr>
          <p:nvPr>
            <p:ph idx="16" hasCustomPrompt="1"/>
          </p:nvPr>
        </p:nvSpPr>
        <p:spPr>
          <a:xfrm>
            <a:off x="7527056" y="1132609"/>
            <a:ext cx="3840596" cy="816948"/>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4 description</a:t>
            </a:r>
          </a:p>
        </p:txBody>
      </p:sp>
      <p:sp>
        <p:nvSpPr>
          <p:cNvPr id="31" name="Content Placeholder 2">
            <a:extLst>
              <a:ext uri="{FF2B5EF4-FFF2-40B4-BE49-F238E27FC236}">
                <a16:creationId xmlns:a16="http://schemas.microsoft.com/office/drawing/2014/main" id="{3F6354D5-4236-FC4A-8E96-DB1EF429DC5F}"/>
              </a:ext>
            </a:extLst>
          </p:cNvPr>
          <p:cNvSpPr>
            <a:spLocks noGrp="1"/>
          </p:cNvSpPr>
          <p:nvPr>
            <p:ph idx="17" hasCustomPrompt="1"/>
          </p:nvPr>
        </p:nvSpPr>
        <p:spPr>
          <a:xfrm>
            <a:off x="7527056" y="2322798"/>
            <a:ext cx="3840596"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5</a:t>
            </a:r>
          </a:p>
        </p:txBody>
      </p:sp>
      <p:sp>
        <p:nvSpPr>
          <p:cNvPr id="32" name="Content Placeholder 2">
            <a:extLst>
              <a:ext uri="{FF2B5EF4-FFF2-40B4-BE49-F238E27FC236}">
                <a16:creationId xmlns:a16="http://schemas.microsoft.com/office/drawing/2014/main" id="{29A62654-F928-3C42-A804-C133093B6538}"/>
              </a:ext>
            </a:extLst>
          </p:cNvPr>
          <p:cNvSpPr>
            <a:spLocks noGrp="1"/>
          </p:cNvSpPr>
          <p:nvPr>
            <p:ph idx="18" hasCustomPrompt="1"/>
          </p:nvPr>
        </p:nvSpPr>
        <p:spPr>
          <a:xfrm>
            <a:off x="7527056" y="2883906"/>
            <a:ext cx="3840596" cy="822959"/>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5 description</a:t>
            </a:r>
          </a:p>
        </p:txBody>
      </p:sp>
      <p:sp>
        <p:nvSpPr>
          <p:cNvPr id="35" name="Content Placeholder 2">
            <a:extLst>
              <a:ext uri="{FF2B5EF4-FFF2-40B4-BE49-F238E27FC236}">
                <a16:creationId xmlns:a16="http://schemas.microsoft.com/office/drawing/2014/main" id="{06F1A93D-E3F9-AF49-8FB9-F0F14890AB21}"/>
              </a:ext>
            </a:extLst>
          </p:cNvPr>
          <p:cNvSpPr>
            <a:spLocks noGrp="1"/>
          </p:cNvSpPr>
          <p:nvPr>
            <p:ph idx="19" hasCustomPrompt="1"/>
          </p:nvPr>
        </p:nvSpPr>
        <p:spPr>
          <a:xfrm>
            <a:off x="7527056" y="4080106"/>
            <a:ext cx="3840596" cy="442570"/>
          </a:xfrm>
          <a:prstGeom prst="rect">
            <a:avLst/>
          </a:prstGeom>
        </p:spPr>
        <p:txBody>
          <a:bodyPr/>
          <a:lstStyle>
            <a:lvl1pPr marL="0" indent="0">
              <a:buNone/>
              <a:defRPr b="0" spc="2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6</a:t>
            </a:r>
          </a:p>
        </p:txBody>
      </p:sp>
      <p:sp>
        <p:nvSpPr>
          <p:cNvPr id="36" name="Content Placeholder 2">
            <a:extLst>
              <a:ext uri="{FF2B5EF4-FFF2-40B4-BE49-F238E27FC236}">
                <a16:creationId xmlns:a16="http://schemas.microsoft.com/office/drawing/2014/main" id="{FF1843AF-F226-BB4B-A584-2B080CD1C953}"/>
              </a:ext>
            </a:extLst>
          </p:cNvPr>
          <p:cNvSpPr>
            <a:spLocks noGrp="1"/>
          </p:cNvSpPr>
          <p:nvPr>
            <p:ph idx="20" hasCustomPrompt="1"/>
          </p:nvPr>
        </p:nvSpPr>
        <p:spPr>
          <a:xfrm>
            <a:off x="7527056" y="4641214"/>
            <a:ext cx="3840596" cy="818057"/>
          </a:xfrm>
          <a:prstGeom prst="rect">
            <a:avLst/>
          </a:prstGeom>
        </p:spPr>
        <p:txBody>
          <a:bodyPr>
            <a:normAutofit/>
          </a:bodyPr>
          <a:lstStyle>
            <a:lvl1pPr marL="0" indent="0">
              <a:buNone/>
              <a:defRPr sz="16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Agenda item 6 description</a:t>
            </a:r>
          </a:p>
        </p:txBody>
      </p:sp>
      <p:sp>
        <p:nvSpPr>
          <p:cNvPr id="42" name="Oval 41">
            <a:extLst>
              <a:ext uri="{FF2B5EF4-FFF2-40B4-BE49-F238E27FC236}">
                <a16:creationId xmlns:a16="http://schemas.microsoft.com/office/drawing/2014/main" id="{D246BC1E-8F8D-134D-AC6F-06748A15B6BE}"/>
              </a:ext>
            </a:extLst>
          </p:cNvPr>
          <p:cNvSpPr/>
          <p:nvPr userDrawn="1"/>
        </p:nvSpPr>
        <p:spPr>
          <a:xfrm>
            <a:off x="1897784" y="673579"/>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D9A3911B-CF74-3545-A392-A5F3FC558F4C}"/>
              </a:ext>
            </a:extLst>
          </p:cNvPr>
          <p:cNvCxnSpPr>
            <a:cxnSpLocks/>
          </p:cNvCxnSpPr>
          <p:nvPr userDrawn="1"/>
        </p:nvCxnSpPr>
        <p:spPr>
          <a:xfrm>
            <a:off x="2036618" y="1014070"/>
            <a:ext cx="0" cy="135331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2491E7BF-CF4E-4C4D-A129-08037740985E}"/>
              </a:ext>
            </a:extLst>
          </p:cNvPr>
          <p:cNvSpPr/>
          <p:nvPr userDrawn="1"/>
        </p:nvSpPr>
        <p:spPr>
          <a:xfrm>
            <a:off x="1897784" y="2427359"/>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B3A4EA8E-5790-254C-AE38-8E34E8F854F6}"/>
              </a:ext>
            </a:extLst>
          </p:cNvPr>
          <p:cNvCxnSpPr>
            <a:cxnSpLocks/>
          </p:cNvCxnSpPr>
          <p:nvPr userDrawn="1"/>
        </p:nvCxnSpPr>
        <p:spPr>
          <a:xfrm>
            <a:off x="2036618" y="2779819"/>
            <a:ext cx="0" cy="135046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E93CC01-D19C-3B43-969D-73924116B079}"/>
              </a:ext>
            </a:extLst>
          </p:cNvPr>
          <p:cNvSpPr/>
          <p:nvPr userDrawn="1"/>
        </p:nvSpPr>
        <p:spPr>
          <a:xfrm>
            <a:off x="1897784" y="4197788"/>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85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1380"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20" name="Slide Number Placeholder 5">
            <a:extLst>
              <a:ext uri="{FF2B5EF4-FFF2-40B4-BE49-F238E27FC236}">
                <a16:creationId xmlns:a16="http://schemas.microsoft.com/office/drawing/2014/main" id="{818A6A78-D5C4-4B4B-89F6-2C1D95C9C3A2}"/>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1" name="Content Placeholder 2">
            <a:extLst>
              <a:ext uri="{FF2B5EF4-FFF2-40B4-BE49-F238E27FC236}">
                <a16:creationId xmlns:a16="http://schemas.microsoft.com/office/drawing/2014/main" id="{D078D22D-ED34-2847-9E4A-F06791FCC506}"/>
              </a:ext>
            </a:extLst>
          </p:cNvPr>
          <p:cNvSpPr>
            <a:spLocks noGrp="1"/>
          </p:cNvSpPr>
          <p:nvPr>
            <p:ph idx="10" hasCustomPrompt="1"/>
          </p:nvPr>
        </p:nvSpPr>
        <p:spPr>
          <a:xfrm>
            <a:off x="631380"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1 description</a:t>
            </a:r>
          </a:p>
        </p:txBody>
      </p:sp>
      <p:sp>
        <p:nvSpPr>
          <p:cNvPr id="19" name="Content Placeholder 2">
            <a:extLst>
              <a:ext uri="{FF2B5EF4-FFF2-40B4-BE49-F238E27FC236}">
                <a16:creationId xmlns:a16="http://schemas.microsoft.com/office/drawing/2014/main" id="{46EB21C0-7458-BA4A-AD06-4860A6473E9F}"/>
              </a:ext>
            </a:extLst>
          </p:cNvPr>
          <p:cNvSpPr>
            <a:spLocks noGrp="1"/>
          </p:cNvSpPr>
          <p:nvPr>
            <p:ph idx="21" hasCustomPrompt="1"/>
          </p:nvPr>
        </p:nvSpPr>
        <p:spPr>
          <a:xfrm>
            <a:off x="631380"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1</a:t>
            </a:r>
          </a:p>
        </p:txBody>
      </p:sp>
      <p:sp>
        <p:nvSpPr>
          <p:cNvPr id="21" name="Content Placeholder 2">
            <a:extLst>
              <a:ext uri="{FF2B5EF4-FFF2-40B4-BE49-F238E27FC236}">
                <a16:creationId xmlns:a16="http://schemas.microsoft.com/office/drawing/2014/main" id="{80CCE42B-709C-E240-93E2-88DBF853B322}"/>
              </a:ext>
            </a:extLst>
          </p:cNvPr>
          <p:cNvSpPr>
            <a:spLocks noGrp="1"/>
          </p:cNvSpPr>
          <p:nvPr>
            <p:ph idx="22" hasCustomPrompt="1"/>
          </p:nvPr>
        </p:nvSpPr>
        <p:spPr>
          <a:xfrm>
            <a:off x="2522525"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27" name="Content Placeholder 2">
            <a:extLst>
              <a:ext uri="{FF2B5EF4-FFF2-40B4-BE49-F238E27FC236}">
                <a16:creationId xmlns:a16="http://schemas.microsoft.com/office/drawing/2014/main" id="{6A1D3971-DF6B-7141-B9A6-4D3F8843AD23}"/>
              </a:ext>
            </a:extLst>
          </p:cNvPr>
          <p:cNvSpPr>
            <a:spLocks noGrp="1"/>
          </p:cNvSpPr>
          <p:nvPr>
            <p:ph idx="23" hasCustomPrompt="1"/>
          </p:nvPr>
        </p:nvSpPr>
        <p:spPr>
          <a:xfrm>
            <a:off x="2522525"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2 description</a:t>
            </a:r>
          </a:p>
        </p:txBody>
      </p:sp>
      <p:sp>
        <p:nvSpPr>
          <p:cNvPr id="28" name="Content Placeholder 2">
            <a:extLst>
              <a:ext uri="{FF2B5EF4-FFF2-40B4-BE49-F238E27FC236}">
                <a16:creationId xmlns:a16="http://schemas.microsoft.com/office/drawing/2014/main" id="{324C3947-6A56-6D45-AEA2-351E0BB07A64}"/>
              </a:ext>
            </a:extLst>
          </p:cNvPr>
          <p:cNvSpPr>
            <a:spLocks noGrp="1"/>
          </p:cNvSpPr>
          <p:nvPr>
            <p:ph idx="24" hasCustomPrompt="1"/>
          </p:nvPr>
        </p:nvSpPr>
        <p:spPr>
          <a:xfrm>
            <a:off x="2522525"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2</a:t>
            </a:r>
          </a:p>
        </p:txBody>
      </p:sp>
      <p:sp>
        <p:nvSpPr>
          <p:cNvPr id="30" name="Content Placeholder 2">
            <a:extLst>
              <a:ext uri="{FF2B5EF4-FFF2-40B4-BE49-F238E27FC236}">
                <a16:creationId xmlns:a16="http://schemas.microsoft.com/office/drawing/2014/main" id="{C82A245F-5C42-964D-867B-EF5F3BA2ABC7}"/>
              </a:ext>
            </a:extLst>
          </p:cNvPr>
          <p:cNvSpPr>
            <a:spLocks noGrp="1"/>
          </p:cNvSpPr>
          <p:nvPr>
            <p:ph idx="25" hasCustomPrompt="1"/>
          </p:nvPr>
        </p:nvSpPr>
        <p:spPr>
          <a:xfrm>
            <a:off x="4413669"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33" name="Content Placeholder 2">
            <a:extLst>
              <a:ext uri="{FF2B5EF4-FFF2-40B4-BE49-F238E27FC236}">
                <a16:creationId xmlns:a16="http://schemas.microsoft.com/office/drawing/2014/main" id="{D9DA133C-295B-1E45-B757-6FCA1A9C60BA}"/>
              </a:ext>
            </a:extLst>
          </p:cNvPr>
          <p:cNvSpPr>
            <a:spLocks noGrp="1"/>
          </p:cNvSpPr>
          <p:nvPr>
            <p:ph idx="26" hasCustomPrompt="1"/>
          </p:nvPr>
        </p:nvSpPr>
        <p:spPr>
          <a:xfrm>
            <a:off x="4413669"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3 description</a:t>
            </a:r>
          </a:p>
        </p:txBody>
      </p:sp>
      <p:sp>
        <p:nvSpPr>
          <p:cNvPr id="34" name="Content Placeholder 2">
            <a:extLst>
              <a:ext uri="{FF2B5EF4-FFF2-40B4-BE49-F238E27FC236}">
                <a16:creationId xmlns:a16="http://schemas.microsoft.com/office/drawing/2014/main" id="{EC4D985A-C6F6-9946-BC7A-A9DF0F878316}"/>
              </a:ext>
            </a:extLst>
          </p:cNvPr>
          <p:cNvSpPr>
            <a:spLocks noGrp="1"/>
          </p:cNvSpPr>
          <p:nvPr>
            <p:ph idx="27" hasCustomPrompt="1"/>
          </p:nvPr>
        </p:nvSpPr>
        <p:spPr>
          <a:xfrm>
            <a:off x="4413669"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3</a:t>
            </a:r>
          </a:p>
        </p:txBody>
      </p:sp>
      <p:sp>
        <p:nvSpPr>
          <p:cNvPr id="37" name="Content Placeholder 2">
            <a:extLst>
              <a:ext uri="{FF2B5EF4-FFF2-40B4-BE49-F238E27FC236}">
                <a16:creationId xmlns:a16="http://schemas.microsoft.com/office/drawing/2014/main" id="{59B496A1-BB8A-1149-BEE8-B95D964A9207}"/>
              </a:ext>
            </a:extLst>
          </p:cNvPr>
          <p:cNvSpPr>
            <a:spLocks noGrp="1"/>
          </p:cNvSpPr>
          <p:nvPr>
            <p:ph idx="28" hasCustomPrompt="1"/>
          </p:nvPr>
        </p:nvSpPr>
        <p:spPr>
          <a:xfrm>
            <a:off x="6304812"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38" name="Content Placeholder 2">
            <a:extLst>
              <a:ext uri="{FF2B5EF4-FFF2-40B4-BE49-F238E27FC236}">
                <a16:creationId xmlns:a16="http://schemas.microsoft.com/office/drawing/2014/main" id="{E5DE0D3F-9615-4B43-A13C-28E9B3F1F7E4}"/>
              </a:ext>
            </a:extLst>
          </p:cNvPr>
          <p:cNvSpPr>
            <a:spLocks noGrp="1"/>
          </p:cNvSpPr>
          <p:nvPr>
            <p:ph idx="29" hasCustomPrompt="1"/>
          </p:nvPr>
        </p:nvSpPr>
        <p:spPr>
          <a:xfrm>
            <a:off x="6304812"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4 description</a:t>
            </a:r>
          </a:p>
        </p:txBody>
      </p:sp>
      <p:sp>
        <p:nvSpPr>
          <p:cNvPr id="39" name="Content Placeholder 2">
            <a:extLst>
              <a:ext uri="{FF2B5EF4-FFF2-40B4-BE49-F238E27FC236}">
                <a16:creationId xmlns:a16="http://schemas.microsoft.com/office/drawing/2014/main" id="{25F89D2F-6A12-FE42-8C36-94CAFE22766C}"/>
              </a:ext>
            </a:extLst>
          </p:cNvPr>
          <p:cNvSpPr>
            <a:spLocks noGrp="1"/>
          </p:cNvSpPr>
          <p:nvPr>
            <p:ph idx="30" hasCustomPrompt="1"/>
          </p:nvPr>
        </p:nvSpPr>
        <p:spPr>
          <a:xfrm>
            <a:off x="6304812"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4</a:t>
            </a:r>
          </a:p>
        </p:txBody>
      </p:sp>
      <p:sp>
        <p:nvSpPr>
          <p:cNvPr id="40" name="Content Placeholder 2">
            <a:extLst>
              <a:ext uri="{FF2B5EF4-FFF2-40B4-BE49-F238E27FC236}">
                <a16:creationId xmlns:a16="http://schemas.microsoft.com/office/drawing/2014/main" id="{1837146A-BBBB-4248-82DB-39A570E54B66}"/>
              </a:ext>
            </a:extLst>
          </p:cNvPr>
          <p:cNvSpPr>
            <a:spLocks noGrp="1"/>
          </p:cNvSpPr>
          <p:nvPr>
            <p:ph idx="31" hasCustomPrompt="1"/>
          </p:nvPr>
        </p:nvSpPr>
        <p:spPr>
          <a:xfrm>
            <a:off x="8195954"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41" name="Content Placeholder 2">
            <a:extLst>
              <a:ext uri="{FF2B5EF4-FFF2-40B4-BE49-F238E27FC236}">
                <a16:creationId xmlns:a16="http://schemas.microsoft.com/office/drawing/2014/main" id="{9C758385-ECC3-9146-A608-BAA1BD4F124A}"/>
              </a:ext>
            </a:extLst>
          </p:cNvPr>
          <p:cNvSpPr>
            <a:spLocks noGrp="1"/>
          </p:cNvSpPr>
          <p:nvPr>
            <p:ph idx="32" hasCustomPrompt="1"/>
          </p:nvPr>
        </p:nvSpPr>
        <p:spPr>
          <a:xfrm>
            <a:off x="8195954"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5 description</a:t>
            </a:r>
          </a:p>
        </p:txBody>
      </p:sp>
      <p:sp>
        <p:nvSpPr>
          <p:cNvPr id="42" name="Content Placeholder 2">
            <a:extLst>
              <a:ext uri="{FF2B5EF4-FFF2-40B4-BE49-F238E27FC236}">
                <a16:creationId xmlns:a16="http://schemas.microsoft.com/office/drawing/2014/main" id="{636D68A6-000D-F24D-A3E6-F532351346DF}"/>
              </a:ext>
            </a:extLst>
          </p:cNvPr>
          <p:cNvSpPr>
            <a:spLocks noGrp="1"/>
          </p:cNvSpPr>
          <p:nvPr>
            <p:ph idx="33" hasCustomPrompt="1"/>
          </p:nvPr>
        </p:nvSpPr>
        <p:spPr>
          <a:xfrm>
            <a:off x="8195954"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5</a:t>
            </a:r>
          </a:p>
        </p:txBody>
      </p:sp>
      <p:sp>
        <p:nvSpPr>
          <p:cNvPr id="43" name="Content Placeholder 2">
            <a:extLst>
              <a:ext uri="{FF2B5EF4-FFF2-40B4-BE49-F238E27FC236}">
                <a16:creationId xmlns:a16="http://schemas.microsoft.com/office/drawing/2014/main" id="{7BC0BFB7-4057-D648-850B-CDA8F60B1516}"/>
              </a:ext>
            </a:extLst>
          </p:cNvPr>
          <p:cNvSpPr>
            <a:spLocks noGrp="1"/>
          </p:cNvSpPr>
          <p:nvPr>
            <p:ph idx="34" hasCustomPrompt="1"/>
          </p:nvPr>
        </p:nvSpPr>
        <p:spPr>
          <a:xfrm>
            <a:off x="10087095" y="2730175"/>
            <a:ext cx="1533817" cy="442570"/>
          </a:xfrm>
          <a:prstGeom prst="rect">
            <a:avLst/>
          </a:prstGeom>
        </p:spPr>
        <p:txBody>
          <a:bodyPr>
            <a:noAutofit/>
          </a:bodyPr>
          <a:lstStyle>
            <a:lvl1pPr marL="0" indent="0">
              <a:buNone/>
              <a:defRPr sz="1800" b="1" spc="100" baseline="0">
                <a:solidFill>
                  <a:schemeClr val="tx2"/>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Date</a:t>
            </a:r>
          </a:p>
        </p:txBody>
      </p:sp>
      <p:sp>
        <p:nvSpPr>
          <p:cNvPr id="44" name="Content Placeholder 2">
            <a:extLst>
              <a:ext uri="{FF2B5EF4-FFF2-40B4-BE49-F238E27FC236}">
                <a16:creationId xmlns:a16="http://schemas.microsoft.com/office/drawing/2014/main" id="{00D34042-1A66-F641-9668-0A6E023A4BCD}"/>
              </a:ext>
            </a:extLst>
          </p:cNvPr>
          <p:cNvSpPr>
            <a:spLocks noGrp="1"/>
          </p:cNvSpPr>
          <p:nvPr>
            <p:ph idx="35" hasCustomPrompt="1"/>
          </p:nvPr>
        </p:nvSpPr>
        <p:spPr>
          <a:xfrm>
            <a:off x="10087095" y="3851296"/>
            <a:ext cx="1533818" cy="1266360"/>
          </a:xfrm>
          <a:prstGeom prst="rect">
            <a:avLst/>
          </a:prstGeom>
        </p:spPr>
        <p:txBody>
          <a:bodyPr>
            <a:noAutofit/>
          </a:bodyPr>
          <a:lstStyle>
            <a:lvl1pPr marL="0" indent="0">
              <a:buNone/>
              <a:defRPr sz="1200" b="0" spc="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Timeline item 6 description</a:t>
            </a:r>
          </a:p>
        </p:txBody>
      </p:sp>
      <p:sp>
        <p:nvSpPr>
          <p:cNvPr id="45" name="Content Placeholder 2">
            <a:extLst>
              <a:ext uri="{FF2B5EF4-FFF2-40B4-BE49-F238E27FC236}">
                <a16:creationId xmlns:a16="http://schemas.microsoft.com/office/drawing/2014/main" id="{680A2515-B2C8-2A48-8615-E31CAFEDFA3A}"/>
              </a:ext>
            </a:extLst>
          </p:cNvPr>
          <p:cNvSpPr>
            <a:spLocks noGrp="1"/>
          </p:cNvSpPr>
          <p:nvPr>
            <p:ph idx="36" hasCustomPrompt="1"/>
          </p:nvPr>
        </p:nvSpPr>
        <p:spPr>
          <a:xfrm>
            <a:off x="10087095" y="3253086"/>
            <a:ext cx="1533818" cy="598210"/>
          </a:xfrm>
          <a:prstGeom prst="rect">
            <a:avLst/>
          </a:prstGeom>
        </p:spPr>
        <p:txBody>
          <a:bodyPr>
            <a:no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400" b="1" spc="100" baseline="0">
                <a:solidFill>
                  <a:schemeClr val="tx2"/>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Timeline Item 6</a:t>
            </a:r>
          </a:p>
        </p:txBody>
      </p:sp>
      <p:sp>
        <p:nvSpPr>
          <p:cNvPr id="46" name="Title 1">
            <a:extLst>
              <a:ext uri="{FF2B5EF4-FFF2-40B4-BE49-F238E27FC236}">
                <a16:creationId xmlns:a16="http://schemas.microsoft.com/office/drawing/2014/main" id="{24BCF67A-E2A5-7F4A-BAE0-17C3A62C30F9}"/>
              </a:ext>
            </a:extLst>
          </p:cNvPr>
          <p:cNvSpPr>
            <a:spLocks noGrp="1"/>
          </p:cNvSpPr>
          <p:nvPr>
            <p:ph type="title" hasCustomPrompt="1"/>
          </p:nvPr>
        </p:nvSpPr>
        <p:spPr>
          <a:xfrm>
            <a:off x="-7315" y="571500"/>
            <a:ext cx="12199315" cy="509001"/>
          </a:xfrm>
        </p:spPr>
        <p:txBody>
          <a:bodyPr>
            <a:noAutofit/>
          </a:bodyPr>
          <a:lstStyle>
            <a:lvl1pPr algn="ctr">
              <a:defRPr sz="4400" b="1" spc="200" baseline="0">
                <a:latin typeface="+mn-lt"/>
              </a:defRPr>
            </a:lvl1pPr>
          </a:lstStyle>
          <a:p>
            <a:r>
              <a:rPr lang="en-US" dirty="0"/>
              <a:t>TIMELINE</a:t>
            </a:r>
          </a:p>
        </p:txBody>
      </p:sp>
      <p:sp>
        <p:nvSpPr>
          <p:cNvPr id="8" name="Text Placeholder 7">
            <a:extLst>
              <a:ext uri="{FF2B5EF4-FFF2-40B4-BE49-F238E27FC236}">
                <a16:creationId xmlns:a16="http://schemas.microsoft.com/office/drawing/2014/main" id="{FBD7BCBC-D150-4C48-9097-0E61A83E582D}"/>
              </a:ext>
            </a:extLst>
          </p:cNvPr>
          <p:cNvSpPr>
            <a:spLocks noGrp="1"/>
          </p:cNvSpPr>
          <p:nvPr>
            <p:ph type="body" sz="quarter" idx="37" hasCustomPrompt="1"/>
          </p:nvPr>
        </p:nvSpPr>
        <p:spPr>
          <a:xfrm>
            <a:off x="2078038" y="1160842"/>
            <a:ext cx="7834312" cy="699370"/>
          </a:xfrm>
          <a:prstGeom prst="rect">
            <a:avLst/>
          </a:prstGeom>
        </p:spPr>
        <p:txBody>
          <a:bodyPr>
            <a:normAutofit/>
          </a:bodyPr>
          <a:lstStyle>
            <a:lvl1pPr marL="0" indent="0">
              <a:buNone/>
              <a:defRPr sz="1800"/>
            </a:lvl1pPr>
          </a:lstStyle>
          <a:p>
            <a:pPr lvl="0"/>
            <a:r>
              <a:rPr lang="en-US" dirty="0"/>
              <a:t>To edit number of items, click View &gt; Slide Master, and choose “Timeline Layout”</a:t>
            </a:r>
          </a:p>
        </p:txBody>
      </p:sp>
    </p:spTree>
    <p:extLst>
      <p:ext uri="{BB962C8B-B14F-4D97-AF65-F5344CB8AC3E}">
        <p14:creationId xmlns:p14="http://schemas.microsoft.com/office/powerpoint/2010/main" val="223496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6DA2F56-2B8D-9F4A-B96C-C067B177804A}"/>
              </a:ext>
            </a:extLst>
          </p:cNvPr>
          <p:cNvPicPr>
            <a:picLocks noChangeAspect="1"/>
          </p:cNvPicPr>
          <p:nvPr userDrawn="1"/>
        </p:nvPicPr>
        <p:blipFill rotWithShape="1">
          <a:blip r:embed="rId2"/>
          <a:srcRect t="13687" b="2513"/>
          <a:stretch/>
        </p:blipFill>
        <p:spPr>
          <a:xfrm>
            <a:off x="126" y="0"/>
            <a:ext cx="12191874" cy="6858000"/>
          </a:xfrm>
          <a:prstGeom prst="rect">
            <a:avLst/>
          </a:prstGeom>
        </p:spPr>
      </p:pic>
      <p:sp>
        <p:nvSpPr>
          <p:cNvPr id="2" name="Title 1"/>
          <p:cNvSpPr>
            <a:spLocks noGrp="1"/>
          </p:cNvSpPr>
          <p:nvPr>
            <p:ph type="title" hasCustomPrompt="1"/>
          </p:nvPr>
        </p:nvSpPr>
        <p:spPr>
          <a:xfrm>
            <a:off x="831851" y="1709740"/>
            <a:ext cx="10515600" cy="2852737"/>
          </a:xfrm>
        </p:spPr>
        <p:txBody>
          <a:bodyPr anchor="b"/>
          <a:lstStyle>
            <a:lvl1pPr>
              <a:defRPr sz="6000" b="1" spc="300">
                <a:solidFill>
                  <a:schemeClr val="bg1"/>
                </a:solidFill>
              </a:defRPr>
            </a:lvl1pPr>
          </a:lstStyle>
          <a:p>
            <a:r>
              <a:rPr lang="en-US" dirty="0"/>
              <a:t>CLICK TO EDIT SECTION TEXT</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Rectangle 13">
            <a:extLst>
              <a:ext uri="{FF2B5EF4-FFF2-40B4-BE49-F238E27FC236}">
                <a16:creationId xmlns:a16="http://schemas.microsoft.com/office/drawing/2014/main" id="{D2A72EE7-14EB-8643-880C-1F68790CAB36}"/>
              </a:ext>
            </a:extLst>
          </p:cNvPr>
          <p:cNvSpPr>
            <a:spLocks noChangeAspect="1"/>
          </p:cNvSpPr>
          <p:nvPr userDrawn="1"/>
        </p:nvSpPr>
        <p:spPr>
          <a:xfrm>
            <a:off x="-7315" y="6324599"/>
            <a:ext cx="456630" cy="533401"/>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357743BA-3262-9F43-9C38-0D3D0F93658A}"/>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8" name="Date Placeholder 3">
            <a:extLst>
              <a:ext uri="{FF2B5EF4-FFF2-40B4-BE49-F238E27FC236}">
                <a16:creationId xmlns:a16="http://schemas.microsoft.com/office/drawing/2014/main" id="{233A166A-E617-9642-B27D-4047B2DCAB5A}"/>
              </a:ext>
            </a:extLst>
          </p:cNvPr>
          <p:cNvSpPr>
            <a:spLocks noGrp="1"/>
          </p:cNvSpPr>
          <p:nvPr>
            <p:ph type="dt" sz="half" idx="2"/>
          </p:nvPr>
        </p:nvSpPr>
        <p:spPr>
          <a:xfrm rot="16200000">
            <a:off x="-2941298" y="2933985"/>
            <a:ext cx="6324602" cy="456629"/>
          </a:xfrm>
          <a:prstGeom prst="rect">
            <a:avLst/>
          </a:prstGeom>
        </p:spPr>
        <p:txBody>
          <a:bodyPr vert="horz" lIns="91440" tIns="45720" rIns="91440" bIns="45720" rtlCol="0" anchor="ctr"/>
          <a:lstStyle>
            <a:lvl1pPr algn="ctr">
              <a:defRPr sz="1200" spc="200" baseline="0">
                <a:solidFill>
                  <a:schemeClr val="tx2"/>
                </a:solidFill>
              </a:defRPr>
            </a:lvl1pPr>
          </a:lstStyle>
          <a:p>
            <a:fld id="{3E6D8B09-7FD3-624F-ACF3-D8951931E05F}" type="datetime4">
              <a:rPr lang="en-US" smtClean="0"/>
              <a:t>April 9, 2021</a:t>
            </a:fld>
            <a:endParaRPr lang="en-US" dirty="0"/>
          </a:p>
        </p:txBody>
      </p:sp>
    </p:spTree>
    <p:extLst>
      <p:ext uri="{BB962C8B-B14F-4D97-AF65-F5344CB8AC3E}">
        <p14:creationId xmlns:p14="http://schemas.microsoft.com/office/powerpoint/2010/main" val="245169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 Overview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F358C-7AEE-644C-ADC8-EBC22674D9FD}"/>
              </a:ext>
            </a:extLst>
          </p:cNvPr>
          <p:cNvSpPr/>
          <p:nvPr userDrawn="1"/>
        </p:nvSpPr>
        <p:spPr>
          <a:xfrm>
            <a:off x="-7316" y="0"/>
            <a:ext cx="4316669" cy="185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2">
            <a:extLst>
              <a:ext uri="{FF2B5EF4-FFF2-40B4-BE49-F238E27FC236}">
                <a16:creationId xmlns:a16="http://schemas.microsoft.com/office/drawing/2014/main" id="{1BD94C59-95A3-B145-9B62-76D35B842B99}"/>
              </a:ext>
            </a:extLst>
          </p:cNvPr>
          <p:cNvSpPr>
            <a:spLocks noGrp="1"/>
          </p:cNvSpPr>
          <p:nvPr>
            <p:ph type="pic" sz="quarter" idx="22"/>
          </p:nvPr>
        </p:nvSpPr>
        <p:spPr>
          <a:xfrm>
            <a:off x="2373092" y="1"/>
            <a:ext cx="5006975" cy="6324600"/>
          </a:xfrm>
          <a:prstGeom prst="rect">
            <a:avLst/>
          </a:prstGeom>
        </p:spPr>
        <p:txBody>
          <a:bodyPr/>
          <a:lstStyle/>
          <a:p>
            <a:endParaRPr lang="en-US" dirty="0"/>
          </a:p>
        </p:txBody>
      </p:sp>
      <p:sp>
        <p:nvSpPr>
          <p:cNvPr id="2" name="Title 1"/>
          <p:cNvSpPr>
            <a:spLocks noGrp="1"/>
          </p:cNvSpPr>
          <p:nvPr>
            <p:ph type="title" hasCustomPrompt="1"/>
          </p:nvPr>
        </p:nvSpPr>
        <p:spPr>
          <a:xfrm>
            <a:off x="7522722" y="0"/>
            <a:ext cx="4207213" cy="1335086"/>
          </a:xfrm>
        </p:spPr>
        <p:txBody>
          <a:bodyPr bIns="0" anchor="b" anchorCtr="0">
            <a:noAutofit/>
          </a:bodyPr>
          <a:lstStyle>
            <a:lvl1pPr>
              <a:defRPr b="1">
                <a:latin typeface="+mn-lt"/>
              </a:defRPr>
            </a:lvl1pPr>
          </a:lstStyle>
          <a:p>
            <a:r>
              <a:rPr lang="en-US" dirty="0"/>
              <a:t>PROGRAM NAME</a:t>
            </a:r>
          </a:p>
        </p:txBody>
      </p:sp>
      <p:sp>
        <p:nvSpPr>
          <p:cNvPr id="13" name="Slide Number Placeholder 5">
            <a:extLst>
              <a:ext uri="{FF2B5EF4-FFF2-40B4-BE49-F238E27FC236}">
                <a16:creationId xmlns:a16="http://schemas.microsoft.com/office/drawing/2014/main" id="{9384DEEB-89B2-B042-A0E4-A574B57C5BB1}"/>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0" name="Rectangle 9">
            <a:extLst>
              <a:ext uri="{FF2B5EF4-FFF2-40B4-BE49-F238E27FC236}">
                <a16:creationId xmlns:a16="http://schemas.microsoft.com/office/drawing/2014/main" id="{D7278AD6-4106-C94D-97B8-BC44409AC098}"/>
              </a:ext>
            </a:extLst>
          </p:cNvPr>
          <p:cNvSpPr/>
          <p:nvPr userDrawn="1"/>
        </p:nvSpPr>
        <p:spPr>
          <a:xfrm>
            <a:off x="-7316" y="0"/>
            <a:ext cx="2380408" cy="1863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F4934058-889E-0B4A-AE7F-8440E3C9C908}"/>
              </a:ext>
            </a:extLst>
          </p:cNvPr>
          <p:cNvSpPr>
            <a:spLocks noGrp="1"/>
          </p:cNvSpPr>
          <p:nvPr>
            <p:ph type="pic" sz="quarter" idx="20" hasCustomPrompt="1"/>
          </p:nvPr>
        </p:nvSpPr>
        <p:spPr>
          <a:xfrm>
            <a:off x="121229" y="131588"/>
            <a:ext cx="2108416" cy="1616487"/>
          </a:xfrm>
          <a:prstGeom prst="rect">
            <a:avLst/>
          </a:prstGeom>
        </p:spPr>
        <p:txBody>
          <a:bodyPr/>
          <a:lstStyle/>
          <a:p>
            <a:r>
              <a:rPr lang="en-US" dirty="0"/>
              <a:t>Logo</a:t>
            </a:r>
          </a:p>
        </p:txBody>
      </p:sp>
      <p:sp>
        <p:nvSpPr>
          <p:cNvPr id="31" name="Text Placeholder 30">
            <a:extLst>
              <a:ext uri="{FF2B5EF4-FFF2-40B4-BE49-F238E27FC236}">
                <a16:creationId xmlns:a16="http://schemas.microsoft.com/office/drawing/2014/main" id="{7F766D42-FADB-C743-9AED-BD0069594D40}"/>
              </a:ext>
            </a:extLst>
          </p:cNvPr>
          <p:cNvSpPr>
            <a:spLocks noGrp="1"/>
          </p:cNvSpPr>
          <p:nvPr>
            <p:ph type="body" sz="quarter" idx="21" hasCustomPrompt="1"/>
          </p:nvPr>
        </p:nvSpPr>
        <p:spPr>
          <a:xfrm>
            <a:off x="7522723" y="1699011"/>
            <a:ext cx="4207213" cy="4370430"/>
          </a:xfrm>
          <a:prstGeom prst="rect">
            <a:avLst/>
          </a:prstGeo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lvl1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Program Summary text. Click to edit Program Summary text. Click to edit Program Summary text. Click to edit Program Summary text.</a:t>
            </a:r>
          </a:p>
        </p:txBody>
      </p:sp>
      <p:sp>
        <p:nvSpPr>
          <p:cNvPr id="35" name="Text Placeholder 34">
            <a:extLst>
              <a:ext uri="{FF2B5EF4-FFF2-40B4-BE49-F238E27FC236}">
                <a16:creationId xmlns:a16="http://schemas.microsoft.com/office/drawing/2014/main" id="{ACC2FBBF-C900-A34C-83E7-CAD03CD68914}"/>
              </a:ext>
            </a:extLst>
          </p:cNvPr>
          <p:cNvSpPr>
            <a:spLocks noGrp="1"/>
          </p:cNvSpPr>
          <p:nvPr>
            <p:ph type="body" sz="quarter" idx="23" hasCustomPrompt="1"/>
          </p:nvPr>
        </p:nvSpPr>
        <p:spPr>
          <a:xfrm>
            <a:off x="121229" y="1899951"/>
            <a:ext cx="2109209" cy="552307"/>
          </a:xfrm>
          <a:prstGeom prst="rect">
            <a:avLst/>
          </a:prstGeom>
        </p:spPr>
        <p:txBody>
          <a:bodyPr>
            <a:noAutofit/>
          </a:bodyPr>
          <a:lstStyle>
            <a:lvl1pPr marL="0" indent="0" algn="ctr">
              <a:buNone/>
              <a:defRPr sz="2800" b="1" spc="200" baseline="0">
                <a:solidFill>
                  <a:schemeClr val="bg2"/>
                </a:solidFill>
                <a:latin typeface="+mn-lt"/>
              </a:defRPr>
            </a:lvl1pPr>
          </a:lstStyle>
          <a:p>
            <a:pPr lvl="0"/>
            <a:r>
              <a:rPr lang="en-US" dirty="0"/>
              <a:t>STAT</a:t>
            </a:r>
          </a:p>
        </p:txBody>
      </p:sp>
      <p:sp>
        <p:nvSpPr>
          <p:cNvPr id="36" name="Text Placeholder 34">
            <a:extLst>
              <a:ext uri="{FF2B5EF4-FFF2-40B4-BE49-F238E27FC236}">
                <a16:creationId xmlns:a16="http://schemas.microsoft.com/office/drawing/2014/main" id="{530E5397-14A0-DB46-9C16-7D38D0E1305F}"/>
              </a:ext>
            </a:extLst>
          </p:cNvPr>
          <p:cNvSpPr>
            <a:spLocks noGrp="1"/>
          </p:cNvSpPr>
          <p:nvPr>
            <p:ph type="body" sz="quarter" idx="24" hasCustomPrompt="1"/>
          </p:nvPr>
        </p:nvSpPr>
        <p:spPr>
          <a:xfrm>
            <a:off x="121229" y="2461008"/>
            <a:ext cx="2109209" cy="546532"/>
          </a:xfrm>
          <a:prstGeom prst="rect">
            <a:avLst/>
          </a:prstGeom>
        </p:spPr>
        <p:txBody>
          <a:bodyPr>
            <a:noAutofit/>
          </a:bodyPr>
          <a:lstStyle>
            <a:lvl1pPr marL="0" indent="0" algn="ctr">
              <a:buNone/>
              <a:defRPr sz="1400" b="0" spc="100" baseline="0">
                <a:solidFill>
                  <a:schemeClr val="tx2"/>
                </a:solidFill>
                <a:latin typeface="+mj-lt"/>
              </a:defRPr>
            </a:lvl1pPr>
          </a:lstStyle>
          <a:p>
            <a:pPr lvl="0"/>
            <a:r>
              <a:rPr lang="en-US" dirty="0"/>
              <a:t>STAT TITLE</a:t>
            </a:r>
          </a:p>
        </p:txBody>
      </p:sp>
      <p:sp>
        <p:nvSpPr>
          <p:cNvPr id="37" name="Text Placeholder 34">
            <a:extLst>
              <a:ext uri="{FF2B5EF4-FFF2-40B4-BE49-F238E27FC236}">
                <a16:creationId xmlns:a16="http://schemas.microsoft.com/office/drawing/2014/main" id="{274F19DC-FC0A-934C-9975-07230AAE0627}"/>
              </a:ext>
            </a:extLst>
          </p:cNvPr>
          <p:cNvSpPr>
            <a:spLocks noGrp="1"/>
          </p:cNvSpPr>
          <p:nvPr>
            <p:ph type="body" sz="quarter" idx="25" hasCustomPrompt="1"/>
          </p:nvPr>
        </p:nvSpPr>
        <p:spPr>
          <a:xfrm>
            <a:off x="121229" y="3028179"/>
            <a:ext cx="2109209" cy="504298"/>
          </a:xfrm>
          <a:prstGeom prst="rect">
            <a:avLst/>
          </a:prstGeom>
        </p:spPr>
        <p:txBody>
          <a:bodyPr>
            <a:noAutofit/>
          </a:bodyPr>
          <a:lstStyle>
            <a:lvl1pPr marL="0" indent="0" algn="ctr">
              <a:buNone/>
              <a:defRPr sz="2800" b="1" spc="200" baseline="0">
                <a:solidFill>
                  <a:schemeClr val="bg2"/>
                </a:solidFill>
                <a:latin typeface="+mn-lt"/>
              </a:defRPr>
            </a:lvl1pPr>
          </a:lstStyle>
          <a:p>
            <a:pPr lvl="0"/>
            <a:r>
              <a:rPr lang="en-US" dirty="0"/>
              <a:t>STAT</a:t>
            </a:r>
          </a:p>
        </p:txBody>
      </p:sp>
      <p:sp>
        <p:nvSpPr>
          <p:cNvPr id="38" name="Text Placeholder 34">
            <a:extLst>
              <a:ext uri="{FF2B5EF4-FFF2-40B4-BE49-F238E27FC236}">
                <a16:creationId xmlns:a16="http://schemas.microsoft.com/office/drawing/2014/main" id="{FECFB6BD-8C26-6F40-BA8F-DF0AD6A79177}"/>
              </a:ext>
            </a:extLst>
          </p:cNvPr>
          <p:cNvSpPr>
            <a:spLocks noGrp="1"/>
          </p:cNvSpPr>
          <p:nvPr>
            <p:ph type="body" sz="quarter" idx="26" hasCustomPrompt="1"/>
          </p:nvPr>
        </p:nvSpPr>
        <p:spPr>
          <a:xfrm>
            <a:off x="121229" y="3540559"/>
            <a:ext cx="2109209" cy="546532"/>
          </a:xfrm>
          <a:prstGeom prst="rect">
            <a:avLst/>
          </a:prstGeom>
        </p:spPr>
        <p:txBody>
          <a:bodyPr>
            <a:noAutofit/>
          </a:bodyPr>
          <a:lstStyle>
            <a:lvl1pPr marL="0" indent="0" algn="ctr">
              <a:buNone/>
              <a:defRPr sz="1400" b="0" spc="100" baseline="0">
                <a:solidFill>
                  <a:schemeClr val="tx2"/>
                </a:solidFill>
                <a:latin typeface="+mj-lt"/>
              </a:defRPr>
            </a:lvl1pPr>
          </a:lstStyle>
          <a:p>
            <a:pPr lvl="0"/>
            <a:r>
              <a:rPr lang="en-US" dirty="0"/>
              <a:t>STAT TITLE</a:t>
            </a:r>
          </a:p>
        </p:txBody>
      </p:sp>
      <p:sp>
        <p:nvSpPr>
          <p:cNvPr id="39" name="Text Placeholder 34">
            <a:extLst>
              <a:ext uri="{FF2B5EF4-FFF2-40B4-BE49-F238E27FC236}">
                <a16:creationId xmlns:a16="http://schemas.microsoft.com/office/drawing/2014/main" id="{C4E259B9-0414-6141-9EEC-BC68735E22AE}"/>
              </a:ext>
            </a:extLst>
          </p:cNvPr>
          <p:cNvSpPr>
            <a:spLocks noGrp="1"/>
          </p:cNvSpPr>
          <p:nvPr>
            <p:ph type="body" sz="quarter" idx="27" hasCustomPrompt="1"/>
          </p:nvPr>
        </p:nvSpPr>
        <p:spPr>
          <a:xfrm>
            <a:off x="121229" y="4107730"/>
            <a:ext cx="2109209" cy="523298"/>
          </a:xfrm>
          <a:prstGeom prst="rect">
            <a:avLst/>
          </a:prstGeom>
        </p:spPr>
        <p:txBody>
          <a:bodyPr>
            <a:noAutofit/>
          </a:bodyPr>
          <a:lstStyle>
            <a:lvl1pPr marL="0" indent="0" algn="ctr">
              <a:buNone/>
              <a:defRPr sz="2800" b="1" spc="200" baseline="0">
                <a:solidFill>
                  <a:schemeClr val="bg2"/>
                </a:solidFill>
                <a:latin typeface="+mn-lt"/>
              </a:defRPr>
            </a:lvl1pPr>
          </a:lstStyle>
          <a:p>
            <a:pPr lvl="0"/>
            <a:r>
              <a:rPr lang="en-US" dirty="0"/>
              <a:t>STAT</a:t>
            </a:r>
          </a:p>
        </p:txBody>
      </p:sp>
      <p:sp>
        <p:nvSpPr>
          <p:cNvPr id="40" name="Text Placeholder 34">
            <a:extLst>
              <a:ext uri="{FF2B5EF4-FFF2-40B4-BE49-F238E27FC236}">
                <a16:creationId xmlns:a16="http://schemas.microsoft.com/office/drawing/2014/main" id="{0C2F9D07-9848-D84F-AEEE-6B9D2647B215}"/>
              </a:ext>
            </a:extLst>
          </p:cNvPr>
          <p:cNvSpPr>
            <a:spLocks noGrp="1"/>
          </p:cNvSpPr>
          <p:nvPr>
            <p:ph type="body" sz="quarter" idx="28" hasCustomPrompt="1"/>
          </p:nvPr>
        </p:nvSpPr>
        <p:spPr>
          <a:xfrm>
            <a:off x="121229" y="4639110"/>
            <a:ext cx="2109209" cy="546532"/>
          </a:xfrm>
          <a:prstGeom prst="rect">
            <a:avLst/>
          </a:prstGeom>
        </p:spPr>
        <p:txBody>
          <a:bodyPr>
            <a:noAutofit/>
          </a:bodyPr>
          <a:lstStyle>
            <a:lvl1pPr marL="0" indent="0" algn="ctr">
              <a:buNone/>
              <a:defRPr sz="1400" b="0" spc="100" baseline="0">
                <a:solidFill>
                  <a:schemeClr val="tx2"/>
                </a:solidFill>
                <a:latin typeface="+mj-lt"/>
              </a:defRPr>
            </a:lvl1pPr>
          </a:lstStyle>
          <a:p>
            <a:pPr lvl="0"/>
            <a:r>
              <a:rPr lang="en-US" dirty="0"/>
              <a:t>STAT TITLE</a:t>
            </a:r>
          </a:p>
        </p:txBody>
      </p:sp>
      <p:sp>
        <p:nvSpPr>
          <p:cNvPr id="41" name="Text Placeholder 34">
            <a:extLst>
              <a:ext uri="{FF2B5EF4-FFF2-40B4-BE49-F238E27FC236}">
                <a16:creationId xmlns:a16="http://schemas.microsoft.com/office/drawing/2014/main" id="{D54FCE35-85A3-1E4D-B4C8-4E62E17131EF}"/>
              </a:ext>
            </a:extLst>
          </p:cNvPr>
          <p:cNvSpPr>
            <a:spLocks noGrp="1"/>
          </p:cNvSpPr>
          <p:nvPr>
            <p:ph type="body" sz="quarter" idx="29" hasCustomPrompt="1"/>
          </p:nvPr>
        </p:nvSpPr>
        <p:spPr>
          <a:xfrm>
            <a:off x="120436" y="5192085"/>
            <a:ext cx="2109209" cy="516855"/>
          </a:xfrm>
          <a:prstGeom prst="rect">
            <a:avLst/>
          </a:prstGeom>
        </p:spPr>
        <p:txBody>
          <a:bodyPr>
            <a:noAutofit/>
          </a:bodyPr>
          <a:lstStyle>
            <a:lvl1pPr marL="0" indent="0" algn="ctr">
              <a:buNone/>
              <a:defRPr sz="2800" b="1" spc="200" baseline="0">
                <a:solidFill>
                  <a:schemeClr val="bg2"/>
                </a:solidFill>
                <a:latin typeface="+mn-lt"/>
              </a:defRPr>
            </a:lvl1pPr>
          </a:lstStyle>
          <a:p>
            <a:pPr lvl="0"/>
            <a:r>
              <a:rPr lang="en-US" dirty="0"/>
              <a:t>STAT</a:t>
            </a:r>
          </a:p>
        </p:txBody>
      </p:sp>
      <p:sp>
        <p:nvSpPr>
          <p:cNvPr id="42" name="Text Placeholder 34">
            <a:extLst>
              <a:ext uri="{FF2B5EF4-FFF2-40B4-BE49-F238E27FC236}">
                <a16:creationId xmlns:a16="http://schemas.microsoft.com/office/drawing/2014/main" id="{D2EA7F88-8C55-0144-97BD-A8150D210D72}"/>
              </a:ext>
            </a:extLst>
          </p:cNvPr>
          <p:cNvSpPr>
            <a:spLocks noGrp="1"/>
          </p:cNvSpPr>
          <p:nvPr>
            <p:ph type="body" sz="quarter" idx="30" hasCustomPrompt="1"/>
          </p:nvPr>
        </p:nvSpPr>
        <p:spPr>
          <a:xfrm>
            <a:off x="120436" y="5725335"/>
            <a:ext cx="2109209" cy="546532"/>
          </a:xfrm>
          <a:prstGeom prst="rect">
            <a:avLst/>
          </a:prstGeom>
        </p:spPr>
        <p:txBody>
          <a:bodyPr>
            <a:noAutofit/>
          </a:bodyPr>
          <a:lstStyle>
            <a:lvl1pPr marL="0" indent="0" algn="ctr">
              <a:buNone/>
              <a:defRPr sz="1400" b="0" spc="100" baseline="0">
                <a:solidFill>
                  <a:schemeClr val="tx2"/>
                </a:solidFill>
                <a:latin typeface="+mj-lt"/>
              </a:defRPr>
            </a:lvl1pPr>
          </a:lstStyle>
          <a:p>
            <a:pPr lvl="0"/>
            <a:r>
              <a:rPr lang="en-US" dirty="0"/>
              <a:t>STAT TITLE</a:t>
            </a:r>
          </a:p>
        </p:txBody>
      </p:sp>
      <p:cxnSp>
        <p:nvCxnSpPr>
          <p:cNvPr id="44" name="Straight Connector 43">
            <a:extLst>
              <a:ext uri="{FF2B5EF4-FFF2-40B4-BE49-F238E27FC236}">
                <a16:creationId xmlns:a16="http://schemas.microsoft.com/office/drawing/2014/main" id="{2DE058DD-A690-D946-A965-3DFD8810B913}"/>
              </a:ext>
            </a:extLst>
          </p:cNvPr>
          <p:cNvCxnSpPr/>
          <p:nvPr userDrawn="1"/>
        </p:nvCxnSpPr>
        <p:spPr>
          <a:xfrm>
            <a:off x="7522722" y="1517051"/>
            <a:ext cx="420721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38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550BF3-4674-114A-AADA-45174A4DCA13}"/>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8BC2B88-ADB0-3E48-B142-8E856EAC412E}"/>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2" name="Date Placeholder 3">
            <a:extLst>
              <a:ext uri="{FF2B5EF4-FFF2-40B4-BE49-F238E27FC236}">
                <a16:creationId xmlns:a16="http://schemas.microsoft.com/office/drawing/2014/main" id="{C589D526-545F-F846-97D4-CB44A64C24DC}"/>
              </a:ext>
            </a:extLst>
          </p:cNvPr>
          <p:cNvSpPr>
            <a:spLocks noGrp="1"/>
          </p:cNvSpPr>
          <p:nvPr>
            <p:ph type="dt" sz="half" idx="2"/>
          </p:nvPr>
        </p:nvSpPr>
        <p:spPr>
          <a:xfrm rot="16200000">
            <a:off x="-2944737" y="2930548"/>
            <a:ext cx="6331479" cy="456629"/>
          </a:xfrm>
          <a:prstGeom prst="rect">
            <a:avLst/>
          </a:prstGeom>
        </p:spPr>
        <p:txBody>
          <a:bodyPr vert="horz" lIns="91440" tIns="45720" rIns="91440" bIns="45720" rtlCol="0" anchor="ctr"/>
          <a:lstStyle>
            <a:lvl1pPr algn="ctr">
              <a:defRPr sz="1200" spc="200" baseline="0">
                <a:solidFill>
                  <a:schemeClr val="tx2"/>
                </a:solidFill>
              </a:defRPr>
            </a:lvl1pPr>
          </a:lstStyle>
          <a:p>
            <a:fld id="{7F09CCA2-3A31-7248-B63C-24ABE35C9C8A}" type="datetime4">
              <a:rPr lang="en-US" smtClean="0"/>
              <a:t>April 9, 2021</a:t>
            </a:fld>
            <a:endParaRPr lang="en-US" dirty="0"/>
          </a:p>
        </p:txBody>
      </p:sp>
      <p:pic>
        <p:nvPicPr>
          <p:cNvPr id="3" name="Picture 2" descr="A picture containing outdoor, fence, grass, bench&#10;&#10;Description automatically generated">
            <a:extLst>
              <a:ext uri="{FF2B5EF4-FFF2-40B4-BE49-F238E27FC236}">
                <a16:creationId xmlns:a16="http://schemas.microsoft.com/office/drawing/2014/main" id="{92E9ADB6-7848-8446-AE38-C5D0B40363E4}"/>
              </a:ext>
            </a:extLst>
          </p:cNvPr>
          <p:cNvPicPr>
            <a:picLocks noChangeAspect="1"/>
          </p:cNvPicPr>
          <p:nvPr userDrawn="1"/>
        </p:nvPicPr>
        <p:blipFill rotWithShape="1">
          <a:blip r:embed="rId2"/>
          <a:srcRect l="6045" t="17006" b="59245"/>
          <a:stretch/>
        </p:blipFill>
        <p:spPr>
          <a:xfrm>
            <a:off x="2636196" y="-6876"/>
            <a:ext cx="9562678" cy="1622545"/>
          </a:xfrm>
          <a:prstGeom prst="rect">
            <a:avLst/>
          </a:prstGeom>
          <a:ln>
            <a:noFill/>
          </a:ln>
        </p:spPr>
      </p:pic>
      <p:sp>
        <p:nvSpPr>
          <p:cNvPr id="5" name="Text Placeholder 4">
            <a:extLst>
              <a:ext uri="{FF2B5EF4-FFF2-40B4-BE49-F238E27FC236}">
                <a16:creationId xmlns:a16="http://schemas.microsoft.com/office/drawing/2014/main" id="{1E773FC6-363E-404B-9442-064219038520}"/>
              </a:ext>
            </a:extLst>
          </p:cNvPr>
          <p:cNvSpPr>
            <a:spLocks noGrp="1"/>
          </p:cNvSpPr>
          <p:nvPr>
            <p:ph type="body" sz="quarter" idx="10" hasCustomPrompt="1"/>
          </p:nvPr>
        </p:nvSpPr>
        <p:spPr>
          <a:xfrm>
            <a:off x="2636196" y="840724"/>
            <a:ext cx="9287013" cy="759242"/>
          </a:xfrm>
          <a:prstGeom prst="rect">
            <a:avLst/>
          </a:prstGeom>
        </p:spPr>
        <p:txBody>
          <a:bodyPr>
            <a:noAutofit/>
          </a:bodyPr>
          <a:lstStyle>
            <a:lvl1pPr marL="0" indent="0">
              <a:buNone/>
              <a:defRPr sz="5400" b="1" spc="300" baseline="0">
                <a:solidFill>
                  <a:schemeClr val="bg2"/>
                </a:solidFill>
                <a:latin typeface="+mn-lt"/>
              </a:defRPr>
            </a:lvl1pPr>
          </a:lstStyle>
          <a:p>
            <a:pPr lvl="0"/>
            <a:r>
              <a:rPr lang="en-US" dirty="0"/>
              <a:t>ABOUT US</a:t>
            </a:r>
          </a:p>
        </p:txBody>
      </p:sp>
      <p:sp>
        <p:nvSpPr>
          <p:cNvPr id="7" name="Text Placeholder 6">
            <a:extLst>
              <a:ext uri="{FF2B5EF4-FFF2-40B4-BE49-F238E27FC236}">
                <a16:creationId xmlns:a16="http://schemas.microsoft.com/office/drawing/2014/main" id="{7D18F839-8FA1-944C-B251-52718315C404}"/>
              </a:ext>
            </a:extLst>
          </p:cNvPr>
          <p:cNvSpPr>
            <a:spLocks noGrp="1"/>
          </p:cNvSpPr>
          <p:nvPr>
            <p:ph type="body" sz="quarter" idx="11" hasCustomPrompt="1"/>
          </p:nvPr>
        </p:nvSpPr>
        <p:spPr>
          <a:xfrm>
            <a:off x="2636195" y="1772285"/>
            <a:ext cx="9278538" cy="927983"/>
          </a:xfrm>
          <a:prstGeom prst="rect">
            <a:avLst/>
          </a:prstGeom>
        </p:spPr>
        <p:txBody>
          <a:bodyPr>
            <a:norm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Insert text describing the organization. If additional or fewer boxes below are needed, go to View &gt; Slide Master and add or remove them. Various icons are available by going to Insert &gt; Icons.</a:t>
            </a:r>
          </a:p>
        </p:txBody>
      </p:sp>
      <p:sp>
        <p:nvSpPr>
          <p:cNvPr id="9" name="Rectangle 8">
            <a:extLst>
              <a:ext uri="{FF2B5EF4-FFF2-40B4-BE49-F238E27FC236}">
                <a16:creationId xmlns:a16="http://schemas.microsoft.com/office/drawing/2014/main" id="{15BF11C8-ED5B-F045-B906-9C74556CC462}"/>
              </a:ext>
            </a:extLst>
          </p:cNvPr>
          <p:cNvSpPr/>
          <p:nvPr userDrawn="1"/>
        </p:nvSpPr>
        <p:spPr>
          <a:xfrm>
            <a:off x="2636195" y="3044907"/>
            <a:ext cx="2902117" cy="268044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lang="en-US" dirty="0">
              <a:solidFill>
                <a:schemeClr val="bg2"/>
              </a:solidFill>
              <a:latin typeface="+mj-lt"/>
            </a:endParaRPr>
          </a:p>
        </p:txBody>
      </p:sp>
      <p:sp>
        <p:nvSpPr>
          <p:cNvPr id="14" name="Rectangle 13">
            <a:extLst>
              <a:ext uri="{FF2B5EF4-FFF2-40B4-BE49-F238E27FC236}">
                <a16:creationId xmlns:a16="http://schemas.microsoft.com/office/drawing/2014/main" id="{15F4F641-2E7E-C048-9FAC-B1E43452AE3B}"/>
              </a:ext>
            </a:extLst>
          </p:cNvPr>
          <p:cNvSpPr/>
          <p:nvPr userDrawn="1"/>
        </p:nvSpPr>
        <p:spPr>
          <a:xfrm>
            <a:off x="5824405" y="3044907"/>
            <a:ext cx="2902117" cy="268044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lang="en-US" sz="1800" kern="1200" dirty="0">
              <a:solidFill>
                <a:schemeClr val="bg2"/>
              </a:solidFill>
              <a:latin typeface="+mj-lt"/>
              <a:ea typeface="+mn-ea"/>
              <a:cs typeface="+mn-cs"/>
            </a:endParaRPr>
          </a:p>
        </p:txBody>
      </p:sp>
      <p:sp>
        <p:nvSpPr>
          <p:cNvPr id="15" name="Rectangle 14">
            <a:extLst>
              <a:ext uri="{FF2B5EF4-FFF2-40B4-BE49-F238E27FC236}">
                <a16:creationId xmlns:a16="http://schemas.microsoft.com/office/drawing/2014/main" id="{62A2934A-C3AB-C64E-A920-2D3D710D7D89}"/>
              </a:ext>
            </a:extLst>
          </p:cNvPr>
          <p:cNvSpPr/>
          <p:nvPr userDrawn="1"/>
        </p:nvSpPr>
        <p:spPr>
          <a:xfrm>
            <a:off x="9012616" y="3044907"/>
            <a:ext cx="2902117" cy="268044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lang="en-US" sz="1800" kern="1200" dirty="0">
              <a:solidFill>
                <a:schemeClr val="bg2"/>
              </a:solidFill>
              <a:latin typeface="+mj-lt"/>
              <a:ea typeface="+mn-ea"/>
              <a:cs typeface="+mn-cs"/>
            </a:endParaRPr>
          </a:p>
        </p:txBody>
      </p:sp>
      <p:pic>
        <p:nvPicPr>
          <p:cNvPr id="22" name="Graphic 21" descr="House">
            <a:extLst>
              <a:ext uri="{FF2B5EF4-FFF2-40B4-BE49-F238E27FC236}">
                <a16:creationId xmlns:a16="http://schemas.microsoft.com/office/drawing/2014/main" id="{77619894-F3D9-4244-86DD-33B186824B8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915385" y="3307791"/>
            <a:ext cx="343734" cy="343734"/>
          </a:xfrm>
          <a:prstGeom prst="rect">
            <a:avLst/>
          </a:prstGeom>
        </p:spPr>
      </p:pic>
      <p:pic>
        <p:nvPicPr>
          <p:cNvPr id="24" name="Graphic 23" descr="Gavel">
            <a:extLst>
              <a:ext uri="{FF2B5EF4-FFF2-40B4-BE49-F238E27FC236}">
                <a16:creationId xmlns:a16="http://schemas.microsoft.com/office/drawing/2014/main" id="{7B25D871-F526-934C-9F64-10F47A360E4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110040" y="3295740"/>
            <a:ext cx="347472" cy="347472"/>
          </a:xfrm>
          <a:prstGeom prst="rect">
            <a:avLst/>
          </a:prstGeom>
        </p:spPr>
      </p:pic>
      <p:pic>
        <p:nvPicPr>
          <p:cNvPr id="26" name="Graphic 25" descr="Mining tools">
            <a:extLst>
              <a:ext uri="{FF2B5EF4-FFF2-40B4-BE49-F238E27FC236}">
                <a16:creationId xmlns:a16="http://schemas.microsoft.com/office/drawing/2014/main" id="{F8E8F70C-1832-764D-9D9E-81BCD6F0A88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371739" y="3307791"/>
            <a:ext cx="347472" cy="347472"/>
          </a:xfrm>
          <a:prstGeom prst="rect">
            <a:avLst/>
          </a:prstGeom>
        </p:spPr>
      </p:pic>
      <p:sp>
        <p:nvSpPr>
          <p:cNvPr id="28" name="Oval 27">
            <a:extLst>
              <a:ext uri="{FF2B5EF4-FFF2-40B4-BE49-F238E27FC236}">
                <a16:creationId xmlns:a16="http://schemas.microsoft.com/office/drawing/2014/main" id="{34224580-7E26-7141-A3C6-AE2E0DE6BDAB}"/>
              </a:ext>
            </a:extLst>
          </p:cNvPr>
          <p:cNvSpPr>
            <a:spLocks noChangeAspect="1"/>
          </p:cNvSpPr>
          <p:nvPr userDrawn="1"/>
        </p:nvSpPr>
        <p:spPr>
          <a:xfrm>
            <a:off x="3858652" y="3251058"/>
            <a:ext cx="457200" cy="457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95B5B5B-1DE7-4242-855D-BB46DA6E0A5D}"/>
              </a:ext>
            </a:extLst>
          </p:cNvPr>
          <p:cNvSpPr>
            <a:spLocks noChangeAspect="1"/>
          </p:cNvSpPr>
          <p:nvPr userDrawn="1"/>
        </p:nvSpPr>
        <p:spPr>
          <a:xfrm>
            <a:off x="7046664" y="3251058"/>
            <a:ext cx="457200" cy="457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44CE0D7-EE0B-E141-8CD0-59DFCB2EF473}"/>
              </a:ext>
            </a:extLst>
          </p:cNvPr>
          <p:cNvSpPr>
            <a:spLocks noChangeAspect="1"/>
          </p:cNvSpPr>
          <p:nvPr userDrawn="1"/>
        </p:nvSpPr>
        <p:spPr>
          <a:xfrm>
            <a:off x="10316875" y="3251058"/>
            <a:ext cx="457200" cy="4572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601CD6F-E652-694E-86B9-1F924AD126EA}"/>
              </a:ext>
            </a:extLst>
          </p:cNvPr>
          <p:cNvSpPr>
            <a:spLocks noGrp="1"/>
          </p:cNvSpPr>
          <p:nvPr>
            <p:ph type="body" sz="quarter" idx="12" hasCustomPrompt="1"/>
          </p:nvPr>
        </p:nvSpPr>
        <p:spPr>
          <a:xfrm>
            <a:off x="2636787" y="3914409"/>
            <a:ext cx="2901950" cy="1810751"/>
          </a:xfrm>
          <a:prstGeom prst="rect">
            <a:avLst/>
          </a:prstGeom>
        </p:spPr>
        <p:txBody>
          <a:bodyPr>
            <a:normAutofit/>
          </a:bodyPr>
          <a:lstStyle>
            <a:lvl1pPr marL="0" marR="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solidFill>
                  <a:schemeClr val="bg2"/>
                </a:solidFill>
                <a:latin typeface="+mj-lt"/>
              </a:rPr>
              <a:t>Click to edit specific detail about organization.</a:t>
            </a:r>
          </a:p>
        </p:txBody>
      </p:sp>
      <p:sp>
        <p:nvSpPr>
          <p:cNvPr id="20" name="Text Placeholder 3">
            <a:extLst>
              <a:ext uri="{FF2B5EF4-FFF2-40B4-BE49-F238E27FC236}">
                <a16:creationId xmlns:a16="http://schemas.microsoft.com/office/drawing/2014/main" id="{860D036F-A9C5-A74A-9E2F-6F2E02BB461C}"/>
              </a:ext>
            </a:extLst>
          </p:cNvPr>
          <p:cNvSpPr>
            <a:spLocks noGrp="1"/>
          </p:cNvSpPr>
          <p:nvPr>
            <p:ph type="body" sz="quarter" idx="13" hasCustomPrompt="1"/>
          </p:nvPr>
        </p:nvSpPr>
        <p:spPr>
          <a:xfrm>
            <a:off x="5829023" y="3914409"/>
            <a:ext cx="2901950" cy="1810751"/>
          </a:xfrm>
          <a:prstGeom prst="rect">
            <a:avLst/>
          </a:prstGeom>
        </p:spPr>
        <p:txBody>
          <a:bodyPr>
            <a:normAutofit/>
          </a:bodyPr>
          <a:lstStyle>
            <a:lvl1pPr marL="0" marR="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solidFill>
                  <a:schemeClr val="bg2"/>
                </a:solidFill>
                <a:latin typeface="+mj-lt"/>
              </a:rPr>
              <a:t>Click to edit specific detail about organization.</a:t>
            </a:r>
          </a:p>
        </p:txBody>
      </p:sp>
      <p:sp>
        <p:nvSpPr>
          <p:cNvPr id="21" name="Text Placeholder 3">
            <a:extLst>
              <a:ext uri="{FF2B5EF4-FFF2-40B4-BE49-F238E27FC236}">
                <a16:creationId xmlns:a16="http://schemas.microsoft.com/office/drawing/2014/main" id="{73F84DAB-EE21-244C-8E94-D3DE0DB70C30}"/>
              </a:ext>
            </a:extLst>
          </p:cNvPr>
          <p:cNvSpPr>
            <a:spLocks noGrp="1"/>
          </p:cNvSpPr>
          <p:nvPr>
            <p:ph type="body" sz="quarter" idx="14" hasCustomPrompt="1"/>
          </p:nvPr>
        </p:nvSpPr>
        <p:spPr>
          <a:xfrm>
            <a:off x="9021259" y="3914409"/>
            <a:ext cx="2901950" cy="1810751"/>
          </a:xfrm>
          <a:prstGeom prst="rect">
            <a:avLst/>
          </a:prstGeom>
        </p:spPr>
        <p:txBody>
          <a:bodyPr>
            <a:normAutofit/>
          </a:bodyPr>
          <a:lstStyle>
            <a:lvl1pPr marL="0" marR="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sz="1800"/>
            </a:lvl1pPr>
          </a:lstStyle>
          <a:p>
            <a:pPr marL="0" marR="0" lvl="0" indent="0" algn="ctr"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solidFill>
                  <a:schemeClr val="bg2"/>
                </a:solidFill>
                <a:latin typeface="+mj-lt"/>
              </a:rPr>
              <a:t>Click to edit specific detail about organization.</a:t>
            </a:r>
          </a:p>
        </p:txBody>
      </p:sp>
    </p:spTree>
    <p:extLst>
      <p:ext uri="{BB962C8B-B14F-4D97-AF65-F5344CB8AC3E}">
        <p14:creationId xmlns:p14="http://schemas.microsoft.com/office/powerpoint/2010/main" val="150193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hart Exampl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550BF3-4674-114A-AADA-45174A4DCA13}"/>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8BC2B88-ADB0-3E48-B142-8E856EAC412E}"/>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2" name="Date Placeholder 3">
            <a:extLst>
              <a:ext uri="{FF2B5EF4-FFF2-40B4-BE49-F238E27FC236}">
                <a16:creationId xmlns:a16="http://schemas.microsoft.com/office/drawing/2014/main" id="{C589D526-545F-F846-97D4-CB44A64C24DC}"/>
              </a:ext>
            </a:extLst>
          </p:cNvPr>
          <p:cNvSpPr>
            <a:spLocks noGrp="1"/>
          </p:cNvSpPr>
          <p:nvPr>
            <p:ph type="dt" sz="half" idx="2"/>
          </p:nvPr>
        </p:nvSpPr>
        <p:spPr>
          <a:xfrm rot="16200000">
            <a:off x="-2941298" y="2933984"/>
            <a:ext cx="6324602" cy="456629"/>
          </a:xfrm>
          <a:prstGeom prst="rect">
            <a:avLst/>
          </a:prstGeom>
        </p:spPr>
        <p:txBody>
          <a:bodyPr vert="horz" lIns="91440" tIns="45720" rIns="91440" bIns="45720" rtlCol="0" anchor="ctr"/>
          <a:lstStyle>
            <a:lvl1pPr algn="ctr">
              <a:defRPr sz="1200" spc="200" baseline="0">
                <a:solidFill>
                  <a:schemeClr val="tx2"/>
                </a:solidFill>
              </a:defRPr>
            </a:lvl1pPr>
          </a:lstStyle>
          <a:p>
            <a:fld id="{7F09CCA2-3A31-7248-B63C-24ABE35C9C8A}" type="datetime4">
              <a:rPr lang="en-US" smtClean="0"/>
              <a:t>April 9, 2021</a:t>
            </a:fld>
            <a:endParaRPr lang="en-US" dirty="0"/>
          </a:p>
        </p:txBody>
      </p:sp>
      <p:graphicFrame>
        <p:nvGraphicFramePr>
          <p:cNvPr id="2" name="Chart 1">
            <a:extLst>
              <a:ext uri="{FF2B5EF4-FFF2-40B4-BE49-F238E27FC236}">
                <a16:creationId xmlns:a16="http://schemas.microsoft.com/office/drawing/2014/main" id="{5164CD4F-A91E-6748-88D6-762D9D43A7AA}"/>
              </a:ext>
            </a:extLst>
          </p:cNvPr>
          <p:cNvGraphicFramePr/>
          <p:nvPr userDrawn="1">
            <p:extLst>
              <p:ext uri="{D42A27DB-BD31-4B8C-83A1-F6EECF244321}">
                <p14:modId xmlns:p14="http://schemas.microsoft.com/office/powerpoint/2010/main" val="486131120"/>
              </p:ext>
            </p:extLst>
          </p:nvPr>
        </p:nvGraphicFramePr>
        <p:xfrm>
          <a:off x="588210" y="571500"/>
          <a:ext cx="5839012" cy="49739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DC0AF13-BA04-B146-A2C7-29D9B3907840}"/>
              </a:ext>
            </a:extLst>
          </p:cNvPr>
          <p:cNvGraphicFramePr/>
          <p:nvPr userDrawn="1">
            <p:extLst>
              <p:ext uri="{D42A27DB-BD31-4B8C-83A1-F6EECF244321}">
                <p14:modId xmlns:p14="http://schemas.microsoft.com/office/powerpoint/2010/main" val="3729353436"/>
              </p:ext>
            </p:extLst>
          </p:nvPr>
        </p:nvGraphicFramePr>
        <p:xfrm>
          <a:off x="5966908" y="571500"/>
          <a:ext cx="5839012" cy="4973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75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lock">
    <p:spTree>
      <p:nvGrpSpPr>
        <p:cNvPr id="1" name=""/>
        <p:cNvGrpSpPr/>
        <p:nvPr/>
      </p:nvGrpSpPr>
      <p:grpSpPr>
        <a:xfrm>
          <a:off x="0" y="0"/>
          <a:ext cx="0" cy="0"/>
          <a:chOff x="0" y="0"/>
          <a:chExt cx="0" cy="0"/>
        </a:xfrm>
      </p:grpSpPr>
      <p:sp>
        <p:nvSpPr>
          <p:cNvPr id="2" name="Title 1"/>
          <p:cNvSpPr>
            <a:spLocks noGrp="1"/>
          </p:cNvSpPr>
          <p:nvPr>
            <p:ph type="title"/>
          </p:nvPr>
        </p:nvSpPr>
        <p:spPr>
          <a:xfrm>
            <a:off x="838200" y="571173"/>
            <a:ext cx="10758054" cy="666562"/>
          </a:xfrm>
        </p:spPr>
        <p:txBody>
          <a:bodyPr>
            <a:noAutofit/>
          </a:bodyPr>
          <a:lstStyle/>
          <a:p>
            <a:r>
              <a:rPr lang="en-US" dirty="0"/>
              <a:t>Click to edit Master title style</a:t>
            </a:r>
          </a:p>
        </p:txBody>
      </p:sp>
      <p:sp>
        <p:nvSpPr>
          <p:cNvPr id="18" name="Rectangle 17">
            <a:extLst>
              <a:ext uri="{FF2B5EF4-FFF2-40B4-BE49-F238E27FC236}">
                <a16:creationId xmlns:a16="http://schemas.microsoft.com/office/drawing/2014/main" id="{DE5E7C10-C716-C04B-9713-798C98B69157}"/>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18A6A78-D5C4-4B4B-89F6-2C1D95C9C3A2}"/>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22" name="Date Placeholder 3">
            <a:extLst>
              <a:ext uri="{FF2B5EF4-FFF2-40B4-BE49-F238E27FC236}">
                <a16:creationId xmlns:a16="http://schemas.microsoft.com/office/drawing/2014/main" id="{8F46420C-70DC-D84C-8E47-C9616DCC4275}"/>
              </a:ext>
            </a:extLst>
          </p:cNvPr>
          <p:cNvSpPr>
            <a:spLocks noGrp="1"/>
          </p:cNvSpPr>
          <p:nvPr>
            <p:ph type="dt" sz="half" idx="2"/>
          </p:nvPr>
        </p:nvSpPr>
        <p:spPr>
          <a:xfrm rot="16200000">
            <a:off x="-2941300" y="2933985"/>
            <a:ext cx="6324605" cy="456629"/>
          </a:xfrm>
          <a:prstGeom prst="rect">
            <a:avLst/>
          </a:prstGeom>
        </p:spPr>
        <p:txBody>
          <a:bodyPr vert="horz" lIns="91440" tIns="45720" rIns="91440" bIns="45720" rtlCol="0" anchor="ctr"/>
          <a:lstStyle>
            <a:lvl1pPr algn="ctr">
              <a:defRPr sz="1200" spc="200" baseline="0">
                <a:solidFill>
                  <a:schemeClr val="tx2"/>
                </a:solidFill>
              </a:defRPr>
            </a:lvl1pPr>
          </a:lstStyle>
          <a:p>
            <a:fld id="{02A21659-8EC3-904E-8A0F-68B0F23864D4}" type="datetime4">
              <a:rPr lang="en-US" smtClean="0"/>
              <a:t>April 9, 2021</a:t>
            </a:fld>
            <a:endParaRPr lang="en-US" dirty="0"/>
          </a:p>
        </p:txBody>
      </p:sp>
      <p:sp>
        <p:nvSpPr>
          <p:cNvPr id="4" name="Rectangle 3">
            <a:extLst>
              <a:ext uri="{FF2B5EF4-FFF2-40B4-BE49-F238E27FC236}">
                <a16:creationId xmlns:a16="http://schemas.microsoft.com/office/drawing/2014/main" id="{520A5F7A-B3A5-FA41-A759-1E5993E36DD3}"/>
              </a:ext>
            </a:extLst>
          </p:cNvPr>
          <p:cNvSpPr/>
          <p:nvPr userDrawn="1"/>
        </p:nvSpPr>
        <p:spPr>
          <a:xfrm>
            <a:off x="838200" y="1378446"/>
            <a:ext cx="3451167" cy="40566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C531D2-0E35-F946-9DC0-F98CE2D5084E}"/>
              </a:ext>
            </a:extLst>
          </p:cNvPr>
          <p:cNvSpPr/>
          <p:nvPr userDrawn="1"/>
        </p:nvSpPr>
        <p:spPr>
          <a:xfrm>
            <a:off x="4491426" y="1378446"/>
            <a:ext cx="3451167" cy="40566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119FD9-3D8A-1441-B4BE-7172EE0B717D}"/>
              </a:ext>
            </a:extLst>
          </p:cNvPr>
          <p:cNvSpPr/>
          <p:nvPr userDrawn="1"/>
        </p:nvSpPr>
        <p:spPr>
          <a:xfrm>
            <a:off x="8145087" y="1378676"/>
            <a:ext cx="3451167" cy="405661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D5E253E-C23F-3342-AB1B-197231C4FD25}"/>
              </a:ext>
            </a:extLst>
          </p:cNvPr>
          <p:cNvSpPr>
            <a:spLocks noGrp="1"/>
          </p:cNvSpPr>
          <p:nvPr>
            <p:ph type="body" sz="quarter" idx="10" hasCustomPrompt="1"/>
          </p:nvPr>
        </p:nvSpPr>
        <p:spPr>
          <a:xfrm>
            <a:off x="838200" y="1378676"/>
            <a:ext cx="3443288" cy="864291"/>
          </a:xfrm>
          <a:prstGeom prst="rect">
            <a:avLst/>
          </a:prstGeom>
        </p:spPr>
        <p:txBody>
          <a:bodyPr tIns="91440" bIns="91440">
            <a:norm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2000" spc="200" baseline="0">
                <a:solidFill>
                  <a:schemeClr val="bg1"/>
                </a:solidFill>
              </a:defRPr>
            </a:lvl1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BLOCK TITLE</a:t>
            </a:r>
          </a:p>
        </p:txBody>
      </p:sp>
      <p:sp>
        <p:nvSpPr>
          <p:cNvPr id="15" name="Text Placeholder 5">
            <a:extLst>
              <a:ext uri="{FF2B5EF4-FFF2-40B4-BE49-F238E27FC236}">
                <a16:creationId xmlns:a16="http://schemas.microsoft.com/office/drawing/2014/main" id="{733910D2-163A-6345-8F84-B3ED89B27792}"/>
              </a:ext>
            </a:extLst>
          </p:cNvPr>
          <p:cNvSpPr>
            <a:spLocks noGrp="1"/>
          </p:cNvSpPr>
          <p:nvPr>
            <p:ph type="body" sz="quarter" idx="11" hasCustomPrompt="1"/>
          </p:nvPr>
        </p:nvSpPr>
        <p:spPr>
          <a:xfrm>
            <a:off x="838200" y="2242969"/>
            <a:ext cx="3443288" cy="3192087"/>
          </a:xfrm>
          <a:prstGeom prst="rect">
            <a:avLst/>
          </a:prstGeom>
        </p:spPr>
        <p:txBody>
          <a:bodyPr tIns="91440" bIns="91440">
            <a:normAutofit/>
          </a:bodyPr>
          <a:lstStyle>
            <a:lvl1pPr marL="0" indent="0">
              <a:buNone/>
              <a:defRPr sz="1800" spc="0" baseline="0">
                <a:solidFill>
                  <a:schemeClr val="bg1"/>
                </a:solidFill>
              </a:defRPr>
            </a:lvl1pPr>
          </a:lstStyle>
          <a:p>
            <a:pPr lvl="0"/>
            <a:r>
              <a:rPr lang="en-US" dirty="0"/>
              <a:t>Block Text</a:t>
            </a:r>
          </a:p>
        </p:txBody>
      </p:sp>
      <p:sp>
        <p:nvSpPr>
          <p:cNvPr id="16" name="Text Placeholder 5">
            <a:extLst>
              <a:ext uri="{FF2B5EF4-FFF2-40B4-BE49-F238E27FC236}">
                <a16:creationId xmlns:a16="http://schemas.microsoft.com/office/drawing/2014/main" id="{AAAA70D1-8588-3C40-86D1-6BA22215FBEC}"/>
              </a:ext>
            </a:extLst>
          </p:cNvPr>
          <p:cNvSpPr>
            <a:spLocks noGrp="1"/>
          </p:cNvSpPr>
          <p:nvPr>
            <p:ph type="body" sz="quarter" idx="12" hasCustomPrompt="1"/>
          </p:nvPr>
        </p:nvSpPr>
        <p:spPr>
          <a:xfrm>
            <a:off x="4499739" y="1378676"/>
            <a:ext cx="3443288" cy="864291"/>
          </a:xfrm>
          <a:prstGeom prst="rect">
            <a:avLst/>
          </a:prstGeom>
        </p:spPr>
        <p:txBody>
          <a:bodyPr tIns="91440" bIns="91440">
            <a:norm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2000" spc="200" baseline="0">
                <a:solidFill>
                  <a:schemeClr val="bg1"/>
                </a:solidFill>
              </a:defRPr>
            </a:lvl1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BLOCK TITLE</a:t>
            </a:r>
          </a:p>
        </p:txBody>
      </p:sp>
      <p:sp>
        <p:nvSpPr>
          <p:cNvPr id="17" name="Text Placeholder 5">
            <a:extLst>
              <a:ext uri="{FF2B5EF4-FFF2-40B4-BE49-F238E27FC236}">
                <a16:creationId xmlns:a16="http://schemas.microsoft.com/office/drawing/2014/main" id="{3BDD8C01-3339-A140-9E18-81FC541D73C9}"/>
              </a:ext>
            </a:extLst>
          </p:cNvPr>
          <p:cNvSpPr>
            <a:spLocks noGrp="1"/>
          </p:cNvSpPr>
          <p:nvPr>
            <p:ph type="body" sz="quarter" idx="13" hasCustomPrompt="1"/>
          </p:nvPr>
        </p:nvSpPr>
        <p:spPr>
          <a:xfrm>
            <a:off x="4499739" y="2242969"/>
            <a:ext cx="3443288" cy="3192087"/>
          </a:xfrm>
          <a:prstGeom prst="rect">
            <a:avLst/>
          </a:prstGeom>
        </p:spPr>
        <p:txBody>
          <a:bodyPr tIns="91440" bIns="91440">
            <a:normAutofit/>
          </a:bodyPr>
          <a:lstStyle>
            <a:lvl1pPr marL="0" indent="0">
              <a:buNone/>
              <a:defRPr sz="1800" spc="0" baseline="0">
                <a:solidFill>
                  <a:schemeClr val="bg1"/>
                </a:solidFill>
              </a:defRPr>
            </a:lvl1pPr>
          </a:lstStyle>
          <a:p>
            <a:pPr lvl="0"/>
            <a:r>
              <a:rPr lang="en-US" dirty="0"/>
              <a:t>Block Text</a:t>
            </a:r>
          </a:p>
        </p:txBody>
      </p:sp>
      <p:sp>
        <p:nvSpPr>
          <p:cNvPr id="19" name="Text Placeholder 5">
            <a:extLst>
              <a:ext uri="{FF2B5EF4-FFF2-40B4-BE49-F238E27FC236}">
                <a16:creationId xmlns:a16="http://schemas.microsoft.com/office/drawing/2014/main" id="{7F70E4C5-F2BD-AC43-B964-C3EF2F923000}"/>
              </a:ext>
            </a:extLst>
          </p:cNvPr>
          <p:cNvSpPr>
            <a:spLocks noGrp="1"/>
          </p:cNvSpPr>
          <p:nvPr>
            <p:ph type="body" sz="quarter" idx="14" hasCustomPrompt="1"/>
          </p:nvPr>
        </p:nvSpPr>
        <p:spPr>
          <a:xfrm>
            <a:off x="8153400" y="1378676"/>
            <a:ext cx="3443288" cy="864291"/>
          </a:xfrm>
          <a:prstGeom prst="rect">
            <a:avLst/>
          </a:prstGeom>
        </p:spPr>
        <p:txBody>
          <a:bodyPr tIns="91440" bIns="91440">
            <a:normAutofit/>
          </a:bodyPr>
          <a:lstStyle>
            <a:lvl1pPr marL="0" marR="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sz="2000" spc="200" baseline="0">
                <a:solidFill>
                  <a:schemeClr val="bg1"/>
                </a:solidFill>
              </a:defRPr>
            </a:lvl1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lang="en-US" dirty="0"/>
              <a:t>BLOCK TITLE</a:t>
            </a:r>
          </a:p>
        </p:txBody>
      </p:sp>
      <p:sp>
        <p:nvSpPr>
          <p:cNvPr id="21" name="Text Placeholder 5">
            <a:extLst>
              <a:ext uri="{FF2B5EF4-FFF2-40B4-BE49-F238E27FC236}">
                <a16:creationId xmlns:a16="http://schemas.microsoft.com/office/drawing/2014/main" id="{D122E0EE-3DAE-EC43-9B43-3A7598387BE4}"/>
              </a:ext>
            </a:extLst>
          </p:cNvPr>
          <p:cNvSpPr>
            <a:spLocks noGrp="1"/>
          </p:cNvSpPr>
          <p:nvPr>
            <p:ph type="body" sz="quarter" idx="15" hasCustomPrompt="1"/>
          </p:nvPr>
        </p:nvSpPr>
        <p:spPr>
          <a:xfrm>
            <a:off x="8153400" y="2242969"/>
            <a:ext cx="3443288" cy="3192087"/>
          </a:xfrm>
          <a:prstGeom prst="rect">
            <a:avLst/>
          </a:prstGeom>
        </p:spPr>
        <p:txBody>
          <a:bodyPr tIns="91440" bIns="91440">
            <a:normAutofit/>
          </a:bodyPr>
          <a:lstStyle>
            <a:lvl1pPr marL="0" indent="0">
              <a:buNone/>
              <a:defRPr sz="1800" spc="0" baseline="0">
                <a:solidFill>
                  <a:schemeClr val="bg1"/>
                </a:solidFill>
              </a:defRPr>
            </a:lvl1pPr>
          </a:lstStyle>
          <a:p>
            <a:pPr lvl="0"/>
            <a:r>
              <a:rPr lang="en-US" dirty="0"/>
              <a:t>Block Text</a:t>
            </a:r>
          </a:p>
        </p:txBody>
      </p:sp>
      <p:cxnSp>
        <p:nvCxnSpPr>
          <p:cNvPr id="5" name="Straight Connector 4">
            <a:extLst>
              <a:ext uri="{FF2B5EF4-FFF2-40B4-BE49-F238E27FC236}">
                <a16:creationId xmlns:a16="http://schemas.microsoft.com/office/drawing/2014/main" id="{CDF9A526-E232-AD4B-8098-B062B5E8456E}"/>
              </a:ext>
            </a:extLst>
          </p:cNvPr>
          <p:cNvCxnSpPr/>
          <p:nvPr userDrawn="1"/>
        </p:nvCxnSpPr>
        <p:spPr>
          <a:xfrm>
            <a:off x="838200" y="1945641"/>
            <a:ext cx="345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C3166A-AA7D-634B-8325-1B96853B1712}"/>
              </a:ext>
            </a:extLst>
          </p:cNvPr>
          <p:cNvCxnSpPr/>
          <p:nvPr userDrawn="1"/>
        </p:nvCxnSpPr>
        <p:spPr>
          <a:xfrm>
            <a:off x="4483411" y="1945641"/>
            <a:ext cx="345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7A778B-50B7-2D4A-8D05-7D5C8B419E69}"/>
              </a:ext>
            </a:extLst>
          </p:cNvPr>
          <p:cNvCxnSpPr/>
          <p:nvPr userDrawn="1"/>
        </p:nvCxnSpPr>
        <p:spPr>
          <a:xfrm>
            <a:off x="8153400" y="1945641"/>
            <a:ext cx="345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63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Programs Overvie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550BF3-4674-114A-AADA-45174A4DCA13}"/>
              </a:ext>
            </a:extLst>
          </p:cNvPr>
          <p:cNvSpPr>
            <a:spLocks noChangeAspect="1"/>
          </p:cNvSpPr>
          <p:nvPr userDrawn="1"/>
        </p:nvSpPr>
        <p:spPr>
          <a:xfrm>
            <a:off x="-7315" y="6415430"/>
            <a:ext cx="456630" cy="44257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8BC2B88-ADB0-3E48-B142-8E856EAC412E}"/>
              </a:ext>
            </a:extLst>
          </p:cNvPr>
          <p:cNvSpPr>
            <a:spLocks noGrp="1"/>
          </p:cNvSpPr>
          <p:nvPr>
            <p:ph type="sldNum" sz="quarter" idx="4"/>
          </p:nvPr>
        </p:nvSpPr>
        <p:spPr>
          <a:xfrm>
            <a:off x="-1" y="6324600"/>
            <a:ext cx="449315"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sp>
        <p:nvSpPr>
          <p:cNvPr id="12" name="Date Placeholder 3">
            <a:extLst>
              <a:ext uri="{FF2B5EF4-FFF2-40B4-BE49-F238E27FC236}">
                <a16:creationId xmlns:a16="http://schemas.microsoft.com/office/drawing/2014/main" id="{C589D526-545F-F846-97D4-CB44A64C24DC}"/>
              </a:ext>
            </a:extLst>
          </p:cNvPr>
          <p:cNvSpPr>
            <a:spLocks noGrp="1"/>
          </p:cNvSpPr>
          <p:nvPr>
            <p:ph type="dt" sz="half" idx="2"/>
          </p:nvPr>
        </p:nvSpPr>
        <p:spPr>
          <a:xfrm rot="16200000">
            <a:off x="-2941299" y="2933986"/>
            <a:ext cx="6324603" cy="456629"/>
          </a:xfrm>
          <a:prstGeom prst="rect">
            <a:avLst/>
          </a:prstGeom>
        </p:spPr>
        <p:txBody>
          <a:bodyPr vert="horz" lIns="91440" tIns="45720" rIns="91440" bIns="45720" rtlCol="0" anchor="ctr"/>
          <a:lstStyle>
            <a:lvl1pPr algn="ctr">
              <a:defRPr sz="1200" spc="200" baseline="0">
                <a:solidFill>
                  <a:schemeClr val="tx2"/>
                </a:solidFill>
              </a:defRPr>
            </a:lvl1pPr>
          </a:lstStyle>
          <a:p>
            <a:fld id="{7F09CCA2-3A31-7248-B63C-24ABE35C9C8A}" type="datetime4">
              <a:rPr lang="en-US" smtClean="0"/>
              <a:t>April 9, 2021</a:t>
            </a:fld>
            <a:endParaRPr lang="en-US" dirty="0"/>
          </a:p>
        </p:txBody>
      </p:sp>
      <p:pic>
        <p:nvPicPr>
          <p:cNvPr id="5" name="Picture 4" descr="A close up of a sign&#10;&#10;Description automatically generated">
            <a:extLst>
              <a:ext uri="{FF2B5EF4-FFF2-40B4-BE49-F238E27FC236}">
                <a16:creationId xmlns:a16="http://schemas.microsoft.com/office/drawing/2014/main" id="{16E0FE84-F320-F645-B066-3FF51B3600FA}"/>
              </a:ext>
            </a:extLst>
          </p:cNvPr>
          <p:cNvPicPr>
            <a:picLocks noChangeAspect="1"/>
          </p:cNvPicPr>
          <p:nvPr userDrawn="1"/>
        </p:nvPicPr>
        <p:blipFill>
          <a:blip r:embed="rId2"/>
          <a:stretch>
            <a:fillRect/>
          </a:stretch>
        </p:blipFill>
        <p:spPr>
          <a:xfrm>
            <a:off x="3989808" y="5015318"/>
            <a:ext cx="1829760" cy="62566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1CCD17C-DC44-AC4F-97BA-31A41DA3C43C}"/>
              </a:ext>
            </a:extLst>
          </p:cNvPr>
          <p:cNvPicPr>
            <a:picLocks noChangeAspect="1"/>
          </p:cNvPicPr>
          <p:nvPr userDrawn="1"/>
        </p:nvPicPr>
        <p:blipFill>
          <a:blip r:embed="rId3"/>
          <a:stretch>
            <a:fillRect/>
          </a:stretch>
        </p:blipFill>
        <p:spPr>
          <a:xfrm>
            <a:off x="6918962" y="4985178"/>
            <a:ext cx="1643147" cy="625660"/>
          </a:xfrm>
          <a:prstGeom prst="rect">
            <a:avLst/>
          </a:prstGeom>
        </p:spPr>
      </p:pic>
      <p:pic>
        <p:nvPicPr>
          <p:cNvPr id="14" name="Picture 13" descr="A picture containing drawing, food&#10;&#10;Description automatically generated">
            <a:extLst>
              <a:ext uri="{FF2B5EF4-FFF2-40B4-BE49-F238E27FC236}">
                <a16:creationId xmlns:a16="http://schemas.microsoft.com/office/drawing/2014/main" id="{54090FD1-B29A-204D-B064-82115CB3CFA4}"/>
              </a:ext>
            </a:extLst>
          </p:cNvPr>
          <p:cNvPicPr>
            <a:picLocks noChangeAspect="1"/>
          </p:cNvPicPr>
          <p:nvPr userDrawn="1"/>
        </p:nvPicPr>
        <p:blipFill>
          <a:blip r:embed="rId4"/>
          <a:stretch>
            <a:fillRect/>
          </a:stretch>
        </p:blipFill>
        <p:spPr>
          <a:xfrm>
            <a:off x="1149964" y="4974466"/>
            <a:ext cx="1935942" cy="707364"/>
          </a:xfrm>
          <a:prstGeom prst="rect">
            <a:avLst/>
          </a:prstGeom>
        </p:spPr>
      </p:pic>
      <p:pic>
        <p:nvPicPr>
          <p:cNvPr id="25" name="Picture 24">
            <a:extLst>
              <a:ext uri="{FF2B5EF4-FFF2-40B4-BE49-F238E27FC236}">
                <a16:creationId xmlns:a16="http://schemas.microsoft.com/office/drawing/2014/main" id="{012D8718-5E6B-D244-908C-A10F06E67535}"/>
              </a:ext>
            </a:extLst>
          </p:cNvPr>
          <p:cNvPicPr>
            <a:picLocks noChangeAspect="1"/>
          </p:cNvPicPr>
          <p:nvPr userDrawn="1"/>
        </p:nvPicPr>
        <p:blipFill>
          <a:blip r:embed="rId5"/>
          <a:stretch>
            <a:fillRect/>
          </a:stretch>
        </p:blipFill>
        <p:spPr>
          <a:xfrm>
            <a:off x="9270398" y="5261398"/>
            <a:ext cx="2401388" cy="84424"/>
          </a:xfrm>
          <a:prstGeom prst="rect">
            <a:avLst/>
          </a:prstGeom>
        </p:spPr>
      </p:pic>
      <p:sp>
        <p:nvSpPr>
          <p:cNvPr id="2" name="Rectangle 1">
            <a:extLst>
              <a:ext uri="{FF2B5EF4-FFF2-40B4-BE49-F238E27FC236}">
                <a16:creationId xmlns:a16="http://schemas.microsoft.com/office/drawing/2014/main" id="{74068682-8894-FC41-B5B0-34A7A4D529DA}"/>
              </a:ext>
            </a:extLst>
          </p:cNvPr>
          <p:cNvSpPr/>
          <p:nvPr userDrawn="1"/>
        </p:nvSpPr>
        <p:spPr>
          <a:xfrm>
            <a:off x="-7316" y="0"/>
            <a:ext cx="2581359" cy="124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46ED94FD-7494-8844-A6BF-FBEAB886BCFE}"/>
              </a:ext>
            </a:extLst>
          </p:cNvPr>
          <p:cNvSpPr>
            <a:spLocks noGrp="1"/>
          </p:cNvSpPr>
          <p:nvPr>
            <p:ph type="title" hasCustomPrompt="1"/>
          </p:nvPr>
        </p:nvSpPr>
        <p:spPr>
          <a:xfrm>
            <a:off x="-7315" y="499092"/>
            <a:ext cx="12199315" cy="509001"/>
          </a:xfrm>
        </p:spPr>
        <p:txBody>
          <a:bodyPr>
            <a:noAutofit/>
          </a:bodyPr>
          <a:lstStyle>
            <a:lvl1pPr algn="ctr">
              <a:defRPr sz="4400" b="1" spc="200" baseline="0">
                <a:latin typeface="+mn-lt"/>
              </a:defRPr>
            </a:lvl1pPr>
          </a:lstStyle>
          <a:p>
            <a:r>
              <a:rPr lang="en-US" dirty="0"/>
              <a:t>OUR CDBG-DR PROGRAMS</a:t>
            </a:r>
          </a:p>
        </p:txBody>
      </p:sp>
      <p:pic>
        <p:nvPicPr>
          <p:cNvPr id="26" name="Picture 25" descr="Louisiana Office of Community Development Logo">
            <a:extLst>
              <a:ext uri="{FF2B5EF4-FFF2-40B4-BE49-F238E27FC236}">
                <a16:creationId xmlns:a16="http://schemas.microsoft.com/office/drawing/2014/main" id="{EB805BB3-43F8-3F4B-AF7D-15ABCB6C9ED1}"/>
              </a:ext>
            </a:extLst>
          </p:cNvPr>
          <p:cNvPicPr>
            <a:picLocks noChangeAspect="1"/>
          </p:cNvPicPr>
          <p:nvPr userDrawn="1"/>
        </p:nvPicPr>
        <p:blipFill>
          <a:blip r:embed="rId6"/>
          <a:stretch>
            <a:fillRect/>
          </a:stretch>
        </p:blipFill>
        <p:spPr>
          <a:xfrm>
            <a:off x="4567854" y="2647900"/>
            <a:ext cx="2872872" cy="1116664"/>
          </a:xfrm>
          <a:prstGeom prst="rect">
            <a:avLst/>
          </a:prstGeom>
        </p:spPr>
      </p:pic>
      <p:cxnSp>
        <p:nvCxnSpPr>
          <p:cNvPr id="4" name="Straight Connector 3">
            <a:extLst>
              <a:ext uri="{FF2B5EF4-FFF2-40B4-BE49-F238E27FC236}">
                <a16:creationId xmlns:a16="http://schemas.microsoft.com/office/drawing/2014/main" id="{40222A5E-CF97-8E4C-AFA4-7AF4D034ACEB}"/>
              </a:ext>
            </a:extLst>
          </p:cNvPr>
          <p:cNvCxnSpPr>
            <a:cxnSpLocks/>
          </p:cNvCxnSpPr>
          <p:nvPr userDrawn="1"/>
        </p:nvCxnSpPr>
        <p:spPr>
          <a:xfrm>
            <a:off x="6004290" y="3989111"/>
            <a:ext cx="0" cy="33986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F499CE-B63B-FE41-810D-F1B6B3DB55E8}"/>
              </a:ext>
            </a:extLst>
          </p:cNvPr>
          <p:cNvCxnSpPr>
            <a:cxnSpLocks/>
          </p:cNvCxnSpPr>
          <p:nvPr userDrawn="1"/>
        </p:nvCxnSpPr>
        <p:spPr>
          <a:xfrm flipH="1">
            <a:off x="2112019" y="4328977"/>
            <a:ext cx="83590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8C1FC1-39ED-F242-A314-57DE68D4FA53}"/>
              </a:ext>
            </a:extLst>
          </p:cNvPr>
          <p:cNvCxnSpPr>
            <a:cxnSpLocks/>
          </p:cNvCxnSpPr>
          <p:nvPr userDrawn="1"/>
        </p:nvCxnSpPr>
        <p:spPr>
          <a:xfrm>
            <a:off x="10471093" y="4328977"/>
            <a:ext cx="0" cy="411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0EB64C-D75D-994D-966A-91AF543604B8}"/>
              </a:ext>
            </a:extLst>
          </p:cNvPr>
          <p:cNvCxnSpPr>
            <a:cxnSpLocks/>
          </p:cNvCxnSpPr>
          <p:nvPr userDrawn="1"/>
        </p:nvCxnSpPr>
        <p:spPr>
          <a:xfrm>
            <a:off x="2120112" y="4328977"/>
            <a:ext cx="0" cy="411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C431F0-3AD5-C441-8B46-BFA648E84ABB}"/>
              </a:ext>
            </a:extLst>
          </p:cNvPr>
          <p:cNvCxnSpPr>
            <a:cxnSpLocks/>
            <a:endCxn id="37" idx="0"/>
          </p:cNvCxnSpPr>
          <p:nvPr userDrawn="1"/>
        </p:nvCxnSpPr>
        <p:spPr>
          <a:xfrm>
            <a:off x="4911865" y="4328977"/>
            <a:ext cx="0" cy="428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AD0839-B5B6-6144-8570-F303FD4DE642}"/>
              </a:ext>
            </a:extLst>
          </p:cNvPr>
          <p:cNvCxnSpPr>
            <a:cxnSpLocks/>
          </p:cNvCxnSpPr>
          <p:nvPr userDrawn="1"/>
        </p:nvCxnSpPr>
        <p:spPr>
          <a:xfrm>
            <a:off x="7727893" y="4328977"/>
            <a:ext cx="0" cy="4114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17E3671-F226-C74E-AC4E-8499B650B4B3}"/>
              </a:ext>
            </a:extLst>
          </p:cNvPr>
          <p:cNvSpPr/>
          <p:nvPr userDrawn="1"/>
        </p:nvSpPr>
        <p:spPr>
          <a:xfrm>
            <a:off x="9180413" y="4742451"/>
            <a:ext cx="2581359" cy="11167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080683D-ACFE-2347-8293-E11A1AD286D2}"/>
              </a:ext>
            </a:extLst>
          </p:cNvPr>
          <p:cNvSpPr/>
          <p:nvPr userDrawn="1"/>
        </p:nvSpPr>
        <p:spPr>
          <a:xfrm>
            <a:off x="6437213" y="4742451"/>
            <a:ext cx="2581359" cy="11167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0E97C81-4F8C-7740-92C7-38D1A841FBA9}"/>
              </a:ext>
            </a:extLst>
          </p:cNvPr>
          <p:cNvSpPr/>
          <p:nvPr userDrawn="1"/>
        </p:nvSpPr>
        <p:spPr>
          <a:xfrm>
            <a:off x="3621185" y="4757075"/>
            <a:ext cx="2581359" cy="11167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AEFB825-9A25-C646-B52E-2E560FB56884}"/>
              </a:ext>
            </a:extLst>
          </p:cNvPr>
          <p:cNvSpPr/>
          <p:nvPr userDrawn="1"/>
        </p:nvSpPr>
        <p:spPr>
          <a:xfrm>
            <a:off x="837525" y="4757075"/>
            <a:ext cx="2581359" cy="11167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79B0049D-00F8-AD43-9D8E-C64825995E8B}"/>
              </a:ext>
            </a:extLst>
          </p:cNvPr>
          <p:cNvSpPr>
            <a:spLocks noGrp="1"/>
          </p:cNvSpPr>
          <p:nvPr>
            <p:ph type="body" sz="quarter" idx="10" hasCustomPrompt="1"/>
          </p:nvPr>
        </p:nvSpPr>
        <p:spPr>
          <a:xfrm>
            <a:off x="1220268" y="1262064"/>
            <a:ext cx="9751464" cy="914690"/>
          </a:xfrm>
          <a:prstGeom prst="rect">
            <a:avLst/>
          </a:prstGeom>
        </p:spPr>
        <p:txBody>
          <a:bodyPr>
            <a:noAutofit/>
          </a:bodyPr>
          <a:lstStyle>
            <a:lvl1pPr marL="0" indent="0">
              <a:buNone/>
              <a:defRPr lang="en-US" sz="1600" b="0" i="0" smtClean="0">
                <a:solidFill>
                  <a:schemeClr val="tx1">
                    <a:lumMod val="50000"/>
                    <a:lumOff val="50000"/>
                  </a:schemeClr>
                </a:solidFill>
                <a:effectLst/>
              </a:defRPr>
            </a:lvl1pPr>
          </a:lstStyle>
          <a:p>
            <a:pPr lvl="0"/>
            <a:r>
              <a:rPr lang="en-US" dirty="0"/>
              <a:t>As the state's central point for disaster recovery, OCD-DRU manages the most extensive rebuilding efforts in American history, working closely with local, state and federal partners to ensure that Louisiana's recovery is safer, stronger and smarter than before. The following are four of the state's CDBG-DR recovery programs.</a:t>
            </a:r>
          </a:p>
        </p:txBody>
      </p:sp>
    </p:spTree>
    <p:extLst>
      <p:ext uri="{BB962C8B-B14F-4D97-AF65-F5344CB8AC3E}">
        <p14:creationId xmlns:p14="http://schemas.microsoft.com/office/powerpoint/2010/main" val="153259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920A65-87DA-1445-BFF9-10A4C9E03F2C}"/>
              </a:ext>
            </a:extLst>
          </p:cNvPr>
          <p:cNvSpPr>
            <a:spLocks noChangeAspect="1"/>
          </p:cNvSpPr>
          <p:nvPr userDrawn="1"/>
        </p:nvSpPr>
        <p:spPr>
          <a:xfrm>
            <a:off x="-7315" y="6324600"/>
            <a:ext cx="456630" cy="533400"/>
          </a:xfrm>
          <a:prstGeom prst="rect">
            <a:avLst/>
          </a:prstGeom>
          <a:solidFill>
            <a:srgbClr val="65C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49315" y="356358"/>
            <a:ext cx="11286055" cy="611830"/>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1" y="6324600"/>
            <a:ext cx="449316"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C4831330-E0C5-8A42-B418-4ECBF363E06E}"/>
              </a:ext>
            </a:extLst>
          </p:cNvPr>
          <p:cNvPicPr>
            <a:picLocks noChangeAspect="1"/>
          </p:cNvPicPr>
          <p:nvPr userDrawn="1"/>
        </p:nvPicPr>
        <p:blipFill>
          <a:blip r:embed="rId18"/>
          <a:stretch>
            <a:fillRect/>
          </a:stretch>
        </p:blipFill>
        <p:spPr>
          <a:xfrm>
            <a:off x="9269504" y="6293644"/>
            <a:ext cx="1187739" cy="461665"/>
          </a:xfrm>
          <a:prstGeom prst="rect">
            <a:avLst/>
          </a:prstGeom>
        </p:spPr>
      </p:pic>
      <p:pic>
        <p:nvPicPr>
          <p:cNvPr id="1026" name="Picture 2" descr="Louisiana Housing Corporation (LHC)">
            <a:extLst>
              <a:ext uri="{FF2B5EF4-FFF2-40B4-BE49-F238E27FC236}">
                <a16:creationId xmlns:a16="http://schemas.microsoft.com/office/drawing/2014/main" id="{B3B4C638-215C-441A-9233-BEB6C5D8838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618726" y="6375395"/>
            <a:ext cx="1470147" cy="298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234223-0721-BC47-B444-20A5A4610F6D}"/>
              </a:ext>
            </a:extLst>
          </p:cNvPr>
          <p:cNvSpPr txBox="1"/>
          <p:nvPr userDrawn="1"/>
        </p:nvSpPr>
        <p:spPr>
          <a:xfrm>
            <a:off x="533541" y="6331329"/>
            <a:ext cx="6968945" cy="533401"/>
          </a:xfrm>
          <a:prstGeom prst="rect">
            <a:avLst/>
          </a:prstGeom>
        </p:spPr>
        <p:txBody>
          <a:bodyPr vert="horz" lIns="91440" tIns="45720" rIns="91440" bIns="45720" rtlCol="0" anchor="ctr"/>
          <a:lstStyle>
            <a:defPPr>
              <a:defRPr lang="en-US"/>
            </a:defPPr>
            <a:lvl1pPr>
              <a:defRPr sz="1200" spc="200" baseline="0">
                <a:solidFill>
                  <a:schemeClr val="tx2"/>
                </a:solidFill>
              </a:defRPr>
            </a:lvl1pPr>
          </a:lstStyle>
          <a:p>
            <a:r>
              <a:rPr lang="en-US" sz="1000" b="0" spc="100" baseline="0" dirty="0"/>
              <a:t>State of Louisiana’s U.S. Treasury Emergency Rental Assistance Program</a:t>
            </a:r>
            <a:r>
              <a:rPr lang="en-US" sz="1000" b="1" spc="100" baseline="0" dirty="0"/>
              <a:t> – DRAFT SUBJECT TO CHANGE</a:t>
            </a:r>
          </a:p>
        </p:txBody>
      </p:sp>
    </p:spTree>
    <p:extLst>
      <p:ext uri="{BB962C8B-B14F-4D97-AF65-F5344CB8AC3E}">
        <p14:creationId xmlns:p14="http://schemas.microsoft.com/office/powerpoint/2010/main" val="322830681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63" r:id="rId4"/>
    <p:sldLayoutId id="2147483674" r:id="rId5"/>
    <p:sldLayoutId id="2147483677" r:id="rId6"/>
    <p:sldLayoutId id="2147483678" r:id="rId7"/>
    <p:sldLayoutId id="2147483679" r:id="rId8"/>
    <p:sldLayoutId id="2147483681" r:id="rId9"/>
    <p:sldLayoutId id="2147483680" r:id="rId10"/>
    <p:sldLayoutId id="2147483662" r:id="rId11"/>
    <p:sldLayoutId id="2147483664" r:id="rId12"/>
    <p:sldLayoutId id="2147483665" r:id="rId13"/>
    <p:sldLayoutId id="2147483666" r:id="rId14"/>
    <p:sldLayoutId id="2147483669" r:id="rId15"/>
    <p:sldLayoutId id="2147483667" r:id="rId16"/>
  </p:sldLayoutIdLst>
  <p:hf hdr="0"/>
  <p:txStyles>
    <p:titleStyle>
      <a:lvl1pPr algn="l" defTabSz="914400" rtl="0" eaLnBrk="1" latinLnBrk="0" hangingPunct="1">
        <a:lnSpc>
          <a:spcPct val="90000"/>
        </a:lnSpc>
        <a:spcBef>
          <a:spcPct val="0"/>
        </a:spcBef>
        <a:buNone/>
        <a:defRPr sz="3600" kern="1200" spc="70" baseline="0">
          <a:solidFill>
            <a:schemeClr val="tx2"/>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accent1">
              <a:lumMod val="25000"/>
            </a:schemeClr>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accent1">
              <a:lumMod val="25000"/>
            </a:schemeClr>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accent1">
              <a:lumMod val="25000"/>
            </a:schemeClr>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accent1">
              <a:lumMod val="25000"/>
            </a:schemeClr>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accent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guide id="3" orient="horz" pos="216" userDrawn="1">
          <p15:clr>
            <a:srgbClr val="F26B43"/>
          </p15:clr>
        </p15:guide>
        <p15:guide id="4" pos="7392" userDrawn="1">
          <p15:clr>
            <a:srgbClr val="F26B43"/>
          </p15:clr>
        </p15:guide>
        <p15:guide id="5"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18.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88B6-AE8E-FA4C-A1B9-8655B1BEE458}"/>
              </a:ext>
            </a:extLst>
          </p:cNvPr>
          <p:cNvSpPr>
            <a:spLocks noGrp="1"/>
          </p:cNvSpPr>
          <p:nvPr>
            <p:ph type="ctrTitle"/>
          </p:nvPr>
        </p:nvSpPr>
        <p:spPr>
          <a:xfrm>
            <a:off x="914400" y="1055260"/>
            <a:ext cx="10254343" cy="1962626"/>
          </a:xfrm>
        </p:spPr>
        <p:txBody>
          <a:bodyPr/>
          <a:lstStyle/>
          <a:p>
            <a:r>
              <a:rPr lang="en-US" dirty="0"/>
              <a:t>State of Louisiana’s U.S. Treasury</a:t>
            </a:r>
            <a:br>
              <a:rPr lang="en-US" dirty="0"/>
            </a:br>
            <a:r>
              <a:rPr lang="en-US" dirty="0"/>
              <a:t>Emergency Rental Assistance Program</a:t>
            </a:r>
          </a:p>
        </p:txBody>
      </p:sp>
      <p:sp>
        <p:nvSpPr>
          <p:cNvPr id="3" name="Subtitle 2">
            <a:extLst>
              <a:ext uri="{FF2B5EF4-FFF2-40B4-BE49-F238E27FC236}">
                <a16:creationId xmlns:a16="http://schemas.microsoft.com/office/drawing/2014/main" id="{F5822098-BB91-714A-B6B3-A34821B91DD8}"/>
              </a:ext>
            </a:extLst>
          </p:cNvPr>
          <p:cNvSpPr>
            <a:spLocks noGrp="1"/>
          </p:cNvSpPr>
          <p:nvPr>
            <p:ph type="subTitle" idx="1"/>
          </p:nvPr>
        </p:nvSpPr>
        <p:spPr>
          <a:xfrm>
            <a:off x="914400" y="3168154"/>
            <a:ext cx="10254343" cy="510273"/>
          </a:xfrm>
        </p:spPr>
        <p:txBody>
          <a:bodyPr/>
          <a:lstStyle/>
          <a:p>
            <a:r>
              <a:rPr lang="en-US" dirty="0"/>
              <a:t>Overview and Update for LHC Board </a:t>
            </a:r>
            <a:r>
              <a:rPr lang="en-US"/>
              <a:t>of </a:t>
            </a:r>
            <a:r>
              <a:rPr lang="en-US" smtClean="0"/>
              <a:t>Directors</a:t>
            </a:r>
            <a:endParaRPr lang="en-US" dirty="0"/>
          </a:p>
        </p:txBody>
      </p:sp>
      <p:sp>
        <p:nvSpPr>
          <p:cNvPr id="4" name="Date Placeholder 3">
            <a:extLst>
              <a:ext uri="{FF2B5EF4-FFF2-40B4-BE49-F238E27FC236}">
                <a16:creationId xmlns:a16="http://schemas.microsoft.com/office/drawing/2014/main" id="{E00F1AD6-9F7B-7644-B54F-10E9471AC308}"/>
              </a:ext>
            </a:extLst>
          </p:cNvPr>
          <p:cNvSpPr>
            <a:spLocks noGrp="1"/>
          </p:cNvSpPr>
          <p:nvPr>
            <p:ph type="dt" sz="half" idx="2"/>
          </p:nvPr>
        </p:nvSpPr>
        <p:spPr>
          <a:xfrm>
            <a:off x="10333342" y="6420166"/>
            <a:ext cx="1670801" cy="446829"/>
          </a:xfrm>
        </p:spPr>
        <p:txBody>
          <a:bodyPr/>
          <a:lstStyle/>
          <a:p>
            <a:r>
              <a:rPr lang="en-US" dirty="0"/>
              <a:t>April 14, 2021</a:t>
            </a:r>
          </a:p>
        </p:txBody>
      </p:sp>
      <p:pic>
        <p:nvPicPr>
          <p:cNvPr id="5" name="Picture 4">
            <a:extLst>
              <a:ext uri="{FF2B5EF4-FFF2-40B4-BE49-F238E27FC236}">
                <a16:creationId xmlns:a16="http://schemas.microsoft.com/office/drawing/2014/main" id="{C82F43E9-F770-5F42-B930-DEBDF587DDB8}"/>
              </a:ext>
            </a:extLst>
          </p:cNvPr>
          <p:cNvPicPr>
            <a:picLocks noChangeAspect="1"/>
          </p:cNvPicPr>
          <p:nvPr/>
        </p:nvPicPr>
        <p:blipFill>
          <a:blip r:embed="rId2"/>
          <a:stretch>
            <a:fillRect/>
          </a:stretch>
        </p:blipFill>
        <p:spPr>
          <a:xfrm>
            <a:off x="3905250" y="4649139"/>
            <a:ext cx="2040801" cy="800314"/>
          </a:xfrm>
          <a:prstGeom prst="rect">
            <a:avLst/>
          </a:prstGeom>
        </p:spPr>
      </p:pic>
      <p:pic>
        <p:nvPicPr>
          <p:cNvPr id="7" name="Graphic 6">
            <a:extLst>
              <a:ext uri="{FF2B5EF4-FFF2-40B4-BE49-F238E27FC236}">
                <a16:creationId xmlns:a16="http://schemas.microsoft.com/office/drawing/2014/main" id="{CC9C0D09-8310-D740-9DA5-3125CC49C4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1277" y="4788000"/>
            <a:ext cx="2813957" cy="522592"/>
          </a:xfrm>
          <a:prstGeom prst="rect">
            <a:avLst/>
          </a:prstGeom>
        </p:spPr>
      </p:pic>
      <p:cxnSp>
        <p:nvCxnSpPr>
          <p:cNvPr id="9" name="Straight Connector 8">
            <a:extLst>
              <a:ext uri="{FF2B5EF4-FFF2-40B4-BE49-F238E27FC236}">
                <a16:creationId xmlns:a16="http://schemas.microsoft.com/office/drawing/2014/main" id="{63160552-1B80-9F49-948C-CEEDF32B4263}"/>
              </a:ext>
            </a:extLst>
          </p:cNvPr>
          <p:cNvCxnSpPr>
            <a:cxnSpLocks/>
          </p:cNvCxnSpPr>
          <p:nvPr/>
        </p:nvCxnSpPr>
        <p:spPr>
          <a:xfrm>
            <a:off x="3071055" y="4153847"/>
            <a:ext cx="60498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0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351C-11B5-40CB-A05D-042CEE7B49E6}"/>
              </a:ext>
            </a:extLst>
          </p:cNvPr>
          <p:cNvSpPr>
            <a:spLocks noGrp="1"/>
          </p:cNvSpPr>
          <p:nvPr>
            <p:ph type="title"/>
          </p:nvPr>
        </p:nvSpPr>
        <p:spPr>
          <a:xfrm>
            <a:off x="449315" y="356358"/>
            <a:ext cx="11285485" cy="598382"/>
          </a:xfrm>
        </p:spPr>
        <p:txBody>
          <a:bodyPr>
            <a:normAutofit/>
          </a:bodyPr>
          <a:lstStyle/>
          <a:p>
            <a:r>
              <a:rPr lang="en-US" dirty="0"/>
              <a:t>State of Louisiana’s Emergency Rental Assistance Program</a:t>
            </a:r>
          </a:p>
        </p:txBody>
      </p:sp>
      <p:sp>
        <p:nvSpPr>
          <p:cNvPr id="3" name="Content Placeholder 2">
            <a:extLst>
              <a:ext uri="{FF2B5EF4-FFF2-40B4-BE49-F238E27FC236}">
                <a16:creationId xmlns:a16="http://schemas.microsoft.com/office/drawing/2014/main" id="{54D9CDA1-9F29-4C6C-848E-5DBE57EA939B}"/>
              </a:ext>
            </a:extLst>
          </p:cNvPr>
          <p:cNvSpPr>
            <a:spLocks noGrp="1"/>
          </p:cNvSpPr>
          <p:nvPr>
            <p:ph idx="1"/>
          </p:nvPr>
        </p:nvSpPr>
        <p:spPr>
          <a:xfrm>
            <a:off x="449263" y="1039813"/>
            <a:ext cx="11285537" cy="5073650"/>
          </a:xfrm>
        </p:spPr>
        <p:txBody>
          <a:bodyPr>
            <a:noAutofit/>
          </a:bodyPr>
          <a:lstStyle/>
          <a:p>
            <a:pPr>
              <a:tabLst>
                <a:tab pos="2219325" algn="l"/>
              </a:tabLst>
            </a:pPr>
            <a:r>
              <a:rPr lang="en-US" sz="2200" dirty="0"/>
              <a:t>In January 2021, The U.S. Treasury provided $161 million in additional funding to Louisiana for emergency rental assistance to help meet the needs of renters and landlords impacted by the COVID-19 pandemic. </a:t>
            </a:r>
          </a:p>
          <a:p>
            <a:pPr>
              <a:tabLst>
                <a:tab pos="2219325" algn="l"/>
              </a:tabLst>
            </a:pPr>
            <a:r>
              <a:rPr lang="en-US" sz="2200" dirty="0"/>
              <a:t>The State program is serving 57 parishes, with seven parishes administering their own programs.</a:t>
            </a:r>
          </a:p>
        </p:txBody>
      </p:sp>
      <p:sp>
        <p:nvSpPr>
          <p:cNvPr id="4" name="Slide Number Placeholder 3">
            <a:extLst>
              <a:ext uri="{FF2B5EF4-FFF2-40B4-BE49-F238E27FC236}">
                <a16:creationId xmlns:a16="http://schemas.microsoft.com/office/drawing/2014/main" id="{C8BBEBEB-D7BF-47DB-8B6B-74392F4ACFEA}"/>
              </a:ext>
            </a:extLst>
          </p:cNvPr>
          <p:cNvSpPr>
            <a:spLocks noGrp="1"/>
          </p:cNvSpPr>
          <p:nvPr>
            <p:ph type="sldNum" sz="quarter" idx="4"/>
          </p:nvPr>
        </p:nvSpPr>
        <p:spPr>
          <a:xfrm>
            <a:off x="-1" y="6324602"/>
            <a:ext cx="449315" cy="533399"/>
          </a:xfrm>
        </p:spPr>
        <p:txBody>
          <a:bodyPr/>
          <a:lstStyle/>
          <a:p>
            <a:fld id="{15B6BC08-835F-C54F-B708-18C3C1C81719}" type="slidenum">
              <a:rPr lang="en-US" smtClean="0"/>
              <a:pPr/>
              <a:t>2</a:t>
            </a:fld>
            <a:endParaRPr lang="en-US" dirty="0"/>
          </a:p>
        </p:txBody>
      </p:sp>
      <p:grpSp>
        <p:nvGrpSpPr>
          <p:cNvPr id="6" name="Group 5">
            <a:extLst>
              <a:ext uri="{FF2B5EF4-FFF2-40B4-BE49-F238E27FC236}">
                <a16:creationId xmlns:a16="http://schemas.microsoft.com/office/drawing/2014/main" id="{C437BAF2-6D52-4186-AFC4-F8AEE8800E0E}"/>
              </a:ext>
            </a:extLst>
          </p:cNvPr>
          <p:cNvGrpSpPr/>
          <p:nvPr/>
        </p:nvGrpSpPr>
        <p:grpSpPr>
          <a:xfrm>
            <a:off x="937352" y="3413401"/>
            <a:ext cx="10807547" cy="2516166"/>
            <a:chOff x="937352" y="2984834"/>
            <a:chExt cx="10807547" cy="2516166"/>
          </a:xfrm>
        </p:grpSpPr>
        <p:sp>
          <p:nvSpPr>
            <p:cNvPr id="10" name="Rectangle 9">
              <a:extLst>
                <a:ext uri="{FF2B5EF4-FFF2-40B4-BE49-F238E27FC236}">
                  <a16:creationId xmlns:a16="http://schemas.microsoft.com/office/drawing/2014/main" id="{8F9527EB-5B35-2742-A536-0FD7C0FBC4CB}"/>
                </a:ext>
              </a:extLst>
            </p:cNvPr>
            <p:cNvSpPr/>
            <p:nvPr/>
          </p:nvSpPr>
          <p:spPr>
            <a:xfrm>
              <a:off x="3933940" y="3092691"/>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JEFFERSON</a:t>
              </a:r>
            </a:p>
          </p:txBody>
        </p:sp>
        <p:sp>
          <p:nvSpPr>
            <p:cNvPr id="11" name="Rectangle 10">
              <a:extLst>
                <a:ext uri="{FF2B5EF4-FFF2-40B4-BE49-F238E27FC236}">
                  <a16:creationId xmlns:a16="http://schemas.microsoft.com/office/drawing/2014/main" id="{616B7888-5EA5-8749-9997-65811FA36CD8}"/>
                </a:ext>
              </a:extLst>
            </p:cNvPr>
            <p:cNvSpPr/>
            <p:nvPr/>
          </p:nvSpPr>
          <p:spPr>
            <a:xfrm>
              <a:off x="3933940" y="3749861"/>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LAFAYETTE</a:t>
              </a:r>
            </a:p>
          </p:txBody>
        </p:sp>
        <p:sp>
          <p:nvSpPr>
            <p:cNvPr id="14" name="Content Placeholder 2">
              <a:extLst>
                <a:ext uri="{FF2B5EF4-FFF2-40B4-BE49-F238E27FC236}">
                  <a16:creationId xmlns:a16="http://schemas.microsoft.com/office/drawing/2014/main" id="{2C8B15BC-262E-7B45-8E30-4331A90170F4}"/>
                </a:ext>
              </a:extLst>
            </p:cNvPr>
            <p:cNvSpPr txBox="1">
              <a:spLocks/>
            </p:cNvSpPr>
            <p:nvPr/>
          </p:nvSpPr>
          <p:spPr>
            <a:xfrm>
              <a:off x="7767810" y="2984834"/>
              <a:ext cx="3977089" cy="2516166"/>
            </a:xfrm>
            <a:prstGeom prst="rect">
              <a:avLst/>
            </a:prstGeom>
            <a:ln>
              <a:solidFill>
                <a:schemeClr val="accent4"/>
              </a:solidFill>
            </a:ln>
          </p:spPr>
          <p:txBody>
            <a:bodyPr vert="horz" lIns="91440" tIns="45720" rIns="91440" bIns="45720" rtlCol="0" anchor="ctr">
              <a:no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chemeClr val="accent4"/>
                  </a:solidFill>
                </a:rPr>
                <a:t>Renters residing in these seven parishes are encouraged to contact their local representatives or may visit </a:t>
              </a:r>
              <a:r>
                <a:rPr lang="en-US" sz="2000" i="1" u="sng" dirty="0" err="1">
                  <a:solidFill>
                    <a:schemeClr val="accent4"/>
                  </a:solidFill>
                </a:rPr>
                <a:t>LAStateRent.com</a:t>
              </a:r>
              <a:r>
                <a:rPr lang="en-US" sz="2000" i="1" u="sng" dirty="0">
                  <a:solidFill>
                    <a:schemeClr val="accent4"/>
                  </a:solidFill>
                </a:rPr>
                <a:t> </a:t>
              </a:r>
              <a:r>
                <a:rPr lang="en-US" sz="2000" i="1" dirty="0">
                  <a:solidFill>
                    <a:schemeClr val="accent4"/>
                  </a:solidFill>
                </a:rPr>
                <a:t>to learn more about how to contact their parish-specific programs directly.</a:t>
              </a:r>
            </a:p>
          </p:txBody>
        </p:sp>
        <p:cxnSp>
          <p:nvCxnSpPr>
            <p:cNvPr id="16" name="Straight Arrow Connector 15">
              <a:extLst>
                <a:ext uri="{FF2B5EF4-FFF2-40B4-BE49-F238E27FC236}">
                  <a16:creationId xmlns:a16="http://schemas.microsoft.com/office/drawing/2014/main" id="{0EA240EE-F3EF-3449-908A-A51C0EBFA98B}"/>
                </a:ext>
              </a:extLst>
            </p:cNvPr>
            <p:cNvCxnSpPr/>
            <p:nvPr/>
          </p:nvCxnSpPr>
          <p:spPr>
            <a:xfrm>
              <a:off x="6907576" y="4242917"/>
              <a:ext cx="705079"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4678CDAF-89F8-4E57-8C49-84E63D6A020F}"/>
                </a:ext>
              </a:extLst>
            </p:cNvPr>
            <p:cNvSpPr/>
            <p:nvPr/>
          </p:nvSpPr>
          <p:spPr>
            <a:xfrm>
              <a:off x="937352" y="3081674"/>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CADDO</a:t>
              </a:r>
            </a:p>
          </p:txBody>
        </p:sp>
        <p:sp>
          <p:nvSpPr>
            <p:cNvPr id="17" name="Rectangle 16">
              <a:extLst>
                <a:ext uri="{FF2B5EF4-FFF2-40B4-BE49-F238E27FC236}">
                  <a16:creationId xmlns:a16="http://schemas.microsoft.com/office/drawing/2014/main" id="{0B1D6269-0CCD-47B3-A5BA-899E8E33247B}"/>
                </a:ext>
              </a:extLst>
            </p:cNvPr>
            <p:cNvSpPr/>
            <p:nvPr/>
          </p:nvSpPr>
          <p:spPr>
            <a:xfrm>
              <a:off x="937352" y="3737471"/>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CALCASIEU</a:t>
              </a:r>
            </a:p>
          </p:txBody>
        </p:sp>
        <p:sp>
          <p:nvSpPr>
            <p:cNvPr id="18" name="Rectangle 17">
              <a:extLst>
                <a:ext uri="{FF2B5EF4-FFF2-40B4-BE49-F238E27FC236}">
                  <a16:creationId xmlns:a16="http://schemas.microsoft.com/office/drawing/2014/main" id="{83F87984-0DD1-4DC1-B58E-87F7C64585B6}"/>
                </a:ext>
              </a:extLst>
            </p:cNvPr>
            <p:cNvSpPr/>
            <p:nvPr/>
          </p:nvSpPr>
          <p:spPr>
            <a:xfrm>
              <a:off x="3933940" y="4392581"/>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ORLEANS</a:t>
              </a:r>
            </a:p>
          </p:txBody>
        </p:sp>
        <p:sp>
          <p:nvSpPr>
            <p:cNvPr id="19" name="Rectangle 18">
              <a:extLst>
                <a:ext uri="{FF2B5EF4-FFF2-40B4-BE49-F238E27FC236}">
                  <a16:creationId xmlns:a16="http://schemas.microsoft.com/office/drawing/2014/main" id="{59D529FE-A366-40B8-B161-0634960C99E3}"/>
                </a:ext>
              </a:extLst>
            </p:cNvPr>
            <p:cNvSpPr/>
            <p:nvPr/>
          </p:nvSpPr>
          <p:spPr>
            <a:xfrm>
              <a:off x="937352" y="4392582"/>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pc="300" dirty="0"/>
                <a:t>EAST BATON ROUGE</a:t>
              </a:r>
            </a:p>
          </p:txBody>
        </p:sp>
        <p:sp>
          <p:nvSpPr>
            <p:cNvPr id="20" name="Rectangle 19">
              <a:extLst>
                <a:ext uri="{FF2B5EF4-FFF2-40B4-BE49-F238E27FC236}">
                  <a16:creationId xmlns:a16="http://schemas.microsoft.com/office/drawing/2014/main" id="{1C6DF077-59D9-49E7-A968-08F250BFB4E0}"/>
                </a:ext>
              </a:extLst>
            </p:cNvPr>
            <p:cNvSpPr/>
            <p:nvPr/>
          </p:nvSpPr>
          <p:spPr>
            <a:xfrm>
              <a:off x="2435645" y="5049065"/>
              <a:ext cx="2743200" cy="418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a:t>ST. TAMMANY</a:t>
              </a:r>
            </a:p>
          </p:txBody>
        </p:sp>
      </p:grpSp>
    </p:spTree>
    <p:extLst>
      <p:ext uri="{BB962C8B-B14F-4D97-AF65-F5344CB8AC3E}">
        <p14:creationId xmlns:p14="http://schemas.microsoft.com/office/powerpoint/2010/main" val="395240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C926-6ED9-194C-AF7E-6A5ADE3EA214}"/>
              </a:ext>
            </a:extLst>
          </p:cNvPr>
          <p:cNvSpPr>
            <a:spLocks noGrp="1"/>
          </p:cNvSpPr>
          <p:nvPr>
            <p:ph type="title"/>
          </p:nvPr>
        </p:nvSpPr>
        <p:spPr>
          <a:xfrm>
            <a:off x="6338048" y="369795"/>
            <a:ext cx="4604769" cy="497137"/>
          </a:xfrm>
        </p:spPr>
        <p:txBody>
          <a:bodyPr>
            <a:noAutofit/>
          </a:bodyPr>
          <a:lstStyle/>
          <a:p>
            <a:r>
              <a:rPr lang="en-US" sz="3600" dirty="0"/>
              <a:t>Application Process</a:t>
            </a:r>
          </a:p>
        </p:txBody>
      </p:sp>
      <p:sp>
        <p:nvSpPr>
          <p:cNvPr id="3" name="Text Placeholder 2">
            <a:extLst>
              <a:ext uri="{FF2B5EF4-FFF2-40B4-BE49-F238E27FC236}">
                <a16:creationId xmlns:a16="http://schemas.microsoft.com/office/drawing/2014/main" id="{8AB36F97-5E96-B14A-8DCE-557B343CC0DE}"/>
              </a:ext>
            </a:extLst>
          </p:cNvPr>
          <p:cNvSpPr>
            <a:spLocks noGrp="1"/>
          </p:cNvSpPr>
          <p:nvPr>
            <p:ph type="body" sz="half" idx="2"/>
          </p:nvPr>
        </p:nvSpPr>
        <p:spPr>
          <a:xfrm>
            <a:off x="6338048" y="1145267"/>
            <a:ext cx="5404635" cy="4733677"/>
          </a:xfrm>
        </p:spPr>
        <p:txBody>
          <a:bodyPr>
            <a:normAutofit fontScale="92500"/>
          </a:bodyPr>
          <a:lstStyle/>
          <a:p>
            <a:pPr marL="342900" indent="-342900">
              <a:buFont typeface="Arial" panose="020B0604020202020204" pitchFamily="34" charset="0"/>
              <a:buChar char="•"/>
            </a:pPr>
            <a:r>
              <a:rPr lang="en-US" sz="2000" dirty="0">
                <a:latin typeface="+mn-lt"/>
              </a:rPr>
              <a:t>To apply, visit </a:t>
            </a:r>
            <a:r>
              <a:rPr lang="en-US" sz="2000" b="1" u="sng" dirty="0" err="1">
                <a:solidFill>
                  <a:schemeClr val="tx2"/>
                </a:solidFill>
                <a:latin typeface="+mn-lt"/>
              </a:rPr>
              <a:t>LAStateRent.com</a:t>
            </a:r>
            <a:r>
              <a:rPr lang="en-US" sz="2000" dirty="0">
                <a:latin typeface="+mn-lt"/>
              </a:rPr>
              <a:t>. </a:t>
            </a:r>
          </a:p>
          <a:p>
            <a:pPr algn="ctr">
              <a:spcBef>
                <a:spcPts val="0"/>
              </a:spcBef>
            </a:pPr>
            <a:endParaRPr lang="en-US" sz="2000" b="1" dirty="0">
              <a:latin typeface="+mn-lt"/>
            </a:endParaRPr>
          </a:p>
          <a:p>
            <a:pPr algn="ctr">
              <a:spcBef>
                <a:spcPts val="0"/>
              </a:spcBef>
            </a:pPr>
            <a:r>
              <a:rPr lang="en-US" sz="2000" b="1" dirty="0">
                <a:latin typeface="+mn-lt"/>
              </a:rPr>
              <a:t>To receive the fastest assistance, applicants are strongly encouraged to apply online. </a:t>
            </a:r>
            <a:r>
              <a:rPr lang="en-US" sz="2000" dirty="0">
                <a:latin typeface="+mn-lt"/>
              </a:rPr>
              <a:t>Assistance with the online application is available </a:t>
            </a:r>
          </a:p>
          <a:p>
            <a:pPr algn="ctr">
              <a:spcBef>
                <a:spcPts val="0"/>
              </a:spcBef>
            </a:pPr>
            <a:r>
              <a:rPr lang="en-US" sz="2000" dirty="0">
                <a:latin typeface="+mn-lt"/>
              </a:rPr>
              <a:t>by phone at </a:t>
            </a:r>
            <a:r>
              <a:rPr lang="en-US" sz="2000" b="1" dirty="0">
                <a:latin typeface="+mn-lt"/>
              </a:rPr>
              <a:t>877.459.6555 </a:t>
            </a:r>
          </a:p>
          <a:p>
            <a:pPr algn="ctr">
              <a:spcBef>
                <a:spcPts val="0"/>
              </a:spcBef>
            </a:pPr>
            <a:r>
              <a:rPr lang="en-US" sz="2000" dirty="0">
                <a:latin typeface="+mn-lt"/>
                <a:cs typeface="Calibri" panose="020F0502020204030204" pitchFamily="34" charset="0"/>
              </a:rPr>
              <a:t>Monday</a:t>
            </a:r>
            <a:r>
              <a:rPr lang="en-US" sz="2000" b="1" dirty="0">
                <a:latin typeface="+mn-lt"/>
              </a:rPr>
              <a:t> – </a:t>
            </a:r>
            <a:r>
              <a:rPr lang="en-US" sz="2000" dirty="0">
                <a:latin typeface="+mn-lt"/>
                <a:cs typeface="Calibri" panose="020F0502020204030204" pitchFamily="34" charset="0"/>
              </a:rPr>
              <a:t>Friday,  8 a.m. to 5 p.m.</a:t>
            </a:r>
          </a:p>
          <a:p>
            <a:pPr algn="ctr">
              <a:spcBef>
                <a:spcPts val="0"/>
              </a:spcBef>
            </a:pPr>
            <a:endParaRPr lang="en-US" sz="2000" dirty="0">
              <a:latin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US" sz="2000" dirty="0">
                <a:latin typeface="+mn-lt"/>
              </a:rPr>
              <a:t>An application may be initiated by either tenant or landlord, but information and documentation will be collected from both parties.</a:t>
            </a:r>
          </a:p>
          <a:p>
            <a:pPr marL="342900" indent="-342900">
              <a:spcBef>
                <a:spcPts val="0"/>
              </a:spcBef>
              <a:buFont typeface="Arial" panose="020B0604020202020204" pitchFamily="34" charset="0"/>
              <a:buChar char="•"/>
            </a:pPr>
            <a:r>
              <a:rPr lang="en-US" sz="2000" dirty="0">
                <a:latin typeface="+mn-lt"/>
              </a:rPr>
              <a:t>Landlords are strongly encouraged to participate to ensure that they are paid for past-due rent in a timely manner.</a:t>
            </a:r>
          </a:p>
        </p:txBody>
      </p:sp>
      <p:sp>
        <p:nvSpPr>
          <p:cNvPr id="5" name="Slide Number Placeholder 4">
            <a:extLst>
              <a:ext uri="{FF2B5EF4-FFF2-40B4-BE49-F238E27FC236}">
                <a16:creationId xmlns:a16="http://schemas.microsoft.com/office/drawing/2014/main" id="{AC7DDFA2-6487-5443-884C-3B7999828A7E}"/>
              </a:ext>
            </a:extLst>
          </p:cNvPr>
          <p:cNvSpPr>
            <a:spLocks noGrp="1"/>
          </p:cNvSpPr>
          <p:nvPr>
            <p:ph type="sldNum" sz="quarter" idx="4"/>
          </p:nvPr>
        </p:nvSpPr>
        <p:spPr/>
        <p:txBody>
          <a:bodyPr/>
          <a:lstStyle/>
          <a:p>
            <a:fld id="{15B6BC08-835F-C54F-B708-18C3C1C81719}" type="slidenum">
              <a:rPr lang="en-US" smtClean="0"/>
              <a:pPr/>
              <a:t>3</a:t>
            </a:fld>
            <a:endParaRPr lang="en-US" dirty="0"/>
          </a:p>
        </p:txBody>
      </p:sp>
      <p:sp>
        <p:nvSpPr>
          <p:cNvPr id="10" name="Title 1">
            <a:extLst>
              <a:ext uri="{FF2B5EF4-FFF2-40B4-BE49-F238E27FC236}">
                <a16:creationId xmlns:a16="http://schemas.microsoft.com/office/drawing/2014/main" id="{A37EF864-422B-4FE3-BCDB-790F22EEFF46}"/>
              </a:ext>
            </a:extLst>
          </p:cNvPr>
          <p:cNvSpPr txBox="1">
            <a:spLocks/>
          </p:cNvSpPr>
          <p:nvPr/>
        </p:nvSpPr>
        <p:spPr>
          <a:xfrm>
            <a:off x="449314" y="383635"/>
            <a:ext cx="4355989" cy="49713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spc="70" baseline="0">
                <a:solidFill>
                  <a:schemeClr val="tx2"/>
                </a:solidFill>
                <a:latin typeface="+mj-lt"/>
                <a:ea typeface="+mj-ea"/>
                <a:cs typeface="+mj-cs"/>
              </a:defRPr>
            </a:lvl1pPr>
          </a:lstStyle>
          <a:p>
            <a:r>
              <a:rPr lang="en-US" sz="3600" dirty="0"/>
              <a:t>Program Objectives</a:t>
            </a:r>
          </a:p>
        </p:txBody>
      </p:sp>
      <p:sp>
        <p:nvSpPr>
          <p:cNvPr id="11" name="Text Placeholder 2">
            <a:extLst>
              <a:ext uri="{FF2B5EF4-FFF2-40B4-BE49-F238E27FC236}">
                <a16:creationId xmlns:a16="http://schemas.microsoft.com/office/drawing/2014/main" id="{32FF125E-5DC9-4D8E-9953-1ACC3F8FA670}"/>
              </a:ext>
            </a:extLst>
          </p:cNvPr>
          <p:cNvSpPr txBox="1">
            <a:spLocks/>
          </p:cNvSpPr>
          <p:nvPr/>
        </p:nvSpPr>
        <p:spPr>
          <a:xfrm>
            <a:off x="449317" y="1145267"/>
            <a:ext cx="5404636" cy="4733677"/>
          </a:xfrm>
          <a:prstGeom prst="rect">
            <a:avLst/>
          </a:prstGeom>
        </p:spPr>
        <p:txBody>
          <a:bodyPr vert="horz" lIns="91440" tIns="45720" rIns="91440" bIns="45720" rtlCol="0">
            <a:normAutofit lnSpcReduction="10000"/>
          </a:bodyPr>
          <a:lstStyle>
            <a:lvl1pPr marL="0" indent="0" algn="l" defTabSz="914400" rtl="0" eaLnBrk="1" latinLnBrk="0" hangingPunct="1">
              <a:lnSpc>
                <a:spcPct val="114000"/>
              </a:lnSpc>
              <a:spcBef>
                <a:spcPts val="1000"/>
              </a:spcBef>
              <a:buFont typeface="Arial" panose="020B0604020202020204" pitchFamily="34" charset="0"/>
              <a:buNone/>
              <a:defRPr sz="1600" kern="1200">
                <a:solidFill>
                  <a:schemeClr val="accent1">
                    <a:lumMod val="25000"/>
                  </a:schemeClr>
                </a:solidFill>
                <a:latin typeface="+mn-lt"/>
                <a:ea typeface="+mn-ea"/>
                <a:cs typeface="+mn-cs"/>
              </a:defRPr>
            </a:lvl1pPr>
            <a:lvl2pPr marL="457200" indent="0" algn="l" defTabSz="914400" rtl="0" eaLnBrk="1" latinLnBrk="0" hangingPunct="1">
              <a:lnSpc>
                <a:spcPct val="114000"/>
              </a:lnSpc>
              <a:spcBef>
                <a:spcPts val="500"/>
              </a:spcBef>
              <a:buFont typeface="Arial" panose="020B0604020202020204" pitchFamily="34" charset="0"/>
              <a:buNone/>
              <a:defRPr sz="1400" kern="1200">
                <a:solidFill>
                  <a:schemeClr val="accent1">
                    <a:lumMod val="25000"/>
                  </a:schemeClr>
                </a:solidFill>
                <a:latin typeface="+mn-lt"/>
                <a:ea typeface="+mn-ea"/>
                <a:cs typeface="+mn-cs"/>
              </a:defRPr>
            </a:lvl2pPr>
            <a:lvl3pPr marL="914400" indent="0" algn="l" defTabSz="914400" rtl="0" eaLnBrk="1" latinLnBrk="0" hangingPunct="1">
              <a:lnSpc>
                <a:spcPct val="114000"/>
              </a:lnSpc>
              <a:spcBef>
                <a:spcPts val="500"/>
              </a:spcBef>
              <a:buFont typeface="Arial" panose="020B0604020202020204" pitchFamily="34" charset="0"/>
              <a:buNone/>
              <a:defRPr sz="1200" kern="1200">
                <a:solidFill>
                  <a:schemeClr val="accent1">
                    <a:lumMod val="25000"/>
                  </a:schemeClr>
                </a:solidFill>
                <a:latin typeface="+mn-lt"/>
                <a:ea typeface="+mn-ea"/>
                <a:cs typeface="+mn-cs"/>
              </a:defRPr>
            </a:lvl3pPr>
            <a:lvl4pPr marL="1371600" indent="0" algn="l" defTabSz="914400" rtl="0" eaLnBrk="1" latinLnBrk="0" hangingPunct="1">
              <a:lnSpc>
                <a:spcPct val="114000"/>
              </a:lnSpc>
              <a:spcBef>
                <a:spcPts val="500"/>
              </a:spcBef>
              <a:buFont typeface="Arial" panose="020B0604020202020204" pitchFamily="34" charset="0"/>
              <a:buNone/>
              <a:defRPr sz="1000" kern="1200">
                <a:solidFill>
                  <a:schemeClr val="accent1">
                    <a:lumMod val="25000"/>
                  </a:schemeClr>
                </a:solidFill>
                <a:latin typeface="+mn-lt"/>
                <a:ea typeface="+mn-ea"/>
                <a:cs typeface="+mn-cs"/>
              </a:defRPr>
            </a:lvl4pPr>
            <a:lvl5pPr marL="1828800" indent="0" algn="l" defTabSz="914400" rtl="0" eaLnBrk="1" latinLnBrk="0" hangingPunct="1">
              <a:lnSpc>
                <a:spcPct val="114000"/>
              </a:lnSpc>
              <a:spcBef>
                <a:spcPts val="500"/>
              </a:spcBef>
              <a:buFont typeface="Arial" panose="020B0604020202020204" pitchFamily="34" charset="0"/>
              <a:buNone/>
              <a:defRPr sz="1000" kern="1200">
                <a:solidFill>
                  <a:schemeClr val="accent1">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Keep people housed during the pandemic by preventing evictions for failure to pay rent</a:t>
            </a:r>
          </a:p>
          <a:p>
            <a:pPr marL="342900" indent="-342900">
              <a:buFont typeface="Arial" panose="020B0604020202020204" pitchFamily="34" charset="0"/>
              <a:buChar char="•"/>
            </a:pPr>
            <a:r>
              <a:rPr lang="en-US" sz="2000" dirty="0"/>
              <a:t>Serve the maximum number of households as quickly as possible while prioritizing those in greatest need</a:t>
            </a:r>
          </a:p>
          <a:p>
            <a:pPr marL="342900" indent="-342900">
              <a:buFont typeface="Arial" panose="020B0604020202020204" pitchFamily="34" charset="0"/>
              <a:buChar char="•"/>
            </a:pPr>
            <a:r>
              <a:rPr lang="en-US" sz="2000" dirty="0"/>
              <a:t>Prioritize applicants who previously applied to the Louisiana Emergency Rental Assistance Program (LERAP)</a:t>
            </a:r>
          </a:p>
          <a:p>
            <a:pPr marL="342900" indent="-342900">
              <a:buFont typeface="Arial" panose="020B0604020202020204" pitchFamily="34" charset="0"/>
              <a:buChar char="•"/>
            </a:pPr>
            <a:r>
              <a:rPr lang="en-US" sz="2000" dirty="0"/>
              <a:t>Ensure equitable geographic distribution of assistance </a:t>
            </a:r>
          </a:p>
          <a:p>
            <a:pPr marL="342900" indent="-342900">
              <a:buFont typeface="Arial" panose="020B0604020202020204" pitchFamily="34" charset="0"/>
              <a:buChar char="•"/>
            </a:pPr>
            <a:r>
              <a:rPr lang="en-US" sz="2000" dirty="0"/>
              <a:t>Compensate landlords for unpaid rent during COVID-19 eviction moratoria</a:t>
            </a:r>
          </a:p>
        </p:txBody>
      </p:sp>
    </p:spTree>
    <p:extLst>
      <p:ext uri="{BB962C8B-B14F-4D97-AF65-F5344CB8AC3E}">
        <p14:creationId xmlns:p14="http://schemas.microsoft.com/office/powerpoint/2010/main" val="22625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C985-E5AD-4EE1-92E3-B8C4AC25104E}"/>
              </a:ext>
            </a:extLst>
          </p:cNvPr>
          <p:cNvSpPr>
            <a:spLocks noGrp="1"/>
          </p:cNvSpPr>
          <p:nvPr>
            <p:ph type="title"/>
          </p:nvPr>
        </p:nvSpPr>
        <p:spPr>
          <a:xfrm>
            <a:off x="449315" y="356358"/>
            <a:ext cx="11285485" cy="598382"/>
          </a:xfrm>
        </p:spPr>
        <p:txBody>
          <a:bodyPr>
            <a:normAutofit/>
          </a:bodyPr>
          <a:lstStyle/>
          <a:p>
            <a:r>
              <a:rPr lang="en-US" dirty="0"/>
              <a:t>Assistance and Eligibility </a:t>
            </a:r>
          </a:p>
        </p:txBody>
      </p:sp>
      <p:sp>
        <p:nvSpPr>
          <p:cNvPr id="3" name="Content Placeholder 2">
            <a:extLst>
              <a:ext uri="{FF2B5EF4-FFF2-40B4-BE49-F238E27FC236}">
                <a16:creationId xmlns:a16="http://schemas.microsoft.com/office/drawing/2014/main" id="{D1CBA0A8-5897-4B71-BF68-031C4FC5FC1D}"/>
              </a:ext>
            </a:extLst>
          </p:cNvPr>
          <p:cNvSpPr>
            <a:spLocks noGrp="1"/>
          </p:cNvSpPr>
          <p:nvPr>
            <p:ph idx="1"/>
          </p:nvPr>
        </p:nvSpPr>
        <p:spPr>
          <a:xfrm>
            <a:off x="449315" y="1039906"/>
            <a:ext cx="11285485" cy="5074024"/>
          </a:xfrm>
        </p:spPr>
        <p:txBody>
          <a:bodyPr>
            <a:noAutofit/>
          </a:bodyPr>
          <a:lstStyle/>
          <a:p>
            <a:r>
              <a:rPr lang="en-US" sz="1800" dirty="0"/>
              <a:t>Eligible households may receive up to 12 months of assistance for past-due rent, plus an additional three months in forward rental assistance to ensure housing stability.</a:t>
            </a:r>
          </a:p>
          <a:p>
            <a:r>
              <a:rPr lang="en-US" sz="1800" dirty="0"/>
              <a:t>Landlords must agree to forgive late fees, penalties and interest, not charge for court costs and commit not to evict tenant for past-due rent prior to April 2020 and for at least 60 days after assistance ends unless eviction is for cause other than non-payment of rent.</a:t>
            </a:r>
          </a:p>
          <a:p>
            <a:endParaRPr lang="en-US" sz="1800" dirty="0"/>
          </a:p>
        </p:txBody>
      </p:sp>
      <p:sp>
        <p:nvSpPr>
          <p:cNvPr id="4" name="Slide Number Placeholder 3">
            <a:extLst>
              <a:ext uri="{FF2B5EF4-FFF2-40B4-BE49-F238E27FC236}">
                <a16:creationId xmlns:a16="http://schemas.microsoft.com/office/drawing/2014/main" id="{4B282862-40A0-45BE-80AF-3B9F74DB6D1A}"/>
              </a:ext>
            </a:extLst>
          </p:cNvPr>
          <p:cNvSpPr>
            <a:spLocks noGrp="1"/>
          </p:cNvSpPr>
          <p:nvPr>
            <p:ph type="sldNum" sz="quarter" idx="4"/>
          </p:nvPr>
        </p:nvSpPr>
        <p:spPr>
          <a:xfrm>
            <a:off x="-1" y="6324602"/>
            <a:ext cx="449315" cy="533399"/>
          </a:xfrm>
        </p:spPr>
        <p:txBody>
          <a:bodyPr/>
          <a:lstStyle/>
          <a:p>
            <a:fld id="{15B6BC08-835F-C54F-B708-18C3C1C81719}" type="slidenum">
              <a:rPr lang="en-US" smtClean="0"/>
              <a:pPr/>
              <a:t>4</a:t>
            </a:fld>
            <a:endParaRPr lang="en-US" dirty="0"/>
          </a:p>
        </p:txBody>
      </p:sp>
      <p:grpSp>
        <p:nvGrpSpPr>
          <p:cNvPr id="17" name="Group 16">
            <a:extLst>
              <a:ext uri="{FF2B5EF4-FFF2-40B4-BE49-F238E27FC236}">
                <a16:creationId xmlns:a16="http://schemas.microsoft.com/office/drawing/2014/main" id="{D83735F4-9BC2-1B47-98E3-473BF4744CF6}"/>
              </a:ext>
            </a:extLst>
          </p:cNvPr>
          <p:cNvGrpSpPr/>
          <p:nvPr/>
        </p:nvGrpSpPr>
        <p:grpSpPr>
          <a:xfrm>
            <a:off x="457200" y="3032359"/>
            <a:ext cx="5360467" cy="3081104"/>
            <a:chOff x="950685" y="3113081"/>
            <a:chExt cx="5360467" cy="3081104"/>
          </a:xfrm>
        </p:grpSpPr>
        <p:sp>
          <p:nvSpPr>
            <p:cNvPr id="8" name="Rectangle 7">
              <a:extLst>
                <a:ext uri="{FF2B5EF4-FFF2-40B4-BE49-F238E27FC236}">
                  <a16:creationId xmlns:a16="http://schemas.microsoft.com/office/drawing/2014/main" id="{7AC3DC3A-1C0F-E34E-B3E6-4145859A4435}"/>
                </a:ext>
              </a:extLst>
            </p:cNvPr>
            <p:cNvSpPr/>
            <p:nvPr/>
          </p:nvSpPr>
          <p:spPr>
            <a:xfrm>
              <a:off x="1169149" y="4423874"/>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5F7545-3C15-3146-8C6B-5131672C3D37}"/>
                </a:ext>
              </a:extLst>
            </p:cNvPr>
            <p:cNvSpPr/>
            <p:nvPr/>
          </p:nvSpPr>
          <p:spPr>
            <a:xfrm>
              <a:off x="1169148" y="4983571"/>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EF5B61-CCBE-7548-9D98-865F57B67EB4}"/>
                </a:ext>
              </a:extLst>
            </p:cNvPr>
            <p:cNvSpPr/>
            <p:nvPr/>
          </p:nvSpPr>
          <p:spPr>
            <a:xfrm>
              <a:off x="1169148" y="5545882"/>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64AE08-23B2-40BB-8333-3F0F308DA351}"/>
                </a:ext>
              </a:extLst>
            </p:cNvPr>
            <p:cNvSpPr txBox="1"/>
            <p:nvPr/>
          </p:nvSpPr>
          <p:spPr>
            <a:xfrm>
              <a:off x="950686" y="3563471"/>
              <a:ext cx="5360464" cy="677108"/>
            </a:xfrm>
            <a:prstGeom prst="rect">
              <a:avLst/>
            </a:prstGeom>
            <a:noFill/>
          </p:spPr>
          <p:txBody>
            <a:bodyPr wrap="square" lIns="182880" tIns="91440" rIns="182880" bIns="91440" rtlCol="0">
              <a:spAutoFit/>
            </a:bodyPr>
            <a:lstStyle/>
            <a:p>
              <a:pPr>
                <a:spcBef>
                  <a:spcPts val="400"/>
                </a:spcBef>
              </a:pPr>
              <a:r>
                <a:rPr lang="en-US" sz="1600" i="1" dirty="0">
                  <a:solidFill>
                    <a:schemeClr val="accent4"/>
                  </a:solidFill>
                  <a:latin typeface="+mj-lt"/>
                </a:rPr>
                <a:t>Live within one of the 57 parishes served by the program and provide the following:</a:t>
              </a:r>
            </a:p>
          </p:txBody>
        </p:sp>
        <p:sp>
          <p:nvSpPr>
            <p:cNvPr id="7" name="Rectangle 6">
              <a:extLst>
                <a:ext uri="{FF2B5EF4-FFF2-40B4-BE49-F238E27FC236}">
                  <a16:creationId xmlns:a16="http://schemas.microsoft.com/office/drawing/2014/main" id="{1770B4BA-23D9-F24A-B398-6C7C87F272EE}"/>
                </a:ext>
              </a:extLst>
            </p:cNvPr>
            <p:cNvSpPr/>
            <p:nvPr/>
          </p:nvSpPr>
          <p:spPr>
            <a:xfrm>
              <a:off x="950686" y="3113081"/>
              <a:ext cx="5360466" cy="30811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F24B52-9CB9-8042-8B5F-652C5636192E}"/>
                </a:ext>
              </a:extLst>
            </p:cNvPr>
            <p:cNvSpPr/>
            <p:nvPr/>
          </p:nvSpPr>
          <p:spPr>
            <a:xfrm>
              <a:off x="950685" y="3121669"/>
              <a:ext cx="5360465" cy="441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spc="200" dirty="0">
                  <a:solidFill>
                    <a:schemeClr val="bg1"/>
                  </a:solidFill>
                </a:rPr>
                <a:t>RENTER ELIGIBILITY REQUIREMENTS</a:t>
              </a:r>
            </a:p>
          </p:txBody>
        </p:sp>
        <p:sp>
          <p:nvSpPr>
            <p:cNvPr id="16" name="TextBox 15">
              <a:extLst>
                <a:ext uri="{FF2B5EF4-FFF2-40B4-BE49-F238E27FC236}">
                  <a16:creationId xmlns:a16="http://schemas.microsoft.com/office/drawing/2014/main" id="{C0338D90-89A2-A043-A462-0134E86953A9}"/>
                </a:ext>
              </a:extLst>
            </p:cNvPr>
            <p:cNvSpPr txBox="1"/>
            <p:nvPr/>
          </p:nvSpPr>
          <p:spPr>
            <a:xfrm>
              <a:off x="1456022" y="4326913"/>
              <a:ext cx="4855128" cy="1785104"/>
            </a:xfrm>
            <a:prstGeom prst="rect">
              <a:avLst/>
            </a:prstGeom>
            <a:noFill/>
          </p:spPr>
          <p:txBody>
            <a:bodyPr wrap="square" rtlCol="0">
              <a:spAutoFit/>
            </a:bodyPr>
            <a:lstStyle/>
            <a:p>
              <a:pPr lvl="0">
                <a:spcAft>
                  <a:spcPts val="600"/>
                </a:spcAft>
              </a:pPr>
              <a:r>
                <a:rPr lang="en-US" sz="1600" spc="200" dirty="0">
                  <a:solidFill>
                    <a:schemeClr val="accent4"/>
                  </a:solidFill>
                </a:rPr>
                <a:t>INCOME DOCUMENTATION ≤80% </a:t>
              </a:r>
              <a:r>
                <a:rPr lang="en-US" sz="1600" cap="all" spc="200" dirty="0">
                  <a:solidFill>
                    <a:schemeClr val="accent4"/>
                  </a:solidFill>
                </a:rPr>
                <a:t>of area median income</a:t>
              </a:r>
            </a:p>
            <a:p>
              <a:pPr lvl="0" defTabSz="914400">
                <a:spcAft>
                  <a:spcPts val="600"/>
                </a:spcAft>
                <a:defRPr/>
              </a:pPr>
              <a:r>
                <a:rPr lang="en-US" sz="1600" spc="200" dirty="0">
                  <a:solidFill>
                    <a:schemeClr val="accent4"/>
                  </a:solidFill>
                </a:rPr>
                <a:t>DEMONSTRATION OF HOUSING INSTABILITY OR RISK OF HOMELESSNESS</a:t>
              </a:r>
            </a:p>
            <a:p>
              <a:pPr lvl="0" defTabSz="914400">
                <a:defRPr/>
              </a:pPr>
              <a:r>
                <a:rPr lang="en-US" sz="1600" spc="200" dirty="0">
                  <a:solidFill>
                    <a:schemeClr val="accent4"/>
                  </a:solidFill>
                </a:rPr>
                <a:t>DEMONSTRATION OF FINANCIAL HARDSHIP DUE TO COVID-19</a:t>
              </a:r>
            </a:p>
          </p:txBody>
        </p:sp>
      </p:grpSp>
      <p:grpSp>
        <p:nvGrpSpPr>
          <p:cNvPr id="23" name="Group 22">
            <a:extLst>
              <a:ext uri="{FF2B5EF4-FFF2-40B4-BE49-F238E27FC236}">
                <a16:creationId xmlns:a16="http://schemas.microsoft.com/office/drawing/2014/main" id="{38F99E8E-E8C3-384F-89FC-E2A40F7DD265}"/>
              </a:ext>
            </a:extLst>
          </p:cNvPr>
          <p:cNvGrpSpPr/>
          <p:nvPr/>
        </p:nvGrpSpPr>
        <p:grpSpPr>
          <a:xfrm>
            <a:off x="6154270" y="3032359"/>
            <a:ext cx="5580529" cy="3081104"/>
            <a:chOff x="363071" y="3113081"/>
            <a:chExt cx="5580529" cy="3081104"/>
          </a:xfrm>
        </p:grpSpPr>
        <p:sp>
          <p:nvSpPr>
            <p:cNvPr id="24" name="Rectangle 23">
              <a:extLst>
                <a:ext uri="{FF2B5EF4-FFF2-40B4-BE49-F238E27FC236}">
                  <a16:creationId xmlns:a16="http://schemas.microsoft.com/office/drawing/2014/main" id="{FE970019-815D-B740-96D7-57E7B0A3F871}"/>
                </a:ext>
              </a:extLst>
            </p:cNvPr>
            <p:cNvSpPr/>
            <p:nvPr/>
          </p:nvSpPr>
          <p:spPr>
            <a:xfrm>
              <a:off x="581534" y="4434200"/>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64A0D4-8525-1845-AA5D-BB6C6E13FD34}"/>
                </a:ext>
              </a:extLst>
            </p:cNvPr>
            <p:cNvSpPr/>
            <p:nvPr/>
          </p:nvSpPr>
          <p:spPr>
            <a:xfrm>
              <a:off x="581533" y="4815282"/>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EEC98-881E-324F-A048-F911B6775660}"/>
                </a:ext>
              </a:extLst>
            </p:cNvPr>
            <p:cNvSpPr/>
            <p:nvPr/>
          </p:nvSpPr>
          <p:spPr>
            <a:xfrm>
              <a:off x="581533" y="5609997"/>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4FD0DFE-BFF8-704B-9692-AE63027EDB81}"/>
                </a:ext>
              </a:extLst>
            </p:cNvPr>
            <p:cNvSpPr txBox="1"/>
            <p:nvPr/>
          </p:nvSpPr>
          <p:spPr>
            <a:xfrm>
              <a:off x="363071" y="3572059"/>
              <a:ext cx="5580526" cy="677108"/>
            </a:xfrm>
            <a:prstGeom prst="rect">
              <a:avLst/>
            </a:prstGeom>
            <a:noFill/>
          </p:spPr>
          <p:txBody>
            <a:bodyPr wrap="square" lIns="182880" tIns="91440" rIns="182880" bIns="91440" rtlCol="0">
              <a:spAutoFit/>
            </a:bodyPr>
            <a:lstStyle/>
            <a:p>
              <a:pPr>
                <a:spcBef>
                  <a:spcPts val="400"/>
                </a:spcBef>
              </a:pPr>
              <a:r>
                <a:rPr lang="en-US" sz="1600" i="1" dirty="0">
                  <a:solidFill>
                    <a:schemeClr val="accent4"/>
                  </a:solidFill>
                  <a:latin typeface="+mj-lt"/>
                </a:rPr>
                <a:t>Must agree to program terms and conditions and provide the following:</a:t>
              </a:r>
            </a:p>
          </p:txBody>
        </p:sp>
        <p:sp>
          <p:nvSpPr>
            <p:cNvPr id="28" name="Rectangle 27">
              <a:extLst>
                <a:ext uri="{FF2B5EF4-FFF2-40B4-BE49-F238E27FC236}">
                  <a16:creationId xmlns:a16="http://schemas.microsoft.com/office/drawing/2014/main" id="{8F8B60C6-4143-BF44-9CCA-F965C0741BD0}"/>
                </a:ext>
              </a:extLst>
            </p:cNvPr>
            <p:cNvSpPr/>
            <p:nvPr/>
          </p:nvSpPr>
          <p:spPr>
            <a:xfrm>
              <a:off x="363073" y="3113081"/>
              <a:ext cx="5580527" cy="30811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3521A8-3A40-524F-8EB0-106D8ACA933D}"/>
                </a:ext>
              </a:extLst>
            </p:cNvPr>
            <p:cNvSpPr/>
            <p:nvPr/>
          </p:nvSpPr>
          <p:spPr>
            <a:xfrm>
              <a:off x="363073" y="3121669"/>
              <a:ext cx="5580527" cy="441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b="1" spc="200" dirty="0">
                  <a:solidFill>
                    <a:schemeClr val="bg1"/>
                  </a:solidFill>
                </a:rPr>
                <a:t>LANDLORD ELIGIBILITY REQUIREMENTS</a:t>
              </a:r>
            </a:p>
          </p:txBody>
        </p:sp>
        <p:sp>
          <p:nvSpPr>
            <p:cNvPr id="30" name="TextBox 29">
              <a:extLst>
                <a:ext uri="{FF2B5EF4-FFF2-40B4-BE49-F238E27FC236}">
                  <a16:creationId xmlns:a16="http://schemas.microsoft.com/office/drawing/2014/main" id="{DC3E4FCF-6597-1749-975D-A9952A5D57E0}"/>
                </a:ext>
              </a:extLst>
            </p:cNvPr>
            <p:cNvSpPr txBox="1"/>
            <p:nvPr/>
          </p:nvSpPr>
          <p:spPr>
            <a:xfrm>
              <a:off x="868406" y="4337239"/>
              <a:ext cx="5075193" cy="1538883"/>
            </a:xfrm>
            <a:prstGeom prst="rect">
              <a:avLst/>
            </a:prstGeom>
            <a:noFill/>
          </p:spPr>
          <p:txBody>
            <a:bodyPr wrap="square" rtlCol="0">
              <a:spAutoFit/>
            </a:bodyPr>
            <a:lstStyle/>
            <a:p>
              <a:pPr lvl="0">
                <a:spcAft>
                  <a:spcPts val="1200"/>
                </a:spcAft>
              </a:pPr>
              <a:r>
                <a:rPr lang="en-US" sz="1600" spc="200" dirty="0">
                  <a:solidFill>
                    <a:schemeClr val="accent4"/>
                  </a:solidFill>
                </a:rPr>
                <a:t>PROOF OF AUTHORITY TO RENT PROPERTY</a:t>
              </a:r>
            </a:p>
            <a:p>
              <a:pPr lvl="0" defTabSz="914400">
                <a:spcAft>
                  <a:spcPts val="1200"/>
                </a:spcAft>
                <a:defRPr/>
              </a:pPr>
              <a:r>
                <a:rPr lang="en-US" sz="1600" spc="200" dirty="0">
                  <a:solidFill>
                    <a:schemeClr val="accent4"/>
                  </a:solidFill>
                </a:rPr>
                <a:t>TAXPAYER ID</a:t>
              </a:r>
            </a:p>
            <a:p>
              <a:pPr lvl="0" defTabSz="914400">
                <a:spcAft>
                  <a:spcPts val="1200"/>
                </a:spcAft>
                <a:defRPr/>
              </a:pPr>
              <a:r>
                <a:rPr lang="en-US" sz="1600" spc="200" dirty="0">
                  <a:solidFill>
                    <a:schemeClr val="accent4"/>
                  </a:solidFill>
                </a:rPr>
                <a:t>IDENTITY VERIFICATION</a:t>
              </a:r>
            </a:p>
            <a:p>
              <a:pPr lvl="0" defTabSz="914400">
                <a:spcAft>
                  <a:spcPts val="1200"/>
                </a:spcAft>
                <a:defRPr/>
              </a:pPr>
              <a:r>
                <a:rPr lang="en-US" sz="1600" spc="200" dirty="0">
                  <a:solidFill>
                    <a:schemeClr val="accent4"/>
                  </a:solidFill>
                </a:rPr>
                <a:t>LEASE DOCUMENTATION</a:t>
              </a:r>
            </a:p>
          </p:txBody>
        </p:sp>
        <p:sp>
          <p:nvSpPr>
            <p:cNvPr id="47" name="Rectangle 46">
              <a:extLst>
                <a:ext uri="{FF2B5EF4-FFF2-40B4-BE49-F238E27FC236}">
                  <a16:creationId xmlns:a16="http://schemas.microsoft.com/office/drawing/2014/main" id="{18DBE53C-8246-3548-B7DE-09E6CE2B3086}"/>
                </a:ext>
              </a:extLst>
            </p:cNvPr>
            <p:cNvSpPr/>
            <p:nvPr/>
          </p:nvSpPr>
          <p:spPr>
            <a:xfrm>
              <a:off x="581533" y="5228915"/>
              <a:ext cx="231355" cy="2286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103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FC92-71FD-4300-A31A-080DB55C9CBE}"/>
              </a:ext>
            </a:extLst>
          </p:cNvPr>
          <p:cNvSpPr>
            <a:spLocks noGrp="1"/>
          </p:cNvSpPr>
          <p:nvPr>
            <p:ph type="title"/>
          </p:nvPr>
        </p:nvSpPr>
        <p:spPr/>
        <p:txBody>
          <a:bodyPr/>
          <a:lstStyle/>
          <a:p>
            <a:r>
              <a:rPr lang="en-US" dirty="0"/>
              <a:t>Operational Metrics</a:t>
            </a:r>
          </a:p>
        </p:txBody>
      </p:sp>
      <p:sp>
        <p:nvSpPr>
          <p:cNvPr id="4" name="Slide Number Placeholder 3">
            <a:extLst>
              <a:ext uri="{FF2B5EF4-FFF2-40B4-BE49-F238E27FC236}">
                <a16:creationId xmlns:a16="http://schemas.microsoft.com/office/drawing/2014/main" id="{6C300063-6C6A-476B-A369-355C1D3CE770}"/>
              </a:ext>
            </a:extLst>
          </p:cNvPr>
          <p:cNvSpPr>
            <a:spLocks noGrp="1"/>
          </p:cNvSpPr>
          <p:nvPr>
            <p:ph type="sldNum" sz="quarter" idx="4"/>
          </p:nvPr>
        </p:nvSpPr>
        <p:spPr/>
        <p:txBody>
          <a:bodyPr/>
          <a:lstStyle/>
          <a:p>
            <a:fld id="{15B6BC08-835F-C54F-B708-18C3C1C81719}" type="slidenum">
              <a:rPr lang="en-US" smtClean="0"/>
              <a:pPr/>
              <a:t>5</a:t>
            </a:fld>
            <a:endParaRPr lang="en-US" dirty="0"/>
          </a:p>
        </p:txBody>
      </p:sp>
      <p:graphicFrame>
        <p:nvGraphicFramePr>
          <p:cNvPr id="14" name="Table 5">
            <a:extLst>
              <a:ext uri="{FF2B5EF4-FFF2-40B4-BE49-F238E27FC236}">
                <a16:creationId xmlns:a16="http://schemas.microsoft.com/office/drawing/2014/main" id="{00395A6E-7D45-444C-9BD1-F3EC8352B764}"/>
              </a:ext>
            </a:extLst>
          </p:cNvPr>
          <p:cNvGraphicFramePr>
            <a:graphicFrameLocks noGrp="1"/>
          </p:cNvGraphicFramePr>
          <p:nvPr>
            <p:extLst>
              <p:ext uri="{D42A27DB-BD31-4B8C-83A1-F6EECF244321}">
                <p14:modId xmlns:p14="http://schemas.microsoft.com/office/powerpoint/2010/main" val="141489053"/>
              </p:ext>
            </p:extLst>
          </p:nvPr>
        </p:nvGraphicFramePr>
        <p:xfrm>
          <a:off x="457200" y="1084728"/>
          <a:ext cx="5509708" cy="5049371"/>
        </p:xfrm>
        <a:graphic>
          <a:graphicData uri="http://schemas.openxmlformats.org/drawingml/2006/table">
            <a:tbl>
              <a:tblPr firstRow="1" bandRow="1">
                <a:tableStyleId>{00A15C55-8517-42AA-B614-E9B94910E393}</a:tableStyleId>
              </a:tblPr>
              <a:tblGrid>
                <a:gridCol w="2548869">
                  <a:extLst>
                    <a:ext uri="{9D8B030D-6E8A-4147-A177-3AD203B41FA5}">
                      <a16:colId xmlns:a16="http://schemas.microsoft.com/office/drawing/2014/main" val="1023735716"/>
                    </a:ext>
                  </a:extLst>
                </a:gridCol>
                <a:gridCol w="1413531">
                  <a:extLst>
                    <a:ext uri="{9D8B030D-6E8A-4147-A177-3AD203B41FA5}">
                      <a16:colId xmlns:a16="http://schemas.microsoft.com/office/drawing/2014/main" val="178925424"/>
                    </a:ext>
                  </a:extLst>
                </a:gridCol>
                <a:gridCol w="1547308">
                  <a:extLst>
                    <a:ext uri="{9D8B030D-6E8A-4147-A177-3AD203B41FA5}">
                      <a16:colId xmlns:a16="http://schemas.microsoft.com/office/drawing/2014/main" val="1156645207"/>
                    </a:ext>
                  </a:extLst>
                </a:gridCol>
              </a:tblGrid>
              <a:tr h="395536">
                <a:tc gridSpan="3">
                  <a:txBody>
                    <a:bodyPr/>
                    <a:lstStyle/>
                    <a:p>
                      <a:r>
                        <a:rPr lang="en-US" spc="300" dirty="0"/>
                        <a:t>PIPELINE STATUS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hMerge="1">
                  <a:txBody>
                    <a:bodyPr/>
                    <a:lstStyle/>
                    <a:p>
                      <a:r>
                        <a:rPr lang="en-US" spc="300" dirty="0"/>
                        <a:t>AREAS</a:t>
                      </a:r>
                    </a:p>
                  </a:txBody>
                  <a:tcPr anchor="ctr"/>
                </a:tc>
                <a:tc hMerge="1">
                  <a:txBody>
                    <a:bodyPr/>
                    <a:lstStyle/>
                    <a:p>
                      <a:endParaRPr lang="en-US" spc="300" dirty="0"/>
                    </a:p>
                  </a:txBody>
                  <a:tcPr anchor="ctr"/>
                </a:tc>
                <a:extLst>
                  <a:ext uri="{0D108BD9-81ED-4DB2-BD59-A6C34878D82A}">
                    <a16:rowId xmlns:a16="http://schemas.microsoft.com/office/drawing/2014/main" val="3413077383"/>
                  </a:ext>
                </a:extLst>
              </a:tr>
              <a:tr h="507122">
                <a:tc>
                  <a:txBody>
                    <a:bodyPr/>
                    <a:lstStyle/>
                    <a:p>
                      <a:pPr marL="0" marR="0">
                        <a:spcBef>
                          <a:spcPts val="0"/>
                        </a:spcBef>
                        <a:spcAft>
                          <a:spcPts val="0"/>
                        </a:spcAft>
                      </a:pPr>
                      <a:r>
                        <a:rPr lang="en-US" sz="1600" b="1" dirty="0">
                          <a:solidFill>
                            <a:schemeClr val="bg1"/>
                          </a:solidFill>
                          <a:effectLst/>
                        </a:rPr>
                        <a:t>Review Status</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75000"/>
                      </a:schemeClr>
                    </a:solidFill>
                  </a:tcPr>
                </a:tc>
                <a:tc>
                  <a:txBody>
                    <a:bodyPr/>
                    <a:lstStyle/>
                    <a:p>
                      <a:pPr marL="0" marR="0" algn="ctr">
                        <a:spcBef>
                          <a:spcPts val="0"/>
                        </a:spcBef>
                        <a:spcAft>
                          <a:spcPts val="0"/>
                        </a:spcAft>
                      </a:pPr>
                      <a:r>
                        <a:rPr lang="en-US" sz="1600" b="1" dirty="0">
                          <a:solidFill>
                            <a:schemeClr val="bg1"/>
                          </a:solidFill>
                          <a:effectLst/>
                        </a:rPr>
                        <a:t>No. of Tenants</a:t>
                      </a:r>
                    </a:p>
                  </a:txBody>
                  <a:tcPr marL="68234" marR="68234" marT="0" marB="0" anchor="ctr">
                    <a:solidFill>
                      <a:schemeClr val="accent5">
                        <a:lumMod val="75000"/>
                      </a:schemeClr>
                    </a:solidFill>
                  </a:tcPr>
                </a:tc>
                <a:tc>
                  <a:txBody>
                    <a:bodyPr/>
                    <a:lstStyle/>
                    <a:p>
                      <a:pPr marL="0" marR="0" algn="ctr">
                        <a:spcBef>
                          <a:spcPts val="0"/>
                        </a:spcBef>
                        <a:spcAft>
                          <a:spcPts val="0"/>
                        </a:spcAft>
                      </a:pPr>
                      <a:r>
                        <a:rPr lang="en-US" sz="1600" b="1" dirty="0">
                          <a:solidFill>
                            <a:schemeClr val="bg1"/>
                          </a:solidFill>
                          <a:effectLst/>
                        </a:rPr>
                        <a:t>Est. Award Total</a:t>
                      </a:r>
                    </a:p>
                  </a:txBody>
                  <a:tcPr marL="68234" marR="68234" marT="0" marB="0" anchor="ctr">
                    <a:lnR w="12700" cap="flat" cmpd="sng" algn="ctr">
                      <a:solidFill>
                        <a:schemeClr val="accent4"/>
                      </a:solidFill>
                      <a:prstDash val="solid"/>
                      <a:round/>
                      <a:headEnd type="none" w="med" len="med"/>
                      <a:tailEnd type="none" w="med" len="med"/>
                    </a:lnR>
                    <a:solidFill>
                      <a:schemeClr val="accent5">
                        <a:lumMod val="75000"/>
                      </a:schemeClr>
                    </a:solidFill>
                  </a:tcPr>
                </a:tc>
                <a:extLst>
                  <a:ext uri="{0D108BD9-81ED-4DB2-BD59-A6C34878D82A}">
                    <a16:rowId xmlns:a16="http://schemas.microsoft.com/office/drawing/2014/main" val="875412016"/>
                  </a:ext>
                </a:extLst>
              </a:tr>
              <a:tr h="527382">
                <a:tc>
                  <a:txBody>
                    <a:bodyPr/>
                    <a:lstStyle/>
                    <a:p>
                      <a:pPr marL="0" marR="0">
                        <a:spcBef>
                          <a:spcPts val="0"/>
                        </a:spcBef>
                        <a:spcAft>
                          <a:spcPts val="0"/>
                        </a:spcAft>
                      </a:pPr>
                      <a:r>
                        <a:rPr lang="en-US" sz="1600" dirty="0">
                          <a:solidFill>
                            <a:schemeClr val="accent4"/>
                          </a:solidFill>
                          <a:effectLst/>
                        </a:rPr>
                        <a:t>Q0. Application Not Submitted</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6776</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$7,086,144.78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75386645"/>
                  </a:ext>
                </a:extLst>
              </a:tr>
              <a:tr h="507122">
                <a:tc>
                  <a:txBody>
                    <a:bodyPr/>
                    <a:lstStyle/>
                    <a:p>
                      <a:pPr marL="0" marR="0">
                        <a:spcBef>
                          <a:spcPts val="0"/>
                        </a:spcBef>
                        <a:spcAft>
                          <a:spcPts val="0"/>
                        </a:spcAft>
                      </a:pPr>
                      <a:r>
                        <a:rPr lang="en-US" sz="1600" dirty="0">
                          <a:solidFill>
                            <a:schemeClr val="accent4"/>
                          </a:solidFill>
                          <a:effectLst/>
                        </a:rPr>
                        <a:t>Q2. Application in CM Review</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2429</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$11,804,296.83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019437048"/>
                  </a:ext>
                </a:extLst>
              </a:tr>
              <a:tr h="507122">
                <a:tc>
                  <a:txBody>
                    <a:bodyPr/>
                    <a:lstStyle/>
                    <a:p>
                      <a:pPr marL="0" marR="0">
                        <a:spcBef>
                          <a:spcPts val="0"/>
                        </a:spcBef>
                        <a:spcAft>
                          <a:spcPts val="0"/>
                        </a:spcAft>
                      </a:pPr>
                      <a:r>
                        <a:rPr lang="en-US" sz="1600" dirty="0">
                          <a:solidFill>
                            <a:schemeClr val="accent4"/>
                          </a:solidFill>
                          <a:effectLst/>
                        </a:rPr>
                        <a:t>Q4. Application in QC Review</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187</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$936,154.63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37754043"/>
                  </a:ext>
                </a:extLst>
              </a:tr>
              <a:tr h="576599">
                <a:tc>
                  <a:txBody>
                    <a:bodyPr/>
                    <a:lstStyle/>
                    <a:p>
                      <a:pPr marL="0" marR="0">
                        <a:spcBef>
                          <a:spcPts val="0"/>
                        </a:spcBef>
                        <a:spcAft>
                          <a:spcPts val="0"/>
                        </a:spcAft>
                      </a:pPr>
                      <a:r>
                        <a:rPr lang="en-US" sz="1600" dirty="0">
                          <a:solidFill>
                            <a:schemeClr val="accent4"/>
                          </a:solidFill>
                          <a:effectLst/>
                        </a:rPr>
                        <a:t>Q5. QC Review Complete: Pending State Assignment</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3</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$15,861.00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045101844"/>
                  </a:ext>
                </a:extLst>
              </a:tr>
              <a:tr h="507122">
                <a:tc>
                  <a:txBody>
                    <a:bodyPr/>
                    <a:lstStyle/>
                    <a:p>
                      <a:pPr marL="0" marR="0">
                        <a:spcBef>
                          <a:spcPts val="0"/>
                        </a:spcBef>
                        <a:spcAft>
                          <a:spcPts val="0"/>
                        </a:spcAft>
                      </a:pPr>
                      <a:r>
                        <a:rPr lang="en-US" sz="1600" dirty="0">
                          <a:solidFill>
                            <a:schemeClr val="accent4"/>
                          </a:solidFill>
                          <a:effectLst/>
                        </a:rPr>
                        <a:t>Q6. Application in State Review</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79</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$460,865.38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976530968"/>
                  </a:ext>
                </a:extLst>
              </a:tr>
              <a:tr h="507122">
                <a:tc>
                  <a:txBody>
                    <a:bodyPr/>
                    <a:lstStyle/>
                    <a:p>
                      <a:pPr marL="0" marR="0">
                        <a:spcBef>
                          <a:spcPts val="0"/>
                        </a:spcBef>
                        <a:spcAft>
                          <a:spcPts val="0"/>
                        </a:spcAft>
                      </a:pPr>
                      <a:r>
                        <a:rPr lang="en-US" sz="1600" dirty="0">
                          <a:solidFill>
                            <a:schemeClr val="accent4"/>
                          </a:solidFill>
                          <a:effectLst/>
                        </a:rPr>
                        <a:t>Q7: Funding Approved</a:t>
                      </a:r>
                    </a:p>
                  </a:txBody>
                  <a:tcPr marL="68234" marR="68234" marT="0" marB="0" anchor="ctr">
                    <a:lnL w="12700" cap="flat" cmpd="sng" algn="ctr">
                      <a:solidFill>
                        <a:schemeClr val="accent4"/>
                      </a:solidFill>
                      <a:prstDash val="solid"/>
                      <a:round/>
                      <a:headEnd type="none" w="med" len="med"/>
                      <a:tailEnd type="none" w="med" len="med"/>
                    </a:lnL>
                    <a:solidFill>
                      <a:schemeClr val="accent5">
                        <a:lumMod val="20000"/>
                        <a:lumOff val="80000"/>
                      </a:schemeClr>
                    </a:solidFill>
                  </a:tcPr>
                </a:tc>
                <a:tc>
                  <a:txBody>
                    <a:bodyPr/>
                    <a:lstStyle/>
                    <a:p>
                      <a:pPr algn="r" fontAlgn="b"/>
                      <a:r>
                        <a:rPr lang="en-US" sz="1600" b="1" u="none" strike="noStrike" dirty="0">
                          <a:solidFill>
                            <a:schemeClr val="accent4"/>
                          </a:solidFill>
                          <a:effectLst/>
                        </a:rPr>
                        <a:t>59</a:t>
                      </a:r>
                      <a:endParaRPr lang="en-US" sz="1600" b="1" i="0" u="none" strike="noStrike" dirty="0">
                        <a:solidFill>
                          <a:schemeClr val="accent4"/>
                        </a:solidFill>
                        <a:effectLst/>
                        <a:latin typeface="Calibri" panose="020F0502020204030204" pitchFamily="34" charset="0"/>
                      </a:endParaRPr>
                    </a:p>
                  </a:txBody>
                  <a:tcPr marL="7620" marT="7620" marB="0" anchor="ctr">
                    <a:solidFill>
                      <a:schemeClr val="bg1">
                        <a:lumMod val="95000"/>
                      </a:schemeClr>
                    </a:solidFill>
                  </a:tcPr>
                </a:tc>
                <a:tc>
                  <a:txBody>
                    <a:bodyPr/>
                    <a:lstStyle/>
                    <a:p>
                      <a:pPr algn="r" fontAlgn="b"/>
                      <a:r>
                        <a:rPr lang="en-US" sz="1600" b="1" u="none" strike="noStrike" dirty="0">
                          <a:solidFill>
                            <a:schemeClr val="accent4"/>
                          </a:solidFill>
                          <a:effectLst/>
                        </a:rPr>
                        <a:t>$445,005.60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06069607"/>
                  </a:ext>
                </a:extLst>
              </a:tr>
              <a:tr h="507122">
                <a:tc>
                  <a:txBody>
                    <a:bodyPr/>
                    <a:lstStyle/>
                    <a:p>
                      <a:pPr marL="0" marR="0">
                        <a:spcBef>
                          <a:spcPts val="0"/>
                        </a:spcBef>
                        <a:spcAft>
                          <a:spcPts val="0"/>
                        </a:spcAft>
                      </a:pPr>
                      <a:r>
                        <a:rPr lang="en-US" sz="1600" dirty="0">
                          <a:solidFill>
                            <a:schemeClr val="accent4"/>
                          </a:solidFill>
                          <a:effectLst/>
                        </a:rPr>
                        <a:t>Q8: Funding Denied</a:t>
                      </a:r>
                    </a:p>
                  </a:txBody>
                  <a:tcPr marL="68234" marR="68234" marT="0" marB="0" anchor="ct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1" u="none" strike="noStrike" dirty="0">
                          <a:solidFill>
                            <a:schemeClr val="accent4"/>
                          </a:solidFill>
                          <a:effectLst/>
                        </a:rPr>
                        <a:t>15</a:t>
                      </a:r>
                      <a:endParaRPr lang="en-US" sz="1600" b="1" i="0" u="none" strike="noStrike" dirty="0">
                        <a:solidFill>
                          <a:schemeClr val="accent4"/>
                        </a:solidFill>
                        <a:effectLst/>
                        <a:latin typeface="Calibri" panose="020F0502020204030204" pitchFamily="34" charset="0"/>
                      </a:endParaRPr>
                    </a:p>
                  </a:txBody>
                  <a:tcPr marL="7620" marT="7620" marB="0" anchor="ctr">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algn="r" fontAlgn="b"/>
                      <a:r>
                        <a:rPr lang="en-US" sz="1600" b="1" u="none" strike="noStrike" dirty="0">
                          <a:solidFill>
                            <a:schemeClr val="accent4"/>
                          </a:solidFill>
                          <a:effectLst/>
                        </a:rPr>
                        <a:t>$110,323.08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0623332"/>
                  </a:ext>
                </a:extLst>
              </a:tr>
              <a:tr h="507122">
                <a:tc>
                  <a:txBody>
                    <a:bodyPr/>
                    <a:lstStyle/>
                    <a:p>
                      <a:pPr marL="0" marR="0">
                        <a:spcBef>
                          <a:spcPts val="0"/>
                        </a:spcBef>
                        <a:spcAft>
                          <a:spcPts val="0"/>
                        </a:spcAft>
                      </a:pPr>
                      <a:r>
                        <a:rPr lang="en-US" sz="1600" b="1" dirty="0">
                          <a:solidFill>
                            <a:schemeClr val="accent4"/>
                          </a:solidFill>
                          <a:effectLst/>
                        </a:rPr>
                        <a:t>Totals (7 groups)</a:t>
                      </a:r>
                    </a:p>
                  </a:txBody>
                  <a:tcPr marL="68234" marR="68234" marT="0" marB="0"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algn="r" fontAlgn="b"/>
                      <a:r>
                        <a:rPr lang="en-US" sz="1600" b="1" u="none" strike="noStrike" dirty="0">
                          <a:solidFill>
                            <a:schemeClr val="accent4"/>
                          </a:solidFill>
                          <a:effectLst/>
                        </a:rPr>
                        <a:t>9548</a:t>
                      </a:r>
                      <a:endParaRPr lang="en-US" sz="1600" b="1" i="0" u="none" strike="noStrike" dirty="0">
                        <a:solidFill>
                          <a:schemeClr val="accent4"/>
                        </a:solidFill>
                        <a:effectLst/>
                        <a:latin typeface="Calibri" panose="020F0502020204030204" pitchFamily="34" charset="0"/>
                      </a:endParaRPr>
                    </a:p>
                  </a:txBody>
                  <a:tcPr marL="7620" marT="762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algn="r" fontAlgn="b"/>
                      <a:r>
                        <a:rPr lang="en-US" sz="1600" b="1" u="none" strike="noStrike" dirty="0">
                          <a:solidFill>
                            <a:schemeClr val="accent4"/>
                          </a:solidFill>
                          <a:effectLst/>
                        </a:rPr>
                        <a:t>$20,858,651.30 </a:t>
                      </a:r>
                      <a:endParaRPr lang="en-US" sz="1600" b="1" i="0" u="none" strike="noStrike" dirty="0">
                        <a:solidFill>
                          <a:schemeClr val="accent4"/>
                        </a:solidFill>
                        <a:effectLst/>
                        <a:latin typeface="Calibri" panose="020F0502020204030204" pitchFamily="34" charset="0"/>
                      </a:endParaRPr>
                    </a:p>
                  </a:txBody>
                  <a:tcPr marL="7620" marT="7620" marB="0"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5375556"/>
                  </a:ext>
                </a:extLst>
              </a:tr>
            </a:tbl>
          </a:graphicData>
        </a:graphic>
      </p:graphicFrame>
      <p:graphicFrame>
        <p:nvGraphicFramePr>
          <p:cNvPr id="7" name="Chart 6">
            <a:extLst>
              <a:ext uri="{FF2B5EF4-FFF2-40B4-BE49-F238E27FC236}">
                <a16:creationId xmlns:a16="http://schemas.microsoft.com/office/drawing/2014/main" id="{E914D295-B665-AE48-A0ED-62C613034AAD}"/>
              </a:ext>
            </a:extLst>
          </p:cNvPr>
          <p:cNvGraphicFramePr/>
          <p:nvPr>
            <p:extLst>
              <p:ext uri="{D42A27DB-BD31-4B8C-83A1-F6EECF244321}">
                <p14:modId xmlns:p14="http://schemas.microsoft.com/office/powerpoint/2010/main" val="1227621883"/>
              </p:ext>
            </p:extLst>
          </p:nvPr>
        </p:nvGraphicFramePr>
        <p:xfrm>
          <a:off x="6096000" y="1073696"/>
          <a:ext cx="5638800" cy="3758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5">
            <a:extLst>
              <a:ext uri="{FF2B5EF4-FFF2-40B4-BE49-F238E27FC236}">
                <a16:creationId xmlns:a16="http://schemas.microsoft.com/office/drawing/2014/main" id="{84DB7663-7E83-2F4C-9655-2D2775401656}"/>
              </a:ext>
            </a:extLst>
          </p:cNvPr>
          <p:cNvGraphicFramePr>
            <a:graphicFrameLocks noGrp="1"/>
          </p:cNvGraphicFramePr>
          <p:nvPr>
            <p:extLst>
              <p:ext uri="{D42A27DB-BD31-4B8C-83A1-F6EECF244321}">
                <p14:modId xmlns:p14="http://schemas.microsoft.com/office/powerpoint/2010/main" val="764595885"/>
              </p:ext>
            </p:extLst>
          </p:nvPr>
        </p:nvGraphicFramePr>
        <p:xfrm>
          <a:off x="8668869" y="4955412"/>
          <a:ext cx="3065931" cy="1178687"/>
        </p:xfrm>
        <a:graphic>
          <a:graphicData uri="http://schemas.openxmlformats.org/drawingml/2006/table">
            <a:tbl>
              <a:tblPr firstRow="1" bandRow="1">
                <a:tableStyleId>{00A15C55-8517-42AA-B614-E9B94910E393}</a:tableStyleId>
              </a:tblPr>
              <a:tblGrid>
                <a:gridCol w="2375649">
                  <a:extLst>
                    <a:ext uri="{9D8B030D-6E8A-4147-A177-3AD203B41FA5}">
                      <a16:colId xmlns:a16="http://schemas.microsoft.com/office/drawing/2014/main" val="1023735716"/>
                    </a:ext>
                  </a:extLst>
                </a:gridCol>
                <a:gridCol w="690282">
                  <a:extLst>
                    <a:ext uri="{9D8B030D-6E8A-4147-A177-3AD203B41FA5}">
                      <a16:colId xmlns:a16="http://schemas.microsoft.com/office/drawing/2014/main" val="178925424"/>
                    </a:ext>
                  </a:extLst>
                </a:gridCol>
              </a:tblGrid>
              <a:tr h="555090">
                <a:tc gridSpan="2">
                  <a:txBody>
                    <a:bodyPr/>
                    <a:lstStyle/>
                    <a:p>
                      <a:r>
                        <a:rPr lang="en-US" spc="300" dirty="0"/>
                        <a:t>RENTER – LANDLORD MATCHES</a:t>
                      </a:r>
                    </a:p>
                  </a:txBody>
                  <a:tcPr marR="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hMerge="1">
                  <a:txBody>
                    <a:bodyPr/>
                    <a:lstStyle/>
                    <a:p>
                      <a:r>
                        <a:rPr lang="en-US" spc="300" dirty="0"/>
                        <a:t>AREAS</a:t>
                      </a:r>
                    </a:p>
                  </a:txBody>
                  <a:tcPr anchor="ctr"/>
                </a:tc>
                <a:extLst>
                  <a:ext uri="{0D108BD9-81ED-4DB2-BD59-A6C34878D82A}">
                    <a16:rowId xmlns:a16="http://schemas.microsoft.com/office/drawing/2014/main" val="3413077383"/>
                  </a:ext>
                </a:extLst>
              </a:tr>
              <a:tr h="538607">
                <a:tc>
                  <a:txBody>
                    <a:bodyPr/>
                    <a:lstStyle/>
                    <a:p>
                      <a:pPr marL="0" marR="0">
                        <a:spcBef>
                          <a:spcPts val="0"/>
                        </a:spcBef>
                        <a:spcAft>
                          <a:spcPts val="0"/>
                        </a:spcAft>
                      </a:pPr>
                      <a:r>
                        <a:rPr lang="en-US" sz="1600" dirty="0">
                          <a:solidFill>
                            <a:schemeClr val="accent4"/>
                          </a:solidFill>
                          <a:effectLst/>
                        </a:rPr>
                        <a:t>Tenant and Landlord with a ‘matched’ Application</a:t>
                      </a:r>
                    </a:p>
                  </a:txBody>
                  <a:tcPr marL="68234" marR="68234" marT="0" marB="0" anchor="ct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b="1" dirty="0">
                          <a:solidFill>
                            <a:schemeClr val="accent4"/>
                          </a:solidFill>
                          <a:effectLst/>
                        </a:rPr>
                        <a:t>1,356</a:t>
                      </a:r>
                    </a:p>
                  </a:txBody>
                  <a:tcPr marL="68234" marR="68234"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5412016"/>
                  </a:ext>
                </a:extLst>
              </a:tr>
            </a:tbl>
          </a:graphicData>
        </a:graphic>
      </p:graphicFrame>
      <p:graphicFrame>
        <p:nvGraphicFramePr>
          <p:cNvPr id="9" name="Table 5">
            <a:extLst>
              <a:ext uri="{FF2B5EF4-FFF2-40B4-BE49-F238E27FC236}">
                <a16:creationId xmlns:a16="http://schemas.microsoft.com/office/drawing/2014/main" id="{903C9D7F-AF30-8A4D-8873-488549B85472}"/>
              </a:ext>
            </a:extLst>
          </p:cNvPr>
          <p:cNvGraphicFramePr>
            <a:graphicFrameLocks noGrp="1"/>
          </p:cNvGraphicFramePr>
          <p:nvPr>
            <p:extLst>
              <p:ext uri="{D42A27DB-BD31-4B8C-83A1-F6EECF244321}">
                <p14:modId xmlns:p14="http://schemas.microsoft.com/office/powerpoint/2010/main" val="1413882400"/>
              </p:ext>
            </p:extLst>
          </p:nvPr>
        </p:nvGraphicFramePr>
        <p:xfrm>
          <a:off x="6096000" y="4959720"/>
          <a:ext cx="2443777" cy="1174379"/>
        </p:xfrm>
        <a:graphic>
          <a:graphicData uri="http://schemas.openxmlformats.org/drawingml/2006/table">
            <a:tbl>
              <a:tblPr firstRow="1" bandRow="1">
                <a:tableStyleId>{00A15C55-8517-42AA-B614-E9B94910E393}</a:tableStyleId>
              </a:tblPr>
              <a:tblGrid>
                <a:gridCol w="1036318">
                  <a:extLst>
                    <a:ext uri="{9D8B030D-6E8A-4147-A177-3AD203B41FA5}">
                      <a16:colId xmlns:a16="http://schemas.microsoft.com/office/drawing/2014/main" val="1023735716"/>
                    </a:ext>
                  </a:extLst>
                </a:gridCol>
                <a:gridCol w="421341">
                  <a:extLst>
                    <a:ext uri="{9D8B030D-6E8A-4147-A177-3AD203B41FA5}">
                      <a16:colId xmlns:a16="http://schemas.microsoft.com/office/drawing/2014/main" val="178925424"/>
                    </a:ext>
                  </a:extLst>
                </a:gridCol>
                <a:gridCol w="986118">
                  <a:extLst>
                    <a:ext uri="{9D8B030D-6E8A-4147-A177-3AD203B41FA5}">
                      <a16:colId xmlns:a16="http://schemas.microsoft.com/office/drawing/2014/main" val="2483636112"/>
                    </a:ext>
                  </a:extLst>
                </a:gridCol>
              </a:tblGrid>
              <a:tr h="583557">
                <a:tc gridSpan="2">
                  <a:txBody>
                    <a:bodyPr/>
                    <a:lstStyle/>
                    <a:p>
                      <a:r>
                        <a:rPr lang="en-US" spc="300" dirty="0"/>
                        <a:t>FUNDING</a:t>
                      </a:r>
                    </a:p>
                  </a:txBody>
                  <a:tcPr marR="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hMerge="1">
                  <a:txBody>
                    <a:bodyPr/>
                    <a:lstStyle/>
                    <a:p>
                      <a:r>
                        <a:rPr lang="en-US" spc="300" dirty="0"/>
                        <a:t>AREAS</a:t>
                      </a:r>
                    </a:p>
                  </a:txBody>
                  <a:tcPr anchor="ctr"/>
                </a:tc>
                <a:tc>
                  <a:txBody>
                    <a:bodyPr/>
                    <a:lstStyle/>
                    <a:p>
                      <a:endParaRPr lang="en-US" spc="300" dirty="0"/>
                    </a:p>
                  </a:txBody>
                  <a:tcPr marR="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3413077383"/>
                  </a:ext>
                </a:extLst>
              </a:tr>
              <a:tr h="590822">
                <a:tc>
                  <a:txBody>
                    <a:bodyPr/>
                    <a:lstStyle/>
                    <a:p>
                      <a:pPr marL="0" marR="0">
                        <a:spcBef>
                          <a:spcPts val="0"/>
                        </a:spcBef>
                        <a:spcAft>
                          <a:spcPts val="0"/>
                        </a:spcAft>
                      </a:pPr>
                      <a:r>
                        <a:rPr lang="en-US" sz="1600" dirty="0">
                          <a:solidFill>
                            <a:schemeClr val="accent4"/>
                          </a:solidFill>
                          <a:effectLst/>
                        </a:rPr>
                        <a:t>Funding Approved</a:t>
                      </a:r>
                    </a:p>
                  </a:txBody>
                  <a:tcPr marL="68234" marR="68234" marT="0" marB="0" anchor="ctr">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b="1" dirty="0">
                          <a:solidFill>
                            <a:schemeClr val="accent4"/>
                          </a:solidFill>
                          <a:effectLst/>
                        </a:rPr>
                        <a:t>65</a:t>
                      </a:r>
                    </a:p>
                  </a:txBody>
                  <a:tcPr marL="68234" marR="68234" marT="0" marB="0" anchor="ctr">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b="1" dirty="0">
                          <a:solidFill>
                            <a:schemeClr val="accent4"/>
                          </a:solidFill>
                          <a:effectLst/>
                        </a:rPr>
                        <a:t>$496,323</a:t>
                      </a:r>
                    </a:p>
                  </a:txBody>
                  <a:tcPr marL="68234" marR="68234" marT="0" marB="0" anchor="ctr">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5412016"/>
                  </a:ext>
                </a:extLst>
              </a:tr>
            </a:tbl>
          </a:graphicData>
        </a:graphic>
      </p:graphicFrame>
    </p:spTree>
    <p:extLst>
      <p:ext uri="{BB962C8B-B14F-4D97-AF65-F5344CB8AC3E}">
        <p14:creationId xmlns:p14="http://schemas.microsoft.com/office/powerpoint/2010/main" val="384214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2B34-AF60-4337-9CEA-0A34E1600579}"/>
              </a:ext>
            </a:extLst>
          </p:cNvPr>
          <p:cNvSpPr>
            <a:spLocks noGrp="1"/>
          </p:cNvSpPr>
          <p:nvPr>
            <p:ph type="title"/>
          </p:nvPr>
        </p:nvSpPr>
        <p:spPr>
          <a:xfrm>
            <a:off x="449315" y="356358"/>
            <a:ext cx="11285485" cy="598382"/>
          </a:xfrm>
        </p:spPr>
        <p:txBody>
          <a:bodyPr/>
          <a:lstStyle/>
          <a:p>
            <a:r>
              <a:rPr lang="en-US" dirty="0"/>
              <a:t>Applications Received by Parish</a:t>
            </a:r>
          </a:p>
        </p:txBody>
      </p:sp>
      <p:graphicFrame>
        <p:nvGraphicFramePr>
          <p:cNvPr id="6" name="Content Placeholder 5">
            <a:extLst>
              <a:ext uri="{FF2B5EF4-FFF2-40B4-BE49-F238E27FC236}">
                <a16:creationId xmlns:a16="http://schemas.microsoft.com/office/drawing/2014/main" id="{0871B16A-6D1E-455A-8A15-0BC85C0CE4C4}"/>
              </a:ext>
            </a:extLst>
          </p:cNvPr>
          <p:cNvGraphicFramePr>
            <a:graphicFrameLocks noGrp="1"/>
          </p:cNvGraphicFramePr>
          <p:nvPr>
            <p:ph idx="1"/>
            <p:extLst>
              <p:ext uri="{D42A27DB-BD31-4B8C-83A1-F6EECF244321}">
                <p14:modId xmlns:p14="http://schemas.microsoft.com/office/powerpoint/2010/main" val="988766345"/>
              </p:ext>
            </p:extLst>
          </p:nvPr>
        </p:nvGraphicFramePr>
        <p:xfrm>
          <a:off x="449263" y="1039813"/>
          <a:ext cx="11285537" cy="5094288"/>
        </p:xfrm>
        <a:graphic>
          <a:graphicData uri="http://schemas.openxmlformats.org/drawingml/2006/table">
            <a:tbl>
              <a:tblPr>
                <a:tableStyleId>{C4B1156A-380E-4F78-BDF5-A606A8083BF9}</a:tableStyleId>
              </a:tblPr>
              <a:tblGrid>
                <a:gridCol w="2455780">
                  <a:extLst>
                    <a:ext uri="{9D8B030D-6E8A-4147-A177-3AD203B41FA5}">
                      <a16:colId xmlns:a16="http://schemas.microsoft.com/office/drawing/2014/main" val="1802083014"/>
                    </a:ext>
                  </a:extLst>
                </a:gridCol>
                <a:gridCol w="1324463">
                  <a:extLst>
                    <a:ext uri="{9D8B030D-6E8A-4147-A177-3AD203B41FA5}">
                      <a16:colId xmlns:a16="http://schemas.microsoft.com/office/drawing/2014/main" val="2421666868"/>
                    </a:ext>
                  </a:extLst>
                </a:gridCol>
                <a:gridCol w="2014289">
                  <a:extLst>
                    <a:ext uri="{9D8B030D-6E8A-4147-A177-3AD203B41FA5}">
                      <a16:colId xmlns:a16="http://schemas.microsoft.com/office/drawing/2014/main" val="3149413306"/>
                    </a:ext>
                  </a:extLst>
                </a:gridCol>
                <a:gridCol w="1324463">
                  <a:extLst>
                    <a:ext uri="{9D8B030D-6E8A-4147-A177-3AD203B41FA5}">
                      <a16:colId xmlns:a16="http://schemas.microsoft.com/office/drawing/2014/main" val="2632523512"/>
                    </a:ext>
                  </a:extLst>
                </a:gridCol>
                <a:gridCol w="2842079">
                  <a:extLst>
                    <a:ext uri="{9D8B030D-6E8A-4147-A177-3AD203B41FA5}">
                      <a16:colId xmlns:a16="http://schemas.microsoft.com/office/drawing/2014/main" val="302132378"/>
                    </a:ext>
                  </a:extLst>
                </a:gridCol>
                <a:gridCol w="1324463">
                  <a:extLst>
                    <a:ext uri="{9D8B030D-6E8A-4147-A177-3AD203B41FA5}">
                      <a16:colId xmlns:a16="http://schemas.microsoft.com/office/drawing/2014/main" val="3875715441"/>
                    </a:ext>
                  </a:extLst>
                </a:gridCol>
              </a:tblGrid>
              <a:tr h="266821">
                <a:tc>
                  <a:txBody>
                    <a:bodyPr/>
                    <a:lstStyle/>
                    <a:p>
                      <a:pPr algn="l" fontAlgn="b"/>
                      <a:r>
                        <a:rPr lang="en-US" sz="1600" u="none" strike="noStrike" spc="100" baseline="0" dirty="0">
                          <a:solidFill>
                            <a:schemeClr val="accent4"/>
                          </a:solidFill>
                          <a:effectLst/>
                          <a:latin typeface="+mn-lt"/>
                        </a:rPr>
                        <a:t>Acadia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204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Iberia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404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Charles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146</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1560223975"/>
                  </a:ext>
                </a:extLst>
              </a:tr>
              <a:tr h="266821">
                <a:tc>
                  <a:txBody>
                    <a:bodyPr/>
                    <a:lstStyle/>
                    <a:p>
                      <a:pPr algn="l" fontAlgn="b"/>
                      <a:r>
                        <a:rPr lang="en-US" sz="1600" u="none" strike="noStrike" spc="100" baseline="0" dirty="0">
                          <a:solidFill>
                            <a:schemeClr val="accent4"/>
                          </a:solidFill>
                          <a:effectLst/>
                          <a:latin typeface="+mn-lt"/>
                        </a:rPr>
                        <a:t>Allen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Iberville</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145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Helena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020176418"/>
                  </a:ext>
                </a:extLst>
              </a:tr>
              <a:tr h="291510">
                <a:tc>
                  <a:txBody>
                    <a:bodyPr/>
                    <a:lstStyle/>
                    <a:p>
                      <a:pPr algn="l" fontAlgn="b"/>
                      <a:r>
                        <a:rPr lang="en-US" sz="1600" u="none" strike="noStrike" spc="100" baseline="0" dirty="0">
                          <a:solidFill>
                            <a:schemeClr val="accent4"/>
                          </a:solidFill>
                          <a:effectLst/>
                          <a:latin typeface="+mn-lt"/>
                        </a:rPr>
                        <a:t>Ascension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464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Jackson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a:solidFill>
                            <a:schemeClr val="accent4"/>
                          </a:solidFill>
                          <a:effectLst/>
                          <a:latin typeface="+mn-lt"/>
                        </a:rPr>
                        <a:t>33</a:t>
                      </a:r>
                      <a:endParaRPr lang="en-US" sz="1600" b="1" i="0" u="none" strike="noStrike">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James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43</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116701946"/>
                  </a:ext>
                </a:extLst>
              </a:tr>
              <a:tr h="266821">
                <a:tc>
                  <a:txBody>
                    <a:bodyPr/>
                    <a:lstStyle/>
                    <a:p>
                      <a:pPr algn="l" fontAlgn="b"/>
                      <a:r>
                        <a:rPr lang="en-US" sz="1600" u="none" strike="noStrike" spc="100" baseline="0" dirty="0">
                          <a:solidFill>
                            <a:schemeClr val="accent4"/>
                          </a:solidFill>
                          <a:effectLst/>
                          <a:latin typeface="+mn-lt"/>
                        </a:rPr>
                        <a:t>Assumption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51</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Jefferson Davis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69</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Landry</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a:solidFill>
                            <a:schemeClr val="accent4"/>
                          </a:solidFill>
                          <a:effectLst/>
                          <a:latin typeface="+mn-lt"/>
                        </a:rPr>
                        <a:t>340</a:t>
                      </a:r>
                      <a:endParaRPr lang="en-US" sz="1600" b="1" i="0" u="none" strike="noStrike">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2726310291"/>
                  </a:ext>
                </a:extLst>
              </a:tr>
              <a:tr h="266821">
                <a:tc>
                  <a:txBody>
                    <a:bodyPr/>
                    <a:lstStyle/>
                    <a:p>
                      <a:pPr algn="l" fontAlgn="b"/>
                      <a:r>
                        <a:rPr lang="en-US" sz="1600" u="none" strike="noStrike" spc="100" baseline="0">
                          <a:solidFill>
                            <a:schemeClr val="accent4"/>
                          </a:solidFill>
                          <a:effectLst/>
                          <a:latin typeface="+mn-lt"/>
                        </a:rPr>
                        <a:t>Avoyelles</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103</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a:solidFill>
                            <a:schemeClr val="accent4"/>
                          </a:solidFill>
                          <a:effectLst/>
                          <a:latin typeface="+mn-lt"/>
                        </a:rPr>
                        <a:t>La Salle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Martin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159</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071342233"/>
                  </a:ext>
                </a:extLst>
              </a:tr>
              <a:tr h="266821">
                <a:tc>
                  <a:txBody>
                    <a:bodyPr/>
                    <a:lstStyle/>
                    <a:p>
                      <a:pPr algn="l" fontAlgn="b"/>
                      <a:r>
                        <a:rPr lang="en-US" sz="1600" u="none" strike="noStrike" spc="100" baseline="0" dirty="0">
                          <a:solidFill>
                            <a:schemeClr val="accent4"/>
                          </a:solidFill>
                          <a:effectLst/>
                          <a:latin typeface="+mn-lt"/>
                        </a:rPr>
                        <a:t>Beauregard</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41</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a:solidFill>
                            <a:schemeClr val="accent4"/>
                          </a:solidFill>
                          <a:effectLst/>
                          <a:latin typeface="+mn-lt"/>
                        </a:rPr>
                        <a:t>Lafourche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273</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Mary</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218</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71634474"/>
                  </a:ext>
                </a:extLst>
              </a:tr>
              <a:tr h="266821">
                <a:tc>
                  <a:txBody>
                    <a:bodyPr/>
                    <a:lstStyle/>
                    <a:p>
                      <a:pPr algn="l" fontAlgn="b"/>
                      <a:r>
                        <a:rPr lang="en-US" sz="1600" u="none" strike="noStrike" spc="100" baseline="0">
                          <a:solidFill>
                            <a:schemeClr val="accent4"/>
                          </a:solidFill>
                          <a:effectLst/>
                          <a:latin typeface="+mn-lt"/>
                        </a:rPr>
                        <a:t>Bienville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29</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Lincoln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233</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John The Baptist</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295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879854159"/>
                  </a:ext>
                </a:extLst>
              </a:tr>
              <a:tr h="266821">
                <a:tc>
                  <a:txBody>
                    <a:bodyPr/>
                    <a:lstStyle/>
                    <a:p>
                      <a:pPr algn="l" fontAlgn="b"/>
                      <a:r>
                        <a:rPr lang="en-US" sz="1600" u="none" strike="noStrike" spc="100" baseline="0">
                          <a:solidFill>
                            <a:schemeClr val="accent4"/>
                          </a:solidFill>
                          <a:effectLst/>
                          <a:latin typeface="+mn-lt"/>
                        </a:rPr>
                        <a:t>Bossier</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a:solidFill>
                            <a:schemeClr val="accent4"/>
                          </a:solidFill>
                          <a:effectLst/>
                          <a:latin typeface="+mn-lt"/>
                        </a:rPr>
                        <a:t>446</a:t>
                      </a:r>
                      <a:endParaRPr lang="en-US" sz="1600" b="1" i="0" u="none" strike="noStrike">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Livingston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465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Tangipahoa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937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907313117"/>
                  </a:ext>
                </a:extLst>
              </a:tr>
              <a:tr h="266821">
                <a:tc>
                  <a:txBody>
                    <a:bodyPr/>
                    <a:lstStyle/>
                    <a:p>
                      <a:pPr algn="l" fontAlgn="b"/>
                      <a:r>
                        <a:rPr lang="en-US" sz="1600" u="none" strike="noStrike" spc="100" baseline="0" dirty="0">
                          <a:solidFill>
                            <a:schemeClr val="accent4"/>
                          </a:solidFill>
                          <a:effectLst/>
                          <a:latin typeface="+mn-lt"/>
                        </a:rPr>
                        <a:t>Caldwell</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19</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Madison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62</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Tensas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733082218"/>
                  </a:ext>
                </a:extLst>
              </a:tr>
              <a:tr h="266821">
                <a:tc>
                  <a:txBody>
                    <a:bodyPr/>
                    <a:lstStyle/>
                    <a:p>
                      <a:pPr algn="l" fontAlgn="b"/>
                      <a:r>
                        <a:rPr lang="en-US" sz="1600" u="none" strike="noStrike" spc="100" baseline="0" dirty="0">
                          <a:solidFill>
                            <a:schemeClr val="accent4"/>
                          </a:solidFill>
                          <a:effectLst/>
                          <a:latin typeface="+mn-lt"/>
                        </a:rPr>
                        <a:t>Cameron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a:solidFill>
                            <a:schemeClr val="accent4"/>
                          </a:solidFill>
                          <a:effectLst/>
                          <a:latin typeface="+mn-lt"/>
                        </a:rPr>
                        <a:t>3</a:t>
                      </a:r>
                      <a:endParaRPr lang="en-US" sz="1600" b="1" i="0" u="none" strike="noStrike">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Morehouse</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100</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a:solidFill>
                            <a:schemeClr val="accent4"/>
                          </a:solidFill>
                          <a:effectLst/>
                          <a:latin typeface="+mn-lt"/>
                        </a:rPr>
                        <a:t>Terrebonne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474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7251498"/>
                  </a:ext>
                </a:extLst>
              </a:tr>
              <a:tr h="266821">
                <a:tc>
                  <a:txBody>
                    <a:bodyPr/>
                    <a:lstStyle/>
                    <a:p>
                      <a:pPr algn="l" fontAlgn="b"/>
                      <a:r>
                        <a:rPr lang="en-US" sz="1600" u="none" strike="noStrike" spc="100" baseline="0">
                          <a:solidFill>
                            <a:schemeClr val="accent4"/>
                          </a:solidFill>
                          <a:effectLst/>
                          <a:latin typeface="+mn-lt"/>
                        </a:rPr>
                        <a:t>Catahoula</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Natchitoches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125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Union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36</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2413082003"/>
                  </a:ext>
                </a:extLst>
              </a:tr>
              <a:tr h="266821">
                <a:tc>
                  <a:txBody>
                    <a:bodyPr/>
                    <a:lstStyle/>
                    <a:p>
                      <a:pPr algn="l" fontAlgn="b"/>
                      <a:r>
                        <a:rPr lang="en-US" sz="1600" u="none" strike="noStrike" spc="100" baseline="0">
                          <a:solidFill>
                            <a:schemeClr val="accent4"/>
                          </a:solidFill>
                          <a:effectLst/>
                          <a:latin typeface="+mn-lt"/>
                        </a:rPr>
                        <a:t>Claiborne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30</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Ouachita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1155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a:solidFill>
                            <a:schemeClr val="accent4"/>
                          </a:solidFill>
                          <a:effectLst/>
                          <a:latin typeface="+mn-lt"/>
                        </a:rPr>
                        <a:t>Vermilion</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146</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2393024198"/>
                  </a:ext>
                </a:extLst>
              </a:tr>
              <a:tr h="266821">
                <a:tc>
                  <a:txBody>
                    <a:bodyPr/>
                    <a:lstStyle/>
                    <a:p>
                      <a:pPr algn="l" fontAlgn="b"/>
                      <a:r>
                        <a:rPr lang="en-US" sz="1600" u="none" strike="noStrike" spc="100" baseline="0">
                          <a:solidFill>
                            <a:schemeClr val="accent4"/>
                          </a:solidFill>
                          <a:effectLst/>
                          <a:latin typeface="+mn-lt"/>
                        </a:rPr>
                        <a:t>Concordia</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31</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Plaquemines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57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a:solidFill>
                            <a:schemeClr val="accent4"/>
                          </a:solidFill>
                          <a:effectLst/>
                          <a:latin typeface="+mn-lt"/>
                        </a:rPr>
                        <a:t>Vernon</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85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2660650160"/>
                  </a:ext>
                </a:extLst>
              </a:tr>
              <a:tr h="266821">
                <a:tc>
                  <a:txBody>
                    <a:bodyPr/>
                    <a:lstStyle/>
                    <a:p>
                      <a:pPr algn="l" fontAlgn="b"/>
                      <a:r>
                        <a:rPr lang="en-US" sz="1600" u="none" strike="noStrike" spc="100" baseline="0">
                          <a:solidFill>
                            <a:schemeClr val="accent4"/>
                          </a:solidFill>
                          <a:effectLst/>
                          <a:latin typeface="+mn-lt"/>
                        </a:rPr>
                        <a:t>De Soto</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45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Pointe Coupee</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95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Washington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160</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2419046967"/>
                  </a:ext>
                </a:extLst>
              </a:tr>
              <a:tr h="266821">
                <a:tc>
                  <a:txBody>
                    <a:bodyPr/>
                    <a:lstStyle/>
                    <a:p>
                      <a:pPr algn="l" fontAlgn="b"/>
                      <a:r>
                        <a:rPr lang="en-US" sz="1600" u="none" strike="noStrike" spc="100" baseline="0">
                          <a:solidFill>
                            <a:schemeClr val="accent4"/>
                          </a:solidFill>
                          <a:effectLst/>
                          <a:latin typeface="+mn-lt"/>
                        </a:rPr>
                        <a:t>East Carroll</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6</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Rapides</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644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Webster</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128</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588793655"/>
                  </a:ext>
                </a:extLst>
              </a:tr>
              <a:tr h="266821">
                <a:tc>
                  <a:txBody>
                    <a:bodyPr/>
                    <a:lstStyle/>
                    <a:p>
                      <a:pPr algn="l" fontAlgn="b"/>
                      <a:r>
                        <a:rPr lang="en-US" sz="1600" u="none" strike="noStrike" spc="100" baseline="0">
                          <a:solidFill>
                            <a:schemeClr val="accent4"/>
                          </a:solidFill>
                          <a:effectLst/>
                          <a:latin typeface="+mn-lt"/>
                        </a:rPr>
                        <a:t>East Feliciana</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Red River</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11</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West Baton Rouge</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115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342669087"/>
                  </a:ext>
                </a:extLst>
              </a:tr>
              <a:tr h="266821">
                <a:tc>
                  <a:txBody>
                    <a:bodyPr/>
                    <a:lstStyle/>
                    <a:p>
                      <a:pPr algn="l" fontAlgn="b"/>
                      <a:r>
                        <a:rPr lang="en-US" sz="1600" u="none" strike="noStrike" spc="100" baseline="0">
                          <a:solidFill>
                            <a:schemeClr val="accent4"/>
                          </a:solidFill>
                          <a:effectLst/>
                          <a:latin typeface="+mn-lt"/>
                        </a:rPr>
                        <a:t>Evangeline</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125</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Richland</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54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West Carroll</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26</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1438872412"/>
                  </a:ext>
                </a:extLst>
              </a:tr>
              <a:tr h="266821">
                <a:tc>
                  <a:txBody>
                    <a:bodyPr/>
                    <a:lstStyle/>
                    <a:p>
                      <a:pPr algn="l" fontAlgn="b"/>
                      <a:r>
                        <a:rPr lang="en-US" sz="1600" u="none" strike="noStrike" spc="100" baseline="0">
                          <a:solidFill>
                            <a:schemeClr val="accent4"/>
                          </a:solidFill>
                          <a:effectLst/>
                          <a:latin typeface="+mn-lt"/>
                        </a:rPr>
                        <a:t>Franklin</a:t>
                      </a:r>
                      <a:endParaRPr lang="en-US" sz="1600" b="0" i="0" u="none" strike="noStrike" spc="100" baseline="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72</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Sabine</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31</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West Feliciana</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24</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475485957"/>
                  </a:ext>
                </a:extLst>
              </a:tr>
              <a:tr h="266821">
                <a:tc>
                  <a:txBody>
                    <a:bodyPr/>
                    <a:lstStyle/>
                    <a:p>
                      <a:pPr algn="l" fontAlgn="b"/>
                      <a:r>
                        <a:rPr lang="en-US" sz="1600" u="none" strike="noStrike" spc="100" baseline="0" dirty="0">
                          <a:solidFill>
                            <a:schemeClr val="accent4"/>
                          </a:solidFill>
                          <a:effectLst/>
                          <a:latin typeface="+mn-lt"/>
                        </a:rPr>
                        <a:t>Grant</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37</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St. Bernard</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380</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tc>
                  <a:txBody>
                    <a:bodyPr/>
                    <a:lstStyle/>
                    <a:p>
                      <a:pPr algn="l" fontAlgn="b"/>
                      <a:r>
                        <a:rPr lang="en-US" sz="1600" u="none" strike="noStrike" spc="100" baseline="0" dirty="0">
                          <a:solidFill>
                            <a:schemeClr val="accent4"/>
                          </a:solidFill>
                          <a:effectLst/>
                          <a:latin typeface="+mn-lt"/>
                        </a:rPr>
                        <a:t>Winn</a:t>
                      </a:r>
                      <a:endParaRPr lang="en-US" sz="1600" b="0" i="0" u="none" strike="noStrike" spc="100" baseline="0" dirty="0">
                        <a:solidFill>
                          <a:schemeClr val="accent4"/>
                        </a:solidFill>
                        <a:effectLst/>
                        <a:latin typeface="+mn-lt"/>
                      </a:endParaRPr>
                    </a:p>
                  </a:txBody>
                  <a:tcPr marT="9144" marB="9144" anchor="b">
                    <a:solidFill>
                      <a:schemeClr val="bg1">
                        <a:lumMod val="95000"/>
                      </a:schemeClr>
                    </a:solidFill>
                  </a:tcPr>
                </a:tc>
                <a:tc>
                  <a:txBody>
                    <a:bodyPr/>
                    <a:lstStyle/>
                    <a:p>
                      <a:pPr algn="r" fontAlgn="b"/>
                      <a:r>
                        <a:rPr lang="en-US" sz="1600" b="1" u="none" strike="noStrike" dirty="0">
                          <a:solidFill>
                            <a:schemeClr val="accent4"/>
                          </a:solidFill>
                          <a:effectLst/>
                          <a:latin typeface="+mn-lt"/>
                        </a:rPr>
                        <a:t>9</a:t>
                      </a:r>
                      <a:endParaRPr lang="en-US" sz="1600" b="1" i="0" u="none" strike="noStrike" dirty="0">
                        <a:solidFill>
                          <a:schemeClr val="accent4"/>
                        </a:solidFill>
                        <a:effectLst/>
                        <a:latin typeface="+mn-lt"/>
                      </a:endParaRPr>
                    </a:p>
                  </a:txBody>
                  <a:tcPr marT="9144" marB="9144" anchor="b">
                    <a:solidFill>
                      <a:schemeClr val="accent5">
                        <a:lumMod val="20000"/>
                        <a:lumOff val="80000"/>
                      </a:schemeClr>
                    </a:solidFill>
                  </a:tcPr>
                </a:tc>
                <a:extLst>
                  <a:ext uri="{0D108BD9-81ED-4DB2-BD59-A6C34878D82A}">
                    <a16:rowId xmlns:a16="http://schemas.microsoft.com/office/drawing/2014/main" val="32887627"/>
                  </a:ext>
                </a:extLst>
              </a:tr>
            </a:tbl>
          </a:graphicData>
        </a:graphic>
      </p:graphicFrame>
      <p:sp>
        <p:nvSpPr>
          <p:cNvPr id="4" name="Slide Number Placeholder 3">
            <a:extLst>
              <a:ext uri="{FF2B5EF4-FFF2-40B4-BE49-F238E27FC236}">
                <a16:creationId xmlns:a16="http://schemas.microsoft.com/office/drawing/2014/main" id="{16324298-3336-4897-A9B1-9801444D2EA2}"/>
              </a:ext>
            </a:extLst>
          </p:cNvPr>
          <p:cNvSpPr>
            <a:spLocks noGrp="1"/>
          </p:cNvSpPr>
          <p:nvPr>
            <p:ph type="sldNum" sz="quarter" idx="4"/>
          </p:nvPr>
        </p:nvSpPr>
        <p:spPr>
          <a:xfrm>
            <a:off x="-1" y="6324602"/>
            <a:ext cx="449315" cy="533399"/>
          </a:xfrm>
        </p:spPr>
        <p:txBody>
          <a:bodyPr/>
          <a:lstStyle/>
          <a:p>
            <a:fld id="{15B6BC08-835F-C54F-B708-18C3C1C81719}" type="slidenum">
              <a:rPr lang="en-US" smtClean="0"/>
              <a:pPr/>
              <a:t>6</a:t>
            </a:fld>
            <a:endParaRPr lang="en-US" dirty="0"/>
          </a:p>
        </p:txBody>
      </p:sp>
    </p:spTree>
    <p:extLst>
      <p:ext uri="{BB962C8B-B14F-4D97-AF65-F5344CB8AC3E}">
        <p14:creationId xmlns:p14="http://schemas.microsoft.com/office/powerpoint/2010/main" val="301797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022C9-48C1-48B2-9224-11652A3D30DA}"/>
              </a:ext>
            </a:extLst>
          </p:cNvPr>
          <p:cNvSpPr>
            <a:spLocks noGrp="1"/>
          </p:cNvSpPr>
          <p:nvPr>
            <p:ph idx="1"/>
          </p:nvPr>
        </p:nvSpPr>
        <p:spPr>
          <a:xfrm>
            <a:off x="631380" y="2814685"/>
            <a:ext cx="1682330" cy="442570"/>
          </a:xfrm>
          <a:solidFill>
            <a:schemeClr val="bg2">
              <a:lumMod val="20000"/>
              <a:lumOff val="80000"/>
            </a:schemeClr>
          </a:solidFill>
        </p:spPr>
        <p:txBody>
          <a:bodyPr anchor="ctr"/>
          <a:lstStyle/>
          <a:p>
            <a:r>
              <a:rPr lang="en-US" sz="1200" dirty="0"/>
              <a:t>Targeted Databases </a:t>
            </a:r>
          </a:p>
        </p:txBody>
      </p:sp>
      <p:sp>
        <p:nvSpPr>
          <p:cNvPr id="3" name="Slide Number Placeholder 2">
            <a:extLst>
              <a:ext uri="{FF2B5EF4-FFF2-40B4-BE49-F238E27FC236}">
                <a16:creationId xmlns:a16="http://schemas.microsoft.com/office/drawing/2014/main" id="{E15C6A2A-3BEE-4021-B3C5-88A4CC403C76}"/>
              </a:ext>
            </a:extLst>
          </p:cNvPr>
          <p:cNvSpPr>
            <a:spLocks noGrp="1"/>
          </p:cNvSpPr>
          <p:nvPr>
            <p:ph type="sldNum" sz="quarter" idx="4"/>
          </p:nvPr>
        </p:nvSpPr>
        <p:spPr/>
        <p:txBody>
          <a:bodyPr/>
          <a:lstStyle/>
          <a:p>
            <a:fld id="{15B6BC08-835F-C54F-B708-18C3C1C81719}" type="slidenum">
              <a:rPr lang="en-US" smtClean="0"/>
              <a:pPr/>
              <a:t>7</a:t>
            </a:fld>
            <a:endParaRPr lang="en-US" dirty="0"/>
          </a:p>
        </p:txBody>
      </p:sp>
      <p:sp>
        <p:nvSpPr>
          <p:cNvPr id="4" name="Content Placeholder 3">
            <a:extLst>
              <a:ext uri="{FF2B5EF4-FFF2-40B4-BE49-F238E27FC236}">
                <a16:creationId xmlns:a16="http://schemas.microsoft.com/office/drawing/2014/main" id="{8A8BB935-85FF-486A-8395-A394741F74A9}"/>
              </a:ext>
            </a:extLst>
          </p:cNvPr>
          <p:cNvSpPr>
            <a:spLocks noGrp="1"/>
          </p:cNvSpPr>
          <p:nvPr>
            <p:ph idx="10"/>
          </p:nvPr>
        </p:nvSpPr>
        <p:spPr>
          <a:xfrm>
            <a:off x="631379" y="3757091"/>
            <a:ext cx="1682331" cy="1266360"/>
          </a:xfrm>
        </p:spPr>
        <p:txBody>
          <a:bodyPr/>
          <a:lstStyle/>
          <a:p>
            <a:pPr marL="171450" indent="-171450">
              <a:spcBef>
                <a:spcPts val="0"/>
              </a:spcBef>
              <a:buFont typeface="Arial" panose="020B0604020202020204" pitchFamily="34" charset="0"/>
              <a:buChar char="•"/>
            </a:pPr>
            <a:r>
              <a:rPr lang="en-US" dirty="0"/>
              <a:t>Target LERAP population</a:t>
            </a:r>
          </a:p>
          <a:p>
            <a:pPr marL="171450" indent="-171450">
              <a:spcBef>
                <a:spcPts val="0"/>
              </a:spcBef>
              <a:buFont typeface="Arial" panose="020B0604020202020204" pitchFamily="34" charset="0"/>
              <a:buChar char="•"/>
            </a:pPr>
            <a:r>
              <a:rPr lang="en-US" dirty="0"/>
              <a:t>Emails (more than 15,000)</a:t>
            </a:r>
          </a:p>
          <a:p>
            <a:pPr marL="171450" indent="-171450">
              <a:spcBef>
                <a:spcPts val="0"/>
              </a:spcBef>
              <a:buFont typeface="Arial" panose="020B0604020202020204" pitchFamily="34" charset="0"/>
              <a:buChar char="•"/>
            </a:pPr>
            <a:r>
              <a:rPr lang="en-US" dirty="0"/>
              <a:t>Phone calls (over 4,000 outbound calls made)</a:t>
            </a:r>
          </a:p>
          <a:p>
            <a:pPr marL="171450" indent="-171450">
              <a:spcBef>
                <a:spcPts val="0"/>
              </a:spcBef>
              <a:buFont typeface="Arial" panose="020B0604020202020204" pitchFamily="34" charset="0"/>
              <a:buChar char="•"/>
            </a:pPr>
            <a:r>
              <a:rPr lang="en-US" dirty="0"/>
              <a:t>Postcards </a:t>
            </a:r>
          </a:p>
        </p:txBody>
      </p:sp>
      <p:sp>
        <p:nvSpPr>
          <p:cNvPr id="5" name="Content Placeholder 4">
            <a:extLst>
              <a:ext uri="{FF2B5EF4-FFF2-40B4-BE49-F238E27FC236}">
                <a16:creationId xmlns:a16="http://schemas.microsoft.com/office/drawing/2014/main" id="{FF4AF211-EFA4-4F89-9B58-7204DACFB2BF}"/>
              </a:ext>
            </a:extLst>
          </p:cNvPr>
          <p:cNvSpPr>
            <a:spLocks noGrp="1"/>
          </p:cNvSpPr>
          <p:nvPr>
            <p:ph idx="21"/>
          </p:nvPr>
        </p:nvSpPr>
        <p:spPr>
          <a:xfrm>
            <a:off x="587312" y="3337596"/>
            <a:ext cx="1830848" cy="316379"/>
          </a:xfrm>
          <a:solidFill>
            <a:schemeClr val="bg1"/>
          </a:solidFill>
        </p:spPr>
        <p:txBody>
          <a:bodyPr/>
          <a:lstStyle/>
          <a:p>
            <a:r>
              <a:rPr lang="en-US" sz="1200" dirty="0">
                <a:solidFill>
                  <a:schemeClr val="accent3">
                    <a:lumMod val="75000"/>
                  </a:schemeClr>
                </a:solidFill>
              </a:rPr>
              <a:t>Launch and Ongoing</a:t>
            </a:r>
          </a:p>
        </p:txBody>
      </p:sp>
      <p:sp>
        <p:nvSpPr>
          <p:cNvPr id="6" name="Content Placeholder 5">
            <a:extLst>
              <a:ext uri="{FF2B5EF4-FFF2-40B4-BE49-F238E27FC236}">
                <a16:creationId xmlns:a16="http://schemas.microsoft.com/office/drawing/2014/main" id="{2D2AD2BA-69B2-4B66-8558-CC44B697F6D1}"/>
              </a:ext>
            </a:extLst>
          </p:cNvPr>
          <p:cNvSpPr>
            <a:spLocks noGrp="1"/>
          </p:cNvSpPr>
          <p:nvPr>
            <p:ph idx="22"/>
          </p:nvPr>
        </p:nvSpPr>
        <p:spPr>
          <a:xfrm>
            <a:off x="2522525" y="2814685"/>
            <a:ext cx="1682330" cy="442570"/>
          </a:xfrm>
          <a:solidFill>
            <a:schemeClr val="bg2">
              <a:lumMod val="20000"/>
              <a:lumOff val="80000"/>
            </a:schemeClr>
          </a:solidFill>
        </p:spPr>
        <p:txBody>
          <a:bodyPr anchor="ctr"/>
          <a:lstStyle/>
          <a:p>
            <a:r>
              <a:rPr lang="en-US" sz="1200" dirty="0"/>
              <a:t>Program Launch</a:t>
            </a:r>
          </a:p>
        </p:txBody>
      </p:sp>
      <p:sp>
        <p:nvSpPr>
          <p:cNvPr id="7" name="Content Placeholder 6">
            <a:extLst>
              <a:ext uri="{FF2B5EF4-FFF2-40B4-BE49-F238E27FC236}">
                <a16:creationId xmlns:a16="http://schemas.microsoft.com/office/drawing/2014/main" id="{FC20735D-9446-474B-9485-2852056808A1}"/>
              </a:ext>
            </a:extLst>
          </p:cNvPr>
          <p:cNvSpPr>
            <a:spLocks noGrp="1"/>
          </p:cNvSpPr>
          <p:nvPr>
            <p:ph idx="23"/>
          </p:nvPr>
        </p:nvSpPr>
        <p:spPr>
          <a:xfrm>
            <a:off x="2522524" y="3798480"/>
            <a:ext cx="1682331" cy="1266360"/>
          </a:xfrm>
        </p:spPr>
        <p:txBody>
          <a:bodyPr/>
          <a:lstStyle/>
          <a:p>
            <a:pPr marL="171450" indent="-171450">
              <a:spcBef>
                <a:spcPts val="0"/>
              </a:spcBef>
              <a:buFont typeface="Arial" panose="020B0604020202020204" pitchFamily="34" charset="0"/>
              <a:buChar char="•"/>
            </a:pPr>
            <a:r>
              <a:rPr lang="en-US" dirty="0"/>
              <a:t>Press release </a:t>
            </a:r>
          </a:p>
          <a:p>
            <a:pPr marL="171450" indent="-171450">
              <a:spcBef>
                <a:spcPts val="0"/>
              </a:spcBef>
              <a:buFont typeface="Arial" panose="020B0604020202020204" pitchFamily="34" charset="0"/>
              <a:buChar char="•"/>
            </a:pPr>
            <a:r>
              <a:rPr lang="en-US" dirty="0"/>
              <a:t>Media outreach </a:t>
            </a:r>
          </a:p>
          <a:p>
            <a:pPr marL="171450" indent="-171450">
              <a:spcBef>
                <a:spcPts val="0"/>
              </a:spcBef>
              <a:buFont typeface="Arial" panose="020B0604020202020204" pitchFamily="34" charset="0"/>
              <a:buChar char="•"/>
            </a:pPr>
            <a:r>
              <a:rPr lang="en-US" dirty="0"/>
              <a:t>Distributed 5,300 brochures and 1,800 flyers </a:t>
            </a:r>
          </a:p>
          <a:p>
            <a:pPr marL="171450" indent="-171450">
              <a:spcBef>
                <a:spcPts val="0"/>
              </a:spcBef>
              <a:buFont typeface="Arial" panose="020B0604020202020204" pitchFamily="34" charset="0"/>
              <a:buChar char="•"/>
            </a:pPr>
            <a:r>
              <a:rPr lang="en-US" dirty="0"/>
              <a:t>Virtual information sessions </a:t>
            </a:r>
          </a:p>
        </p:txBody>
      </p:sp>
      <p:sp>
        <p:nvSpPr>
          <p:cNvPr id="8" name="Content Placeholder 7">
            <a:extLst>
              <a:ext uri="{FF2B5EF4-FFF2-40B4-BE49-F238E27FC236}">
                <a16:creationId xmlns:a16="http://schemas.microsoft.com/office/drawing/2014/main" id="{E66824FA-CCEC-444F-A559-094B1FE02A52}"/>
              </a:ext>
            </a:extLst>
          </p:cNvPr>
          <p:cNvSpPr>
            <a:spLocks noGrp="1"/>
          </p:cNvSpPr>
          <p:nvPr>
            <p:ph idx="24"/>
          </p:nvPr>
        </p:nvSpPr>
        <p:spPr>
          <a:xfrm>
            <a:off x="2522525" y="3337596"/>
            <a:ext cx="1533818" cy="408478"/>
          </a:xfrm>
          <a:solidFill>
            <a:schemeClr val="bg1"/>
          </a:solidFill>
        </p:spPr>
        <p:txBody>
          <a:bodyPr/>
          <a:lstStyle/>
          <a:p>
            <a:r>
              <a:rPr lang="en-US" sz="1200" dirty="0">
                <a:solidFill>
                  <a:schemeClr val="accent3">
                    <a:lumMod val="75000"/>
                  </a:schemeClr>
                </a:solidFill>
              </a:rPr>
              <a:t>Program Launch </a:t>
            </a:r>
          </a:p>
        </p:txBody>
      </p:sp>
      <p:sp>
        <p:nvSpPr>
          <p:cNvPr id="9" name="Content Placeholder 8">
            <a:extLst>
              <a:ext uri="{FF2B5EF4-FFF2-40B4-BE49-F238E27FC236}">
                <a16:creationId xmlns:a16="http://schemas.microsoft.com/office/drawing/2014/main" id="{D046B6ED-B5D3-4955-9DC8-4337905956A4}"/>
              </a:ext>
            </a:extLst>
          </p:cNvPr>
          <p:cNvSpPr>
            <a:spLocks noGrp="1"/>
          </p:cNvSpPr>
          <p:nvPr>
            <p:ph idx="25"/>
          </p:nvPr>
        </p:nvSpPr>
        <p:spPr>
          <a:xfrm>
            <a:off x="4413669" y="2814685"/>
            <a:ext cx="1682331" cy="442570"/>
          </a:xfrm>
          <a:solidFill>
            <a:schemeClr val="bg2">
              <a:lumMod val="20000"/>
              <a:lumOff val="80000"/>
            </a:schemeClr>
          </a:solidFill>
        </p:spPr>
        <p:txBody>
          <a:bodyPr anchor="ctr"/>
          <a:lstStyle/>
          <a:p>
            <a:r>
              <a:rPr lang="en-US" sz="1200" dirty="0"/>
              <a:t>Community Partner Network </a:t>
            </a:r>
          </a:p>
        </p:txBody>
      </p:sp>
      <p:sp>
        <p:nvSpPr>
          <p:cNvPr id="10" name="Content Placeholder 9">
            <a:extLst>
              <a:ext uri="{FF2B5EF4-FFF2-40B4-BE49-F238E27FC236}">
                <a16:creationId xmlns:a16="http://schemas.microsoft.com/office/drawing/2014/main" id="{1B8C1EE3-C568-4EB0-86D0-5C2D7F54BEE7}"/>
              </a:ext>
            </a:extLst>
          </p:cNvPr>
          <p:cNvSpPr>
            <a:spLocks noGrp="1"/>
          </p:cNvSpPr>
          <p:nvPr>
            <p:ph idx="26"/>
          </p:nvPr>
        </p:nvSpPr>
        <p:spPr>
          <a:xfrm>
            <a:off x="4413668" y="3779125"/>
            <a:ext cx="1816803" cy="1266360"/>
          </a:xfrm>
        </p:spPr>
        <p:txBody>
          <a:bodyPr/>
          <a:lstStyle/>
          <a:p>
            <a:pPr marL="171450" indent="-171450">
              <a:spcBef>
                <a:spcPts val="0"/>
              </a:spcBef>
              <a:buFont typeface="Arial" panose="020B0604020202020204" pitchFamily="34" charset="0"/>
              <a:buChar char="•"/>
            </a:pPr>
            <a:r>
              <a:rPr lang="en-US" dirty="0"/>
              <a:t>Launched regional field teams</a:t>
            </a:r>
          </a:p>
          <a:p>
            <a:pPr marL="171450" indent="-171450">
              <a:spcBef>
                <a:spcPts val="0"/>
              </a:spcBef>
              <a:buFont typeface="Arial" panose="020B0604020202020204" pitchFamily="34" charset="0"/>
              <a:buChar char="•"/>
            </a:pPr>
            <a:r>
              <a:rPr lang="en-US" dirty="0"/>
              <a:t>Contacted 565 non-profit and governmental entities </a:t>
            </a:r>
          </a:p>
          <a:p>
            <a:pPr marL="171450" indent="-171450">
              <a:spcBef>
                <a:spcPts val="0"/>
              </a:spcBef>
              <a:buFont typeface="Arial" panose="020B0604020202020204" pitchFamily="34" charset="0"/>
              <a:buChar char="•"/>
            </a:pPr>
            <a:r>
              <a:rPr lang="en-US" dirty="0"/>
              <a:t>Spread word within communities </a:t>
            </a:r>
          </a:p>
          <a:p>
            <a:pPr marL="171450" indent="-171450">
              <a:spcBef>
                <a:spcPts val="0"/>
              </a:spcBef>
              <a:buFont typeface="Arial" panose="020B0604020202020204" pitchFamily="34" charset="0"/>
              <a:buChar char="•"/>
            </a:pPr>
            <a:r>
              <a:rPr lang="en-US" dirty="0"/>
              <a:t>Provide support and resources – computers, handouts, etc.  </a:t>
            </a:r>
          </a:p>
          <a:p>
            <a:pPr marL="171450" indent="-171450">
              <a:spcBef>
                <a:spcPts val="0"/>
              </a:spcBef>
              <a:buFont typeface="Arial" panose="020B0604020202020204" pitchFamily="34" charset="0"/>
              <a:buChar char="•"/>
            </a:pPr>
            <a:r>
              <a:rPr lang="en-US" dirty="0"/>
              <a:t>Host meetings </a:t>
            </a:r>
          </a:p>
        </p:txBody>
      </p:sp>
      <p:sp>
        <p:nvSpPr>
          <p:cNvPr id="11" name="Content Placeholder 10">
            <a:extLst>
              <a:ext uri="{FF2B5EF4-FFF2-40B4-BE49-F238E27FC236}">
                <a16:creationId xmlns:a16="http://schemas.microsoft.com/office/drawing/2014/main" id="{F3ACB618-2E07-4651-95F5-F5999FC35DFB}"/>
              </a:ext>
            </a:extLst>
          </p:cNvPr>
          <p:cNvSpPr>
            <a:spLocks noGrp="1"/>
          </p:cNvSpPr>
          <p:nvPr>
            <p:ph idx="27"/>
          </p:nvPr>
        </p:nvSpPr>
        <p:spPr>
          <a:xfrm>
            <a:off x="4413669" y="3337596"/>
            <a:ext cx="1533818" cy="432170"/>
          </a:xfrm>
          <a:solidFill>
            <a:schemeClr val="bg1"/>
          </a:solidFill>
        </p:spPr>
        <p:txBody>
          <a:bodyPr/>
          <a:lstStyle/>
          <a:p>
            <a:r>
              <a:rPr lang="en-US" sz="1200" dirty="0">
                <a:solidFill>
                  <a:schemeClr val="accent3">
                    <a:lumMod val="75000"/>
                  </a:schemeClr>
                </a:solidFill>
              </a:rPr>
              <a:t>Ongoing </a:t>
            </a:r>
          </a:p>
        </p:txBody>
      </p:sp>
      <p:sp>
        <p:nvSpPr>
          <p:cNvPr id="12" name="Content Placeholder 11">
            <a:extLst>
              <a:ext uri="{FF2B5EF4-FFF2-40B4-BE49-F238E27FC236}">
                <a16:creationId xmlns:a16="http://schemas.microsoft.com/office/drawing/2014/main" id="{A151D3D7-A911-40E4-AED4-033B4DFD4509}"/>
              </a:ext>
            </a:extLst>
          </p:cNvPr>
          <p:cNvSpPr>
            <a:spLocks noGrp="1"/>
          </p:cNvSpPr>
          <p:nvPr>
            <p:ph idx="28"/>
          </p:nvPr>
        </p:nvSpPr>
        <p:spPr>
          <a:xfrm>
            <a:off x="6304812" y="2814685"/>
            <a:ext cx="1682330" cy="442570"/>
          </a:xfrm>
          <a:solidFill>
            <a:schemeClr val="bg2">
              <a:lumMod val="20000"/>
              <a:lumOff val="80000"/>
            </a:schemeClr>
          </a:solidFill>
        </p:spPr>
        <p:txBody>
          <a:bodyPr anchor="ctr"/>
          <a:lstStyle/>
          <a:p>
            <a:r>
              <a:rPr lang="en-US" sz="1200" dirty="0"/>
              <a:t>Applications Started </a:t>
            </a:r>
          </a:p>
        </p:txBody>
      </p:sp>
      <p:sp>
        <p:nvSpPr>
          <p:cNvPr id="13" name="Content Placeholder 12">
            <a:extLst>
              <a:ext uri="{FF2B5EF4-FFF2-40B4-BE49-F238E27FC236}">
                <a16:creationId xmlns:a16="http://schemas.microsoft.com/office/drawing/2014/main" id="{1D53EEBC-BAB5-4C97-9613-759A5F93848B}"/>
              </a:ext>
            </a:extLst>
          </p:cNvPr>
          <p:cNvSpPr>
            <a:spLocks noGrp="1"/>
          </p:cNvSpPr>
          <p:nvPr>
            <p:ph idx="29"/>
          </p:nvPr>
        </p:nvSpPr>
        <p:spPr>
          <a:xfrm>
            <a:off x="6304811" y="3770532"/>
            <a:ext cx="1682331" cy="1266360"/>
          </a:xfrm>
        </p:spPr>
        <p:txBody>
          <a:bodyPr/>
          <a:lstStyle/>
          <a:p>
            <a:pPr marL="171450" indent="-171450">
              <a:spcBef>
                <a:spcPts val="0"/>
              </a:spcBef>
              <a:buFont typeface="Arial" panose="020B0604020202020204" pitchFamily="34" charset="0"/>
              <a:buChar char="•"/>
            </a:pPr>
            <a:r>
              <a:rPr lang="en-US" dirty="0"/>
              <a:t>Ensure all applications started are fully submitted</a:t>
            </a:r>
          </a:p>
          <a:p>
            <a:pPr marL="171450" indent="-171450">
              <a:spcBef>
                <a:spcPts val="0"/>
              </a:spcBef>
              <a:buFont typeface="Arial" panose="020B0604020202020204" pitchFamily="34" charset="0"/>
              <a:buChar char="•"/>
            </a:pPr>
            <a:r>
              <a:rPr lang="en-US" dirty="0"/>
              <a:t>Supporting documentation, etc.</a:t>
            </a:r>
          </a:p>
          <a:p>
            <a:pPr marL="171450" indent="-171450">
              <a:spcBef>
                <a:spcPts val="0"/>
              </a:spcBef>
              <a:buFont typeface="Arial" panose="020B0604020202020204" pitchFamily="34" charset="0"/>
              <a:buChar char="•"/>
            </a:pPr>
            <a:r>
              <a:rPr lang="en-US" dirty="0"/>
              <a:t>Conduct extensive outreach via case management function </a:t>
            </a:r>
          </a:p>
        </p:txBody>
      </p:sp>
      <p:sp>
        <p:nvSpPr>
          <p:cNvPr id="14" name="Content Placeholder 13">
            <a:extLst>
              <a:ext uri="{FF2B5EF4-FFF2-40B4-BE49-F238E27FC236}">
                <a16:creationId xmlns:a16="http://schemas.microsoft.com/office/drawing/2014/main" id="{F38BCC43-3EB5-4446-A574-058244B99BEA}"/>
              </a:ext>
            </a:extLst>
          </p:cNvPr>
          <p:cNvSpPr>
            <a:spLocks noGrp="1"/>
          </p:cNvSpPr>
          <p:nvPr>
            <p:ph idx="30"/>
          </p:nvPr>
        </p:nvSpPr>
        <p:spPr>
          <a:xfrm>
            <a:off x="6304812" y="3337596"/>
            <a:ext cx="1533818" cy="316379"/>
          </a:xfrm>
          <a:solidFill>
            <a:schemeClr val="bg1"/>
          </a:solidFill>
        </p:spPr>
        <p:txBody>
          <a:bodyPr/>
          <a:lstStyle/>
          <a:p>
            <a:r>
              <a:rPr lang="en-US" sz="1200" dirty="0">
                <a:solidFill>
                  <a:schemeClr val="accent3">
                    <a:lumMod val="75000"/>
                  </a:schemeClr>
                </a:solidFill>
              </a:rPr>
              <a:t>Ongoing </a:t>
            </a:r>
          </a:p>
        </p:txBody>
      </p:sp>
      <p:sp>
        <p:nvSpPr>
          <p:cNvPr id="15" name="Content Placeholder 14">
            <a:extLst>
              <a:ext uri="{FF2B5EF4-FFF2-40B4-BE49-F238E27FC236}">
                <a16:creationId xmlns:a16="http://schemas.microsoft.com/office/drawing/2014/main" id="{9D16C2A8-0C2A-4D46-8ADF-832EF92FC6F4}"/>
              </a:ext>
            </a:extLst>
          </p:cNvPr>
          <p:cNvSpPr>
            <a:spLocks noGrp="1"/>
          </p:cNvSpPr>
          <p:nvPr>
            <p:ph idx="31"/>
          </p:nvPr>
        </p:nvSpPr>
        <p:spPr>
          <a:xfrm>
            <a:off x="8195954" y="2814685"/>
            <a:ext cx="1682330" cy="442570"/>
          </a:xfrm>
          <a:solidFill>
            <a:schemeClr val="bg2">
              <a:lumMod val="20000"/>
              <a:lumOff val="80000"/>
            </a:schemeClr>
          </a:solidFill>
        </p:spPr>
        <p:txBody>
          <a:bodyPr anchor="ctr"/>
          <a:lstStyle/>
          <a:p>
            <a:r>
              <a:rPr lang="en-US" sz="1200" dirty="0"/>
              <a:t>Landlord/Tenant Matches </a:t>
            </a:r>
          </a:p>
        </p:txBody>
      </p:sp>
      <p:sp>
        <p:nvSpPr>
          <p:cNvPr id="16" name="Content Placeholder 15">
            <a:extLst>
              <a:ext uri="{FF2B5EF4-FFF2-40B4-BE49-F238E27FC236}">
                <a16:creationId xmlns:a16="http://schemas.microsoft.com/office/drawing/2014/main" id="{72453B31-7F1C-485A-85B9-BC7ECDB84D10}"/>
              </a:ext>
            </a:extLst>
          </p:cNvPr>
          <p:cNvSpPr>
            <a:spLocks noGrp="1"/>
          </p:cNvSpPr>
          <p:nvPr>
            <p:ph idx="32"/>
          </p:nvPr>
        </p:nvSpPr>
        <p:spPr>
          <a:xfrm>
            <a:off x="8195953" y="3798480"/>
            <a:ext cx="1682331" cy="1266360"/>
          </a:xfrm>
        </p:spPr>
        <p:txBody>
          <a:bodyPr/>
          <a:lstStyle/>
          <a:p>
            <a:pPr marL="171450" indent="-171450">
              <a:spcBef>
                <a:spcPts val="0"/>
              </a:spcBef>
              <a:buFont typeface="Arial" panose="020B0604020202020204" pitchFamily="34" charset="0"/>
              <a:buChar char="•"/>
            </a:pPr>
            <a:r>
              <a:rPr lang="en-US" dirty="0"/>
              <a:t>As applications are completed, match them and conduct outreach with corresponding landlord/tenant   </a:t>
            </a:r>
          </a:p>
        </p:txBody>
      </p:sp>
      <p:sp>
        <p:nvSpPr>
          <p:cNvPr id="17" name="Content Placeholder 16">
            <a:extLst>
              <a:ext uri="{FF2B5EF4-FFF2-40B4-BE49-F238E27FC236}">
                <a16:creationId xmlns:a16="http://schemas.microsoft.com/office/drawing/2014/main" id="{285032AC-9770-4EFE-B364-E23000AF293B}"/>
              </a:ext>
            </a:extLst>
          </p:cNvPr>
          <p:cNvSpPr>
            <a:spLocks noGrp="1"/>
          </p:cNvSpPr>
          <p:nvPr>
            <p:ph idx="33"/>
          </p:nvPr>
        </p:nvSpPr>
        <p:spPr>
          <a:xfrm>
            <a:off x="8195954" y="3337596"/>
            <a:ext cx="1533818" cy="419495"/>
          </a:xfrm>
          <a:solidFill>
            <a:schemeClr val="bg1"/>
          </a:solidFill>
        </p:spPr>
        <p:txBody>
          <a:bodyPr/>
          <a:lstStyle/>
          <a:p>
            <a:r>
              <a:rPr lang="en-US" sz="1200" dirty="0">
                <a:solidFill>
                  <a:schemeClr val="accent3">
                    <a:lumMod val="75000"/>
                  </a:schemeClr>
                </a:solidFill>
              </a:rPr>
              <a:t>Ongoing </a:t>
            </a:r>
          </a:p>
        </p:txBody>
      </p:sp>
      <p:sp>
        <p:nvSpPr>
          <p:cNvPr id="18" name="Content Placeholder 17">
            <a:extLst>
              <a:ext uri="{FF2B5EF4-FFF2-40B4-BE49-F238E27FC236}">
                <a16:creationId xmlns:a16="http://schemas.microsoft.com/office/drawing/2014/main" id="{E3289070-4D51-4B98-8F04-0D8355A227FF}"/>
              </a:ext>
            </a:extLst>
          </p:cNvPr>
          <p:cNvSpPr>
            <a:spLocks noGrp="1"/>
          </p:cNvSpPr>
          <p:nvPr>
            <p:ph idx="34"/>
          </p:nvPr>
        </p:nvSpPr>
        <p:spPr>
          <a:xfrm>
            <a:off x="10087095" y="2814685"/>
            <a:ext cx="1682330" cy="442570"/>
          </a:xfrm>
          <a:solidFill>
            <a:schemeClr val="bg2">
              <a:lumMod val="20000"/>
              <a:lumOff val="80000"/>
            </a:schemeClr>
          </a:solidFill>
        </p:spPr>
        <p:txBody>
          <a:bodyPr anchor="ctr"/>
          <a:lstStyle/>
          <a:p>
            <a:r>
              <a:rPr lang="en-US" sz="1200" dirty="0"/>
              <a:t>PSA/Paid Media Campaigns </a:t>
            </a:r>
          </a:p>
        </p:txBody>
      </p:sp>
      <p:sp>
        <p:nvSpPr>
          <p:cNvPr id="19" name="Content Placeholder 18">
            <a:extLst>
              <a:ext uri="{FF2B5EF4-FFF2-40B4-BE49-F238E27FC236}">
                <a16:creationId xmlns:a16="http://schemas.microsoft.com/office/drawing/2014/main" id="{D5B232A5-27C3-4C87-83C9-AC46C7A75408}"/>
              </a:ext>
            </a:extLst>
          </p:cNvPr>
          <p:cNvSpPr>
            <a:spLocks noGrp="1"/>
          </p:cNvSpPr>
          <p:nvPr>
            <p:ph idx="35"/>
          </p:nvPr>
        </p:nvSpPr>
        <p:spPr>
          <a:xfrm>
            <a:off x="10087094" y="3779125"/>
            <a:ext cx="1682331" cy="1266360"/>
          </a:xfrm>
        </p:spPr>
        <p:txBody>
          <a:bodyPr/>
          <a:lstStyle/>
          <a:p>
            <a:pPr marL="171450" indent="-171450">
              <a:spcBef>
                <a:spcPts val="0"/>
              </a:spcBef>
              <a:buFont typeface="Arial" panose="020B0604020202020204" pitchFamily="34" charset="0"/>
              <a:buChar char="•"/>
            </a:pPr>
            <a:r>
              <a:rPr lang="en-US" dirty="0"/>
              <a:t>Radio advertisement</a:t>
            </a:r>
          </a:p>
          <a:p>
            <a:pPr marL="171450" indent="-171450">
              <a:spcBef>
                <a:spcPts val="0"/>
              </a:spcBef>
              <a:buFont typeface="Arial" panose="020B0604020202020204" pitchFamily="34" charset="0"/>
              <a:buChar char="•"/>
            </a:pPr>
            <a:r>
              <a:rPr lang="en-US" dirty="0"/>
              <a:t>Billboards </a:t>
            </a:r>
          </a:p>
          <a:p>
            <a:pPr marL="171450" indent="-171450">
              <a:spcBef>
                <a:spcPts val="0"/>
              </a:spcBef>
              <a:buFont typeface="Arial" panose="020B0604020202020204" pitchFamily="34" charset="0"/>
              <a:buChar char="•"/>
            </a:pPr>
            <a:r>
              <a:rPr lang="en-US" dirty="0"/>
              <a:t>Targeted digital/ social media ads  </a:t>
            </a:r>
          </a:p>
          <a:p>
            <a:pPr marL="171450" indent="-171450">
              <a:spcBef>
                <a:spcPts val="0"/>
              </a:spcBef>
              <a:buFont typeface="Arial" panose="020B0604020202020204" pitchFamily="34" charset="0"/>
              <a:buChar char="•"/>
            </a:pPr>
            <a:r>
              <a:rPr lang="en-US" dirty="0"/>
              <a:t>Positive news stories </a:t>
            </a:r>
          </a:p>
        </p:txBody>
      </p:sp>
      <p:sp>
        <p:nvSpPr>
          <p:cNvPr id="20" name="Content Placeholder 19">
            <a:extLst>
              <a:ext uri="{FF2B5EF4-FFF2-40B4-BE49-F238E27FC236}">
                <a16:creationId xmlns:a16="http://schemas.microsoft.com/office/drawing/2014/main" id="{3F8553F7-1F0E-4FAE-BF76-B25C2D9B71A8}"/>
              </a:ext>
            </a:extLst>
          </p:cNvPr>
          <p:cNvSpPr>
            <a:spLocks noGrp="1"/>
          </p:cNvSpPr>
          <p:nvPr>
            <p:ph idx="36"/>
          </p:nvPr>
        </p:nvSpPr>
        <p:spPr>
          <a:xfrm>
            <a:off x="10087095" y="3337596"/>
            <a:ext cx="1533818" cy="496614"/>
          </a:xfrm>
          <a:solidFill>
            <a:schemeClr val="bg1"/>
          </a:solidFill>
        </p:spPr>
        <p:txBody>
          <a:bodyPr/>
          <a:lstStyle/>
          <a:p>
            <a:r>
              <a:rPr lang="en-US" sz="1200" dirty="0">
                <a:solidFill>
                  <a:schemeClr val="accent3">
                    <a:lumMod val="75000"/>
                  </a:schemeClr>
                </a:solidFill>
              </a:rPr>
              <a:t>Upcoming </a:t>
            </a:r>
          </a:p>
        </p:txBody>
      </p:sp>
      <p:sp>
        <p:nvSpPr>
          <p:cNvPr id="21" name="Title 20">
            <a:extLst>
              <a:ext uri="{FF2B5EF4-FFF2-40B4-BE49-F238E27FC236}">
                <a16:creationId xmlns:a16="http://schemas.microsoft.com/office/drawing/2014/main" id="{28D81043-F19E-47ED-9A02-FA6534BCCDBD}"/>
              </a:ext>
            </a:extLst>
          </p:cNvPr>
          <p:cNvSpPr>
            <a:spLocks noGrp="1"/>
          </p:cNvSpPr>
          <p:nvPr>
            <p:ph type="title"/>
          </p:nvPr>
        </p:nvSpPr>
        <p:spPr>
          <a:xfrm>
            <a:off x="4498030" y="593866"/>
            <a:ext cx="7693969" cy="408621"/>
          </a:xfrm>
        </p:spPr>
        <p:txBody>
          <a:bodyPr/>
          <a:lstStyle/>
          <a:p>
            <a:pPr algn="l"/>
            <a:r>
              <a:rPr lang="en-US" sz="2800" b="0" dirty="0">
                <a:solidFill>
                  <a:schemeClr val="accent4"/>
                </a:solidFill>
              </a:rPr>
              <a:t>Outreach and Communication Strategy </a:t>
            </a:r>
          </a:p>
        </p:txBody>
      </p:sp>
      <p:sp>
        <p:nvSpPr>
          <p:cNvPr id="22" name="Text Placeholder 21">
            <a:extLst>
              <a:ext uri="{FF2B5EF4-FFF2-40B4-BE49-F238E27FC236}">
                <a16:creationId xmlns:a16="http://schemas.microsoft.com/office/drawing/2014/main" id="{FACDD60B-70D3-4C8A-AA73-005F70554410}"/>
              </a:ext>
            </a:extLst>
          </p:cNvPr>
          <p:cNvSpPr>
            <a:spLocks noGrp="1"/>
          </p:cNvSpPr>
          <p:nvPr>
            <p:ph type="body" sz="quarter" idx="37"/>
          </p:nvPr>
        </p:nvSpPr>
        <p:spPr>
          <a:xfrm>
            <a:off x="-1" y="1356145"/>
            <a:ext cx="12192000" cy="683652"/>
          </a:xfrm>
          <a:solidFill>
            <a:schemeClr val="accent3">
              <a:lumMod val="20000"/>
              <a:lumOff val="80000"/>
            </a:schemeClr>
          </a:solidFill>
        </p:spPr>
        <p:txBody>
          <a:bodyPr>
            <a:normAutofit/>
          </a:bodyPr>
          <a:lstStyle/>
          <a:p>
            <a:pPr algn="ctr"/>
            <a:r>
              <a:rPr lang="en-US" sz="1600" b="1" spc="100" dirty="0">
                <a:solidFill>
                  <a:schemeClr val="tx2"/>
                </a:solidFill>
                <a:latin typeface="+mj-lt"/>
              </a:rPr>
              <a:t>Create Awareness  |  Start Application  |  Complete Application </a:t>
            </a:r>
            <a:br>
              <a:rPr lang="en-US" sz="1600" b="1" spc="100" dirty="0">
                <a:solidFill>
                  <a:schemeClr val="tx2"/>
                </a:solidFill>
                <a:latin typeface="+mj-lt"/>
              </a:rPr>
            </a:br>
            <a:r>
              <a:rPr lang="en-US" sz="1600" b="1" spc="100" dirty="0">
                <a:solidFill>
                  <a:schemeClr val="tx2"/>
                </a:solidFill>
                <a:latin typeface="+mj-lt"/>
              </a:rPr>
              <a:t>Match Applications with Landlord/Tenant  |  Highlight Successes and Create Additional Awareness </a:t>
            </a:r>
          </a:p>
        </p:txBody>
      </p:sp>
      <p:pic>
        <p:nvPicPr>
          <p:cNvPr id="25" name="Picture 24">
            <a:extLst>
              <a:ext uri="{FF2B5EF4-FFF2-40B4-BE49-F238E27FC236}">
                <a16:creationId xmlns:a16="http://schemas.microsoft.com/office/drawing/2014/main" id="{064F44CC-51DA-4591-9928-D208A56DE7DD}"/>
              </a:ext>
            </a:extLst>
          </p:cNvPr>
          <p:cNvPicPr/>
          <p:nvPr/>
        </p:nvPicPr>
        <p:blipFill>
          <a:blip r:embed="rId2"/>
          <a:srcRect/>
          <a:stretch/>
        </p:blipFill>
        <p:spPr bwMode="auto">
          <a:xfrm>
            <a:off x="457200" y="567978"/>
            <a:ext cx="3574474" cy="460397"/>
          </a:xfrm>
          <a:prstGeom prst="rect">
            <a:avLst/>
          </a:prstGeom>
          <a:noFill/>
          <a:ln>
            <a:noFill/>
          </a:ln>
        </p:spPr>
      </p:pic>
      <p:grpSp>
        <p:nvGrpSpPr>
          <p:cNvPr id="24" name="Group 23">
            <a:extLst>
              <a:ext uri="{FF2B5EF4-FFF2-40B4-BE49-F238E27FC236}">
                <a16:creationId xmlns:a16="http://schemas.microsoft.com/office/drawing/2014/main" id="{DAF419F8-7D35-7640-893D-B79FDAEC2C2E}"/>
              </a:ext>
            </a:extLst>
          </p:cNvPr>
          <p:cNvGrpSpPr/>
          <p:nvPr/>
        </p:nvGrpSpPr>
        <p:grpSpPr>
          <a:xfrm>
            <a:off x="-7316" y="2275726"/>
            <a:ext cx="12199316" cy="319119"/>
            <a:chOff x="-7316" y="2191216"/>
            <a:chExt cx="12199316" cy="319119"/>
          </a:xfrm>
        </p:grpSpPr>
        <p:grpSp>
          <p:nvGrpSpPr>
            <p:cNvPr id="23" name="Group 22">
              <a:extLst>
                <a:ext uri="{FF2B5EF4-FFF2-40B4-BE49-F238E27FC236}">
                  <a16:creationId xmlns:a16="http://schemas.microsoft.com/office/drawing/2014/main" id="{66C648F4-F987-674E-BD3D-D24321CD422E}"/>
                </a:ext>
              </a:extLst>
            </p:cNvPr>
            <p:cNvGrpSpPr/>
            <p:nvPr/>
          </p:nvGrpSpPr>
          <p:grpSpPr>
            <a:xfrm>
              <a:off x="-7316" y="2191216"/>
              <a:ext cx="12199316" cy="319119"/>
              <a:chOff x="-7316" y="2191216"/>
              <a:chExt cx="12199316" cy="319119"/>
            </a:xfrm>
          </p:grpSpPr>
          <p:sp>
            <p:nvSpPr>
              <p:cNvPr id="32" name="Oval 31">
                <a:extLst>
                  <a:ext uri="{FF2B5EF4-FFF2-40B4-BE49-F238E27FC236}">
                    <a16:creationId xmlns:a16="http://schemas.microsoft.com/office/drawing/2014/main" id="{705D5FDA-D054-BD43-9F84-D0D4D30E38B1}"/>
                  </a:ext>
                </a:extLst>
              </p:cNvPr>
              <p:cNvSpPr/>
              <p:nvPr/>
            </p:nvSpPr>
            <p:spPr>
              <a:xfrm>
                <a:off x="696765" y="2191216"/>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1596707-8F10-6F48-B581-CC14B496EAF2}"/>
                  </a:ext>
                </a:extLst>
              </p:cNvPr>
              <p:cNvCxnSpPr>
                <a:cxnSpLocks/>
              </p:cNvCxnSpPr>
              <p:nvPr/>
            </p:nvCxnSpPr>
            <p:spPr>
              <a:xfrm flipH="1">
                <a:off x="-7316" y="2348774"/>
                <a:ext cx="6400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FE9BDF7-3503-7A43-AEAF-649B227432F0}"/>
                  </a:ext>
                </a:extLst>
              </p:cNvPr>
              <p:cNvSpPr/>
              <p:nvPr/>
            </p:nvSpPr>
            <p:spPr>
              <a:xfrm>
                <a:off x="2587910" y="2191216"/>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FCCE31D-6D53-484A-9A81-F63925793F7B}"/>
                  </a:ext>
                </a:extLst>
              </p:cNvPr>
              <p:cNvCxnSpPr>
                <a:cxnSpLocks/>
              </p:cNvCxnSpPr>
              <p:nvPr/>
            </p:nvCxnSpPr>
            <p:spPr>
              <a:xfrm flipH="1">
                <a:off x="1059484" y="2348774"/>
                <a:ext cx="1463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F955F7D-97A6-9249-9537-B1B3774FB972}"/>
                  </a:ext>
                </a:extLst>
              </p:cNvPr>
              <p:cNvSpPr/>
              <p:nvPr/>
            </p:nvSpPr>
            <p:spPr>
              <a:xfrm>
                <a:off x="4479054" y="2203301"/>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2A5419C-738C-8D48-8652-760C7BD62478}"/>
                  </a:ext>
                </a:extLst>
              </p:cNvPr>
              <p:cNvCxnSpPr>
                <a:cxnSpLocks/>
              </p:cNvCxnSpPr>
              <p:nvPr/>
            </p:nvCxnSpPr>
            <p:spPr>
              <a:xfrm flipH="1">
                <a:off x="2950629" y="2348774"/>
                <a:ext cx="1463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1C78F62-AFB4-6841-A499-29B799A106B9}"/>
                  </a:ext>
                </a:extLst>
              </p:cNvPr>
              <p:cNvSpPr/>
              <p:nvPr/>
            </p:nvSpPr>
            <p:spPr>
              <a:xfrm>
                <a:off x="6370197" y="2214462"/>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76E88EE9-40DF-AA4E-8894-56332F7D43B4}"/>
                  </a:ext>
                </a:extLst>
              </p:cNvPr>
              <p:cNvCxnSpPr>
                <a:cxnSpLocks/>
              </p:cNvCxnSpPr>
              <p:nvPr/>
            </p:nvCxnSpPr>
            <p:spPr>
              <a:xfrm flipH="1">
                <a:off x="4841774" y="2348774"/>
                <a:ext cx="1463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FE3B62D-FFDF-F446-9A22-1CA7446C26FA}"/>
                  </a:ext>
                </a:extLst>
              </p:cNvPr>
              <p:cNvSpPr/>
              <p:nvPr/>
            </p:nvSpPr>
            <p:spPr>
              <a:xfrm>
                <a:off x="8261339" y="2219390"/>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64BA9E60-31F1-4149-A519-CEA77D2AD7C7}"/>
                  </a:ext>
                </a:extLst>
              </p:cNvPr>
              <p:cNvCxnSpPr>
                <a:cxnSpLocks/>
              </p:cNvCxnSpPr>
              <p:nvPr/>
            </p:nvCxnSpPr>
            <p:spPr>
              <a:xfrm flipH="1">
                <a:off x="6732920" y="2348774"/>
                <a:ext cx="1463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E5E16D07-9E8A-EB48-8C54-AA8F8EBAC06E}"/>
                  </a:ext>
                </a:extLst>
              </p:cNvPr>
              <p:cNvSpPr/>
              <p:nvPr/>
            </p:nvSpPr>
            <p:spPr>
              <a:xfrm>
                <a:off x="10152480" y="2216926"/>
                <a:ext cx="290945" cy="2909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6C07A0E-2C08-7640-B4B2-5D4E410456DD}"/>
                  </a:ext>
                </a:extLst>
              </p:cNvPr>
              <p:cNvCxnSpPr>
                <a:cxnSpLocks/>
              </p:cNvCxnSpPr>
              <p:nvPr/>
            </p:nvCxnSpPr>
            <p:spPr>
              <a:xfrm flipH="1">
                <a:off x="8624066" y="2348774"/>
                <a:ext cx="1463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A661B41-EF51-6740-A088-0EF6DE952E6B}"/>
                  </a:ext>
                </a:extLst>
              </p:cNvPr>
              <p:cNvCxnSpPr>
                <a:cxnSpLocks/>
              </p:cNvCxnSpPr>
              <p:nvPr/>
            </p:nvCxnSpPr>
            <p:spPr>
              <a:xfrm flipH="1">
                <a:off x="10508284" y="2348774"/>
                <a:ext cx="1683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7" name="Graphic 26" descr="Checkbox Checked with solid fill">
              <a:extLst>
                <a:ext uri="{FF2B5EF4-FFF2-40B4-BE49-F238E27FC236}">
                  <a16:creationId xmlns:a16="http://schemas.microsoft.com/office/drawing/2014/main" id="{305EEBA1-7A60-465C-847A-618D8378B9D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0858" y="2221614"/>
              <a:ext cx="229067" cy="229067"/>
            </a:xfrm>
            <a:prstGeom prst="rect">
              <a:avLst/>
            </a:prstGeom>
          </p:spPr>
        </p:pic>
        <p:pic>
          <p:nvPicPr>
            <p:cNvPr id="28" name="Graphic 27" descr="Checkbox Checked with solid fill">
              <a:extLst>
                <a:ext uri="{FF2B5EF4-FFF2-40B4-BE49-F238E27FC236}">
                  <a16:creationId xmlns:a16="http://schemas.microsoft.com/office/drawing/2014/main" id="{F97EC76B-3BE8-453C-A8C6-16863712A25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618931" y="2221614"/>
              <a:ext cx="229067" cy="229067"/>
            </a:xfrm>
            <a:prstGeom prst="rect">
              <a:avLst/>
            </a:prstGeom>
          </p:spPr>
        </p:pic>
        <p:pic>
          <p:nvPicPr>
            <p:cNvPr id="29" name="Graphic 28" descr="Checkbox Checked with solid fill">
              <a:extLst>
                <a:ext uri="{FF2B5EF4-FFF2-40B4-BE49-F238E27FC236}">
                  <a16:creationId xmlns:a16="http://schemas.microsoft.com/office/drawing/2014/main" id="{E1A8248E-A104-452F-93BA-70D1724723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91735" y="2240086"/>
              <a:ext cx="229067" cy="229067"/>
            </a:xfrm>
            <a:prstGeom prst="rect">
              <a:avLst/>
            </a:prstGeom>
          </p:spPr>
        </p:pic>
        <p:pic>
          <p:nvPicPr>
            <p:cNvPr id="30" name="Graphic 29" descr="Checkbox Checked with solid fill">
              <a:extLst>
                <a:ext uri="{FF2B5EF4-FFF2-40B4-BE49-F238E27FC236}">
                  <a16:creationId xmlns:a16="http://schemas.microsoft.com/office/drawing/2014/main" id="{97ECD2F6-E3E8-4EAB-9B8A-7C3E661CBEF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98031" y="2230850"/>
              <a:ext cx="229067" cy="229067"/>
            </a:xfrm>
            <a:prstGeom prst="rect">
              <a:avLst/>
            </a:prstGeom>
          </p:spPr>
        </p:pic>
        <p:pic>
          <p:nvPicPr>
            <p:cNvPr id="31" name="Graphic 30" descr="Checkbox Checked with solid fill">
              <a:extLst>
                <a:ext uri="{FF2B5EF4-FFF2-40B4-BE49-F238E27FC236}">
                  <a16:creationId xmlns:a16="http://schemas.microsoft.com/office/drawing/2014/main" id="{1363A9EA-4201-497B-A823-BAF65582D0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285440" y="2249322"/>
              <a:ext cx="229067" cy="229067"/>
            </a:xfrm>
            <a:prstGeom prst="rect">
              <a:avLst/>
            </a:prstGeom>
          </p:spPr>
        </p:pic>
      </p:grpSp>
      <p:cxnSp>
        <p:nvCxnSpPr>
          <p:cNvPr id="45" name="Straight Connector 44">
            <a:extLst>
              <a:ext uri="{FF2B5EF4-FFF2-40B4-BE49-F238E27FC236}">
                <a16:creationId xmlns:a16="http://schemas.microsoft.com/office/drawing/2014/main" id="{399BDA99-A101-F942-9083-86A0CA655590}"/>
              </a:ext>
            </a:extLst>
          </p:cNvPr>
          <p:cNvCxnSpPr/>
          <p:nvPr/>
        </p:nvCxnSpPr>
        <p:spPr>
          <a:xfrm>
            <a:off x="4299198" y="456350"/>
            <a:ext cx="0" cy="68365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20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55E4-6ADA-4400-AED1-CAD2552CD859}"/>
              </a:ext>
            </a:extLst>
          </p:cNvPr>
          <p:cNvSpPr>
            <a:spLocks noGrp="1"/>
          </p:cNvSpPr>
          <p:nvPr>
            <p:ph type="title"/>
          </p:nvPr>
        </p:nvSpPr>
        <p:spPr/>
        <p:txBody>
          <a:bodyPr/>
          <a:lstStyle/>
          <a:p>
            <a:r>
              <a:rPr lang="en-US" dirty="0"/>
              <a:t>Program Outreach</a:t>
            </a:r>
          </a:p>
        </p:txBody>
      </p:sp>
      <p:sp>
        <p:nvSpPr>
          <p:cNvPr id="4" name="Slide Number Placeholder 3">
            <a:extLst>
              <a:ext uri="{FF2B5EF4-FFF2-40B4-BE49-F238E27FC236}">
                <a16:creationId xmlns:a16="http://schemas.microsoft.com/office/drawing/2014/main" id="{1E56D41D-12D7-4339-B200-99F19AECC46A}"/>
              </a:ext>
            </a:extLst>
          </p:cNvPr>
          <p:cNvSpPr>
            <a:spLocks noGrp="1"/>
          </p:cNvSpPr>
          <p:nvPr>
            <p:ph type="sldNum" sz="quarter" idx="4"/>
          </p:nvPr>
        </p:nvSpPr>
        <p:spPr/>
        <p:txBody>
          <a:bodyPr/>
          <a:lstStyle/>
          <a:p>
            <a:fld id="{15B6BC08-835F-C54F-B708-18C3C1C81719}" type="slidenum">
              <a:rPr lang="en-US" smtClean="0"/>
              <a:pPr/>
              <a:t>8</a:t>
            </a:fld>
            <a:endParaRPr lang="en-US" dirty="0"/>
          </a:p>
        </p:txBody>
      </p:sp>
      <p:sp>
        <p:nvSpPr>
          <p:cNvPr id="77" name="Content Placeholder 2">
            <a:extLst>
              <a:ext uri="{FF2B5EF4-FFF2-40B4-BE49-F238E27FC236}">
                <a16:creationId xmlns:a16="http://schemas.microsoft.com/office/drawing/2014/main" id="{EB771BA5-6B98-4DC5-B626-66C71E21ECDB}"/>
              </a:ext>
            </a:extLst>
          </p:cNvPr>
          <p:cNvSpPr>
            <a:spLocks noGrp="1"/>
          </p:cNvSpPr>
          <p:nvPr>
            <p:ph idx="1"/>
          </p:nvPr>
        </p:nvSpPr>
        <p:spPr>
          <a:xfrm>
            <a:off x="473591" y="1013372"/>
            <a:ext cx="5398291" cy="3953075"/>
          </a:xfrm>
        </p:spPr>
        <p:txBody>
          <a:bodyPr>
            <a:normAutofit fontScale="92500" lnSpcReduction="20000"/>
          </a:bodyPr>
          <a:lstStyle/>
          <a:p>
            <a:r>
              <a:rPr lang="en-US" sz="2200" dirty="0"/>
              <a:t>Data-driven Outreach: Census data on rent-burdened households and level of applications and analysis of LERAP applicants</a:t>
            </a:r>
          </a:p>
          <a:p>
            <a:r>
              <a:rPr lang="en-US" sz="2200" dirty="0"/>
              <a:t>Network of community partners continues to grow</a:t>
            </a:r>
          </a:p>
          <a:p>
            <a:r>
              <a:rPr lang="en-US" sz="2200" dirty="0"/>
              <a:t>Completed initial series of virtual information sessions – nearly 500 attendees</a:t>
            </a:r>
          </a:p>
          <a:p>
            <a:r>
              <a:rPr lang="en-US" sz="2200" dirty="0"/>
              <a:t>Pilot applicant assistance event in Bienville Parish on Saturday, April 10</a:t>
            </a:r>
          </a:p>
          <a:p>
            <a:r>
              <a:rPr lang="en-US" sz="2200" dirty="0"/>
              <a:t>Targeted sessions for landlords underway; initial meeting in Alexandria on April 14</a:t>
            </a:r>
          </a:p>
        </p:txBody>
      </p:sp>
      <p:grpSp>
        <p:nvGrpSpPr>
          <p:cNvPr id="82" name="Group 81">
            <a:extLst>
              <a:ext uri="{FF2B5EF4-FFF2-40B4-BE49-F238E27FC236}">
                <a16:creationId xmlns:a16="http://schemas.microsoft.com/office/drawing/2014/main" id="{DA264596-C1B1-E343-A6A9-565BFAD52707}"/>
              </a:ext>
            </a:extLst>
          </p:cNvPr>
          <p:cNvGrpSpPr/>
          <p:nvPr/>
        </p:nvGrpSpPr>
        <p:grpSpPr>
          <a:xfrm>
            <a:off x="6096000" y="564356"/>
            <a:ext cx="5503091" cy="5257018"/>
            <a:chOff x="3593974" y="1442829"/>
            <a:chExt cx="4711074" cy="4500416"/>
          </a:xfrm>
        </p:grpSpPr>
        <p:pic>
          <p:nvPicPr>
            <p:cNvPr id="83" name="Picture 82" descr="Map&#10;&#10;Description automatically generated">
              <a:extLst>
                <a:ext uri="{FF2B5EF4-FFF2-40B4-BE49-F238E27FC236}">
                  <a16:creationId xmlns:a16="http://schemas.microsoft.com/office/drawing/2014/main" id="{9AC049DF-4CB3-BB40-BEE6-41454B20E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974" y="1442829"/>
              <a:ext cx="4711074" cy="4500416"/>
            </a:xfrm>
            <a:prstGeom prst="rect">
              <a:avLst/>
            </a:prstGeom>
          </p:spPr>
        </p:pic>
        <p:sp>
          <p:nvSpPr>
            <p:cNvPr id="84" name="TextBox 83">
              <a:extLst>
                <a:ext uri="{FF2B5EF4-FFF2-40B4-BE49-F238E27FC236}">
                  <a16:creationId xmlns:a16="http://schemas.microsoft.com/office/drawing/2014/main" id="{08FE3DC5-D525-E245-B95D-1CCC24A952AA}"/>
                </a:ext>
              </a:extLst>
            </p:cNvPr>
            <p:cNvSpPr txBox="1"/>
            <p:nvPr/>
          </p:nvSpPr>
          <p:spPr>
            <a:xfrm>
              <a:off x="3669527" y="2025797"/>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85" name="TextBox 84">
              <a:extLst>
                <a:ext uri="{FF2B5EF4-FFF2-40B4-BE49-F238E27FC236}">
                  <a16:creationId xmlns:a16="http://schemas.microsoft.com/office/drawing/2014/main" id="{6F876782-1FB1-4D4C-ACBB-ED58389F3C16}"/>
                </a:ext>
              </a:extLst>
            </p:cNvPr>
            <p:cNvSpPr txBox="1"/>
            <p:nvPr/>
          </p:nvSpPr>
          <p:spPr>
            <a:xfrm>
              <a:off x="4047214" y="4356855"/>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86" name="TextBox 85">
              <a:extLst>
                <a:ext uri="{FF2B5EF4-FFF2-40B4-BE49-F238E27FC236}">
                  <a16:creationId xmlns:a16="http://schemas.microsoft.com/office/drawing/2014/main" id="{B7DCED65-4E6B-A746-AF74-7564AB0A3735}"/>
                </a:ext>
              </a:extLst>
            </p:cNvPr>
            <p:cNvSpPr txBox="1"/>
            <p:nvPr/>
          </p:nvSpPr>
          <p:spPr>
            <a:xfrm>
              <a:off x="5245211" y="4409999"/>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87" name="TextBox 86">
              <a:extLst>
                <a:ext uri="{FF2B5EF4-FFF2-40B4-BE49-F238E27FC236}">
                  <a16:creationId xmlns:a16="http://schemas.microsoft.com/office/drawing/2014/main" id="{2F12466A-E614-174A-8913-BC322996F0E7}"/>
                </a:ext>
              </a:extLst>
            </p:cNvPr>
            <p:cNvSpPr txBox="1"/>
            <p:nvPr/>
          </p:nvSpPr>
          <p:spPr>
            <a:xfrm>
              <a:off x="6162505" y="3987523"/>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88" name="TextBox 87">
              <a:extLst>
                <a:ext uri="{FF2B5EF4-FFF2-40B4-BE49-F238E27FC236}">
                  <a16:creationId xmlns:a16="http://schemas.microsoft.com/office/drawing/2014/main" id="{682F4BF0-9E5E-D948-B500-37F5C33F86C3}"/>
                </a:ext>
              </a:extLst>
            </p:cNvPr>
            <p:cNvSpPr txBox="1"/>
            <p:nvPr/>
          </p:nvSpPr>
          <p:spPr>
            <a:xfrm>
              <a:off x="7085291" y="4172189"/>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89" name="TextBox 88">
              <a:extLst>
                <a:ext uri="{FF2B5EF4-FFF2-40B4-BE49-F238E27FC236}">
                  <a16:creationId xmlns:a16="http://schemas.microsoft.com/office/drawing/2014/main" id="{7B01F6B8-B8CF-2B44-B561-B636A2F37E0C}"/>
                </a:ext>
              </a:extLst>
            </p:cNvPr>
            <p:cNvSpPr txBox="1"/>
            <p:nvPr/>
          </p:nvSpPr>
          <p:spPr>
            <a:xfrm>
              <a:off x="7129132" y="4485068"/>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90" name="TextBox 89">
              <a:extLst>
                <a:ext uri="{FF2B5EF4-FFF2-40B4-BE49-F238E27FC236}">
                  <a16:creationId xmlns:a16="http://schemas.microsoft.com/office/drawing/2014/main" id="{36ABEE12-AD09-2141-92E7-3EC1B342F7C6}"/>
                </a:ext>
              </a:extLst>
            </p:cNvPr>
            <p:cNvSpPr txBox="1"/>
            <p:nvPr/>
          </p:nvSpPr>
          <p:spPr>
            <a:xfrm>
              <a:off x="7016226" y="4755478"/>
              <a:ext cx="377687" cy="369332"/>
            </a:xfrm>
            <a:prstGeom prst="rect">
              <a:avLst/>
            </a:prstGeom>
            <a:no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grpSp>
      <p:sp>
        <p:nvSpPr>
          <p:cNvPr id="91" name="TextBox 90">
            <a:extLst>
              <a:ext uri="{FF2B5EF4-FFF2-40B4-BE49-F238E27FC236}">
                <a16:creationId xmlns:a16="http://schemas.microsoft.com/office/drawing/2014/main" id="{2694BABB-7A9B-9C4B-BFFF-3315261305FD}"/>
              </a:ext>
            </a:extLst>
          </p:cNvPr>
          <p:cNvSpPr txBox="1"/>
          <p:nvPr/>
        </p:nvSpPr>
        <p:spPr>
          <a:xfrm>
            <a:off x="658095" y="5452042"/>
            <a:ext cx="377687" cy="369332"/>
          </a:xfrm>
          <a:prstGeom prst="rect">
            <a:avLst/>
          </a:prstGeom>
          <a:solidFill>
            <a:schemeClr val="accent1">
              <a:lumMod val="90000"/>
            </a:schemeClr>
          </a:solidFill>
        </p:spPr>
        <p:txBody>
          <a:bodyPr wrap="square">
            <a:spAutoFit/>
          </a:bodyPr>
          <a:lstStyle/>
          <a:p>
            <a:r>
              <a:rPr lang="en-US" sz="1800" b="1" dirty="0">
                <a:solidFill>
                  <a:schemeClr val="bg1"/>
                </a:solidFill>
                <a:sym typeface="Wingdings" panose="05000000000000000000" pitchFamily="2" charset="2"/>
              </a:rPr>
              <a:t></a:t>
            </a:r>
            <a:endParaRPr lang="en-US" dirty="0">
              <a:solidFill>
                <a:schemeClr val="bg1"/>
              </a:solidFill>
            </a:endParaRPr>
          </a:p>
        </p:txBody>
      </p:sp>
      <p:sp>
        <p:nvSpPr>
          <p:cNvPr id="92" name="TextBox 91">
            <a:extLst>
              <a:ext uri="{FF2B5EF4-FFF2-40B4-BE49-F238E27FC236}">
                <a16:creationId xmlns:a16="http://schemas.microsoft.com/office/drawing/2014/main" id="{7536E7D7-7F23-5E4C-87EE-DD3ABA64C6C4}"/>
              </a:ext>
            </a:extLst>
          </p:cNvPr>
          <p:cNvSpPr txBox="1"/>
          <p:nvPr/>
        </p:nvSpPr>
        <p:spPr>
          <a:xfrm>
            <a:off x="1155100" y="5466030"/>
            <a:ext cx="5911521" cy="338554"/>
          </a:xfrm>
          <a:prstGeom prst="rect">
            <a:avLst/>
          </a:prstGeom>
          <a:noFill/>
        </p:spPr>
        <p:txBody>
          <a:bodyPr wrap="square" rtlCol="0">
            <a:spAutoFit/>
          </a:bodyPr>
          <a:lstStyle/>
          <a:p>
            <a:r>
              <a:rPr lang="en-US" sz="1600" i="1" dirty="0"/>
              <a:t>Indicates parish governments outside of state-administered program </a:t>
            </a:r>
          </a:p>
        </p:txBody>
      </p:sp>
      <p:sp>
        <p:nvSpPr>
          <p:cNvPr id="3" name="Rectangle 2">
            <a:extLst>
              <a:ext uri="{FF2B5EF4-FFF2-40B4-BE49-F238E27FC236}">
                <a16:creationId xmlns:a16="http://schemas.microsoft.com/office/drawing/2014/main" id="{5E1D9C18-6E47-F146-9E97-812A9F54CEB2}"/>
              </a:ext>
            </a:extLst>
          </p:cNvPr>
          <p:cNvSpPr/>
          <p:nvPr/>
        </p:nvSpPr>
        <p:spPr>
          <a:xfrm>
            <a:off x="473591" y="5271247"/>
            <a:ext cx="6593030" cy="7082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4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88B6-AE8E-FA4C-A1B9-8655B1BEE458}"/>
              </a:ext>
            </a:extLst>
          </p:cNvPr>
          <p:cNvSpPr>
            <a:spLocks noGrp="1"/>
          </p:cNvSpPr>
          <p:nvPr>
            <p:ph type="ctrTitle"/>
          </p:nvPr>
        </p:nvSpPr>
        <p:spPr>
          <a:xfrm>
            <a:off x="914400" y="3966"/>
            <a:ext cx="10254343" cy="1962626"/>
          </a:xfrm>
        </p:spPr>
        <p:txBody>
          <a:bodyPr/>
          <a:lstStyle/>
          <a:p>
            <a:r>
              <a:rPr lang="en-US"/>
              <a:t>Thank You</a:t>
            </a:r>
            <a:endParaRPr lang="en-US" dirty="0"/>
          </a:p>
        </p:txBody>
      </p:sp>
      <p:sp>
        <p:nvSpPr>
          <p:cNvPr id="4" name="Date Placeholder 3">
            <a:extLst>
              <a:ext uri="{FF2B5EF4-FFF2-40B4-BE49-F238E27FC236}">
                <a16:creationId xmlns:a16="http://schemas.microsoft.com/office/drawing/2014/main" id="{E00F1AD6-9F7B-7644-B54F-10E9471AC308}"/>
              </a:ext>
            </a:extLst>
          </p:cNvPr>
          <p:cNvSpPr>
            <a:spLocks noGrp="1"/>
          </p:cNvSpPr>
          <p:nvPr>
            <p:ph type="dt" sz="half" idx="2"/>
          </p:nvPr>
        </p:nvSpPr>
        <p:spPr>
          <a:xfrm>
            <a:off x="10333342" y="6330519"/>
            <a:ext cx="1858658" cy="523515"/>
          </a:xfrm>
        </p:spPr>
        <p:txBody>
          <a:bodyPr/>
          <a:lstStyle/>
          <a:p>
            <a:r>
              <a:rPr lang="en-US"/>
              <a:t>April 14, 2021</a:t>
            </a:r>
            <a:endParaRPr lang="en-US" dirty="0"/>
          </a:p>
        </p:txBody>
      </p:sp>
      <p:pic>
        <p:nvPicPr>
          <p:cNvPr id="5" name="Picture 4">
            <a:extLst>
              <a:ext uri="{FF2B5EF4-FFF2-40B4-BE49-F238E27FC236}">
                <a16:creationId xmlns:a16="http://schemas.microsoft.com/office/drawing/2014/main" id="{C82F43E9-F770-5F42-B930-DEBDF587DDB8}"/>
              </a:ext>
            </a:extLst>
          </p:cNvPr>
          <p:cNvPicPr>
            <a:picLocks noChangeAspect="1"/>
          </p:cNvPicPr>
          <p:nvPr/>
        </p:nvPicPr>
        <p:blipFill>
          <a:blip r:embed="rId2"/>
          <a:stretch>
            <a:fillRect/>
          </a:stretch>
        </p:blipFill>
        <p:spPr>
          <a:xfrm>
            <a:off x="3905250" y="5072407"/>
            <a:ext cx="2040801" cy="800314"/>
          </a:xfrm>
          <a:prstGeom prst="rect">
            <a:avLst/>
          </a:prstGeom>
        </p:spPr>
      </p:pic>
      <p:pic>
        <p:nvPicPr>
          <p:cNvPr id="7" name="Graphic 6">
            <a:extLst>
              <a:ext uri="{FF2B5EF4-FFF2-40B4-BE49-F238E27FC236}">
                <a16:creationId xmlns:a16="http://schemas.microsoft.com/office/drawing/2014/main" id="{CC9C0D09-8310-D740-9DA5-3125CC49C4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51277" y="5211268"/>
            <a:ext cx="2813957" cy="522592"/>
          </a:xfrm>
          <a:prstGeom prst="rect">
            <a:avLst/>
          </a:prstGeom>
        </p:spPr>
      </p:pic>
      <p:cxnSp>
        <p:nvCxnSpPr>
          <p:cNvPr id="9" name="Straight Connector 8">
            <a:extLst>
              <a:ext uri="{FF2B5EF4-FFF2-40B4-BE49-F238E27FC236}">
                <a16:creationId xmlns:a16="http://schemas.microsoft.com/office/drawing/2014/main" id="{63160552-1B80-9F49-948C-CEEDF32B4263}"/>
              </a:ext>
            </a:extLst>
          </p:cNvPr>
          <p:cNvCxnSpPr>
            <a:cxnSpLocks/>
          </p:cNvCxnSpPr>
          <p:nvPr/>
        </p:nvCxnSpPr>
        <p:spPr>
          <a:xfrm>
            <a:off x="3071055" y="4577115"/>
            <a:ext cx="604989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7">
            <a:extLst>
              <a:ext uri="{FF2B5EF4-FFF2-40B4-BE49-F238E27FC236}">
                <a16:creationId xmlns:a16="http://schemas.microsoft.com/office/drawing/2014/main" id="{531BD6E1-3AF4-42D1-99F1-E2E0C6FFECCF}"/>
              </a:ext>
            </a:extLst>
          </p:cNvPr>
          <p:cNvSpPr>
            <a:spLocks noGrp="1"/>
          </p:cNvSpPr>
          <p:nvPr>
            <p:ph type="subTitle" idx="1"/>
          </p:nvPr>
        </p:nvSpPr>
        <p:spPr>
          <a:xfrm>
            <a:off x="4819002" y="2382545"/>
            <a:ext cx="3109475" cy="1891184"/>
          </a:xfrm>
        </p:spPr>
        <p:txBody>
          <a:bodyPr rIns="0"/>
          <a:lstStyle/>
          <a:p>
            <a:pPr algn="l">
              <a:spcBef>
                <a:spcPts val="2200"/>
              </a:spcBef>
            </a:pPr>
            <a:r>
              <a:rPr lang="en-US" sz="2400" i="0" dirty="0" err="1">
                <a:latin typeface="+mj-lt"/>
              </a:rPr>
              <a:t>LAStateRent.com</a:t>
            </a:r>
            <a:r>
              <a:rPr lang="en-US" sz="2400" i="0" dirty="0">
                <a:latin typeface="+mj-lt"/>
              </a:rPr>
              <a:t> </a:t>
            </a:r>
          </a:p>
          <a:p>
            <a:pPr algn="l">
              <a:spcBef>
                <a:spcPts val="2200"/>
              </a:spcBef>
            </a:pPr>
            <a:r>
              <a:rPr lang="en-US" sz="2400" i="0" dirty="0" err="1">
                <a:latin typeface="+mj-lt"/>
                <a:ea typeface="Calibri" panose="020F0502020204030204" pitchFamily="34" charset="0"/>
                <a:cs typeface="Times New Roman" panose="02020603050405020304" pitchFamily="18" charset="0"/>
              </a:rPr>
              <a:t>Info@LAStateRent.com</a:t>
            </a:r>
            <a:endParaRPr lang="en-US" sz="2400" i="0" dirty="0">
              <a:latin typeface="+mj-lt"/>
              <a:ea typeface="Calibri" panose="020F0502020204030204" pitchFamily="34" charset="0"/>
              <a:cs typeface="Times New Roman" panose="02020603050405020304" pitchFamily="18" charset="0"/>
            </a:endParaRPr>
          </a:p>
          <a:p>
            <a:pPr algn="l">
              <a:spcBef>
                <a:spcPts val="2200"/>
              </a:spcBef>
            </a:pPr>
            <a:r>
              <a:rPr lang="en-US" sz="2400" i="0" dirty="0">
                <a:latin typeface="+mj-lt"/>
              </a:rPr>
              <a:t>877.459.6555</a:t>
            </a:r>
          </a:p>
        </p:txBody>
      </p:sp>
      <p:sp>
        <p:nvSpPr>
          <p:cNvPr id="13" name="Slide Number Placeholder 5">
            <a:extLst>
              <a:ext uri="{FF2B5EF4-FFF2-40B4-BE49-F238E27FC236}">
                <a16:creationId xmlns:a16="http://schemas.microsoft.com/office/drawing/2014/main" id="{B5C7F78F-0C80-4B46-AA1F-F53FB37E5854}"/>
              </a:ext>
            </a:extLst>
          </p:cNvPr>
          <p:cNvSpPr>
            <a:spLocks noGrp="1"/>
          </p:cNvSpPr>
          <p:nvPr>
            <p:ph type="sldNum" sz="quarter" idx="4"/>
          </p:nvPr>
        </p:nvSpPr>
        <p:spPr>
          <a:xfrm>
            <a:off x="-1" y="6324600"/>
            <a:ext cx="449316" cy="533401"/>
          </a:xfrm>
          <a:prstGeom prst="rect">
            <a:avLst/>
          </a:prstGeom>
        </p:spPr>
        <p:txBody>
          <a:bodyPr vert="horz" lIns="91440" tIns="45720" rIns="91440" bIns="45720" rtlCol="0" anchor="ctr"/>
          <a:lstStyle>
            <a:lvl1pPr algn="ctr">
              <a:defRPr sz="1200" b="1">
                <a:solidFill>
                  <a:schemeClr val="bg1"/>
                </a:solidFill>
              </a:defRPr>
            </a:lvl1pPr>
          </a:lstStyle>
          <a:p>
            <a:fld id="{15B6BC08-835F-C54F-B708-18C3C1C81719}" type="slidenum">
              <a:rPr lang="en-US" smtClean="0"/>
              <a:pPr/>
              <a:t>9</a:t>
            </a:fld>
            <a:endParaRPr lang="en-US" dirty="0"/>
          </a:p>
        </p:txBody>
      </p:sp>
      <p:grpSp>
        <p:nvGrpSpPr>
          <p:cNvPr id="26" name="Group 25">
            <a:extLst>
              <a:ext uri="{FF2B5EF4-FFF2-40B4-BE49-F238E27FC236}">
                <a16:creationId xmlns:a16="http://schemas.microsoft.com/office/drawing/2014/main" id="{29CB4DEB-D864-6B44-ABB6-370A7C137825}"/>
              </a:ext>
            </a:extLst>
          </p:cNvPr>
          <p:cNvGrpSpPr/>
          <p:nvPr/>
        </p:nvGrpSpPr>
        <p:grpSpPr>
          <a:xfrm>
            <a:off x="4261437" y="2390331"/>
            <a:ext cx="559651" cy="1808629"/>
            <a:chOff x="4093031" y="2295332"/>
            <a:chExt cx="559651" cy="1808629"/>
          </a:xfrm>
        </p:grpSpPr>
        <p:pic>
          <p:nvPicPr>
            <p:cNvPr id="15" name="Graphic 14" descr="Internet outline">
              <a:extLst>
                <a:ext uri="{FF2B5EF4-FFF2-40B4-BE49-F238E27FC236}">
                  <a16:creationId xmlns:a16="http://schemas.microsoft.com/office/drawing/2014/main" id="{F6BD585C-0937-914A-A772-B47BED63D89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93031" y="2295332"/>
              <a:ext cx="559651" cy="559651"/>
            </a:xfrm>
            <a:prstGeom prst="rect">
              <a:avLst/>
            </a:prstGeom>
          </p:spPr>
        </p:pic>
        <p:pic>
          <p:nvPicPr>
            <p:cNvPr id="21" name="Graphic 20" descr="Envelope outline">
              <a:extLst>
                <a:ext uri="{FF2B5EF4-FFF2-40B4-BE49-F238E27FC236}">
                  <a16:creationId xmlns:a16="http://schemas.microsoft.com/office/drawing/2014/main" id="{0288AD22-85B1-0641-9431-072732240BC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137854" y="3011044"/>
              <a:ext cx="470003" cy="470003"/>
            </a:xfrm>
            <a:prstGeom prst="rect">
              <a:avLst/>
            </a:prstGeom>
          </p:spPr>
        </p:pic>
        <p:pic>
          <p:nvPicPr>
            <p:cNvPr id="25" name="Graphic 24" descr="Receiver outline">
              <a:extLst>
                <a:ext uri="{FF2B5EF4-FFF2-40B4-BE49-F238E27FC236}">
                  <a16:creationId xmlns:a16="http://schemas.microsoft.com/office/drawing/2014/main" id="{C05705F1-8515-0840-BDC4-2FF52569A80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137854" y="3633958"/>
              <a:ext cx="470003" cy="470003"/>
            </a:xfrm>
            <a:prstGeom prst="rect">
              <a:avLst/>
            </a:prstGeom>
          </p:spPr>
        </p:pic>
      </p:grpSp>
    </p:spTree>
    <p:extLst>
      <p:ext uri="{BB962C8B-B14F-4D97-AF65-F5344CB8AC3E}">
        <p14:creationId xmlns:p14="http://schemas.microsoft.com/office/powerpoint/2010/main" val="2883359163"/>
      </p:ext>
    </p:extLst>
  </p:cSld>
  <p:clrMapOvr>
    <a:masterClrMapping/>
  </p:clrMapOvr>
</p:sld>
</file>

<file path=ppt/theme/theme1.xml><?xml version="1.0" encoding="utf-8"?>
<a:theme xmlns:a="http://schemas.openxmlformats.org/drawingml/2006/main" name="Office Theme">
  <a:themeElements>
    <a:clrScheme name="OCD">
      <a:dk1>
        <a:srgbClr val="000000"/>
      </a:dk1>
      <a:lt1>
        <a:srgbClr val="FFFFFF"/>
      </a:lt1>
      <a:dk2>
        <a:srgbClr val="00586F"/>
      </a:dk2>
      <a:lt2>
        <a:srgbClr val="65CDF0"/>
      </a:lt2>
      <a:accent1>
        <a:srgbClr val="D0CFCD"/>
      </a:accent1>
      <a:accent2>
        <a:srgbClr val="CFB300"/>
      </a:accent2>
      <a:accent3>
        <a:srgbClr val="FF9015"/>
      </a:accent3>
      <a:accent4>
        <a:srgbClr val="127574"/>
      </a:accent4>
      <a:accent5>
        <a:srgbClr val="3BBEB3"/>
      </a:accent5>
      <a:accent6>
        <a:srgbClr val="E04B27"/>
      </a:accent6>
      <a:hlink>
        <a:srgbClr val="CFB300"/>
      </a:hlink>
      <a:folHlink>
        <a:srgbClr val="A28D0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4130</TotalTime>
  <Words>924</Words>
  <Application>Microsoft Office PowerPoint</Application>
  <PresentationFormat>Widescreen</PresentationFormat>
  <Paragraphs>262</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State of Louisiana’s U.S. Treasury Emergency Rental Assistance Program</vt:lpstr>
      <vt:lpstr>State of Louisiana’s Emergency Rental Assistance Program</vt:lpstr>
      <vt:lpstr>Application Process</vt:lpstr>
      <vt:lpstr>Assistance and Eligibility </vt:lpstr>
      <vt:lpstr>Operational Metrics</vt:lpstr>
      <vt:lpstr>Applications Received by Parish</vt:lpstr>
      <vt:lpstr>Outreach and Communication Strategy </vt:lpstr>
      <vt:lpstr>Program Outreach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Mollie Williams</dc:creator>
  <cp:lastModifiedBy>Barry Brooks</cp:lastModifiedBy>
  <cp:revision>1241</cp:revision>
  <dcterms:created xsi:type="dcterms:W3CDTF">2019-09-24T18:19:56Z</dcterms:created>
  <dcterms:modified xsi:type="dcterms:W3CDTF">2021-04-09T20:04:27Z</dcterms:modified>
</cp:coreProperties>
</file>