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7" r:id="rId2"/>
    <p:sldId id="281" r:id="rId3"/>
    <p:sldId id="280" r:id="rId4"/>
    <p:sldId id="282" r:id="rId5"/>
    <p:sldId id="260" r:id="rId6"/>
    <p:sldId id="262" r:id="rId7"/>
    <p:sldId id="265" r:id="rId8"/>
    <p:sldId id="266" r:id="rId9"/>
    <p:sldId id="274" r:id="rId10"/>
    <p:sldId id="300" r:id="rId11"/>
    <p:sldId id="326" r:id="rId12"/>
    <p:sldId id="330" r:id="rId13"/>
    <p:sldId id="301" r:id="rId14"/>
    <p:sldId id="295" r:id="rId15"/>
    <p:sldId id="321" r:id="rId16"/>
    <p:sldId id="329" r:id="rId17"/>
    <p:sldId id="322" r:id="rId18"/>
    <p:sldId id="310" r:id="rId19"/>
    <p:sldId id="333" r:id="rId20"/>
    <p:sldId id="306" r:id="rId21"/>
    <p:sldId id="334" r:id="rId22"/>
    <p:sldId id="319" r:id="rId23"/>
    <p:sldId id="332" r:id="rId24"/>
    <p:sldId id="311" r:id="rId25"/>
    <p:sldId id="312" r:id="rId26"/>
    <p:sldId id="313" r:id="rId27"/>
    <p:sldId id="314" r:id="rId28"/>
    <p:sldId id="320" r:id="rId29"/>
  </p:sldIdLst>
  <p:sldSz cx="12192000" cy="6858000"/>
  <p:notesSz cx="7010400" cy="92964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32" autoAdjust="0"/>
  </p:normalViewPr>
  <p:slideViewPr>
    <p:cSldViewPr snapToGrid="0">
      <p:cViewPr varScale="1">
        <p:scale>
          <a:sx n="73" d="100"/>
          <a:sy n="73" d="100"/>
        </p:scale>
        <p:origin x="80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8234F3-1B21-41AA-8AD4-8F7A718F5AEA}"/>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313EAB0E-C26E-4DF1-B374-FF2B1CCE0C53}"/>
              </a:ext>
            </a:extLst>
          </p:cNvPr>
          <p:cNvSpPr>
            <a:spLocks noGrp="1"/>
          </p:cNvSpPr>
          <p:nvPr>
            <p:ph type="dt" idx="1"/>
          </p:nvPr>
        </p:nvSpPr>
        <p:spPr>
          <a:xfrm>
            <a:off x="3970938" y="0"/>
            <a:ext cx="3037840" cy="466434"/>
          </a:xfrm>
          <a:prstGeom prst="rect">
            <a:avLst/>
          </a:prstGeom>
        </p:spPr>
        <p:txBody>
          <a:bodyPr vert="horz" lIns="93177" tIns="46589" rIns="93177" bIns="46589" rtlCol="0"/>
          <a:lstStyle>
            <a:lvl1pPr algn="r" eaLnBrk="1" fontAlgn="auto" hangingPunct="1">
              <a:spcBef>
                <a:spcPts val="0"/>
              </a:spcBef>
              <a:spcAft>
                <a:spcPts val="0"/>
              </a:spcAft>
              <a:defRPr sz="1200">
                <a:latin typeface="+mn-lt"/>
              </a:defRPr>
            </a:lvl1pPr>
          </a:lstStyle>
          <a:p>
            <a:pPr>
              <a:defRPr/>
            </a:pPr>
            <a:fld id="{2A257583-3F09-4E8E-A3E6-1B4F20AA9BD9}" type="datetimeFigureOut">
              <a:rPr lang="en-US"/>
              <a:pPr>
                <a:defRPr/>
              </a:pPr>
              <a:t>12/3/2021</a:t>
            </a:fld>
            <a:endParaRPr lang="en-US"/>
          </a:p>
        </p:txBody>
      </p:sp>
      <p:sp>
        <p:nvSpPr>
          <p:cNvPr id="4" name="Slide Image Placeholder 3">
            <a:extLst>
              <a:ext uri="{FF2B5EF4-FFF2-40B4-BE49-F238E27FC236}">
                <a16:creationId xmlns:a16="http://schemas.microsoft.com/office/drawing/2014/main" id="{2A5A4530-7297-46A7-A6F0-30E3BC4F7CDF}"/>
              </a:ext>
            </a:extLst>
          </p:cNvPr>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id="{B21BE828-9FA9-4154-BAD1-B7A936287869}"/>
              </a:ext>
            </a:extLst>
          </p:cNvPr>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CBC73E2-DEA7-4B82-B024-6B76FF4BC301}"/>
              </a:ext>
            </a:extLst>
          </p:cNvPr>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3D06D145-8FD9-4B00-B5A8-163034767117}"/>
              </a:ext>
            </a:extLst>
          </p:cNvPr>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eaLnBrk="1" fontAlgn="auto" hangingPunct="1">
              <a:spcBef>
                <a:spcPts val="0"/>
              </a:spcBef>
              <a:spcAft>
                <a:spcPts val="0"/>
              </a:spcAft>
              <a:defRPr sz="1200">
                <a:latin typeface="+mn-lt"/>
              </a:defRPr>
            </a:lvl1pPr>
          </a:lstStyle>
          <a:p>
            <a:pPr>
              <a:defRPr/>
            </a:pPr>
            <a:fld id="{5DB7DAFE-0BB4-4C66-BF1A-91316D15232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606466E8-26D4-4C1F-9B80-2D53DB4A781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1EA9EE6B-1DBD-4F2B-8284-AD42B0DECA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E32CC4D7-E99C-4BF1-B9AF-90273102C3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04B0316A-FC65-47C4-A19F-8160F5585E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C8196BC9-1906-48DA-8F97-0D06C1C711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FAB528F0-F068-48C9-9545-516683879B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76B03D6D-690C-428F-9F7A-C27505684FCF}"/>
              </a:ext>
            </a:extLst>
          </p:cNvPr>
          <p:cNvGrpSpPr>
            <a:grpSpLocks/>
          </p:cNvGrpSpPr>
          <p:nvPr/>
        </p:nvGrpSpPr>
        <p:grpSpPr bwMode="auto">
          <a:xfrm>
            <a:off x="0" y="2438400"/>
            <a:ext cx="12012613" cy="1052513"/>
            <a:chOff x="0" y="1536"/>
            <a:chExt cx="5675" cy="663"/>
          </a:xfrm>
        </p:grpSpPr>
        <p:grpSp>
          <p:nvGrpSpPr>
            <p:cNvPr id="5" name="Group 3">
              <a:extLst>
                <a:ext uri="{FF2B5EF4-FFF2-40B4-BE49-F238E27FC236}">
                  <a16:creationId xmlns:a16="http://schemas.microsoft.com/office/drawing/2014/main" id="{4096191C-4FDA-4E95-A5D5-FBE844DA2FDD}"/>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3873FD84-1FEB-4992-84E1-E0AC133EBAB0}"/>
                  </a:ext>
                </a:extLst>
              </p:cNvPr>
              <p:cNvSpPr>
                <a:spLocks noChangeArrowheads="1"/>
              </p:cNvSpPr>
              <p:nvPr/>
            </p:nvSpPr>
            <p:spPr bwMode="auto">
              <a:xfrm>
                <a:off x="720" y="336"/>
                <a:ext cx="382" cy="432"/>
              </a:xfrm>
              <a:prstGeom prst="rect">
                <a:avLst/>
              </a:prstGeom>
              <a:solidFill>
                <a:schemeClr val="folHlink"/>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sp>
            <p:nvSpPr>
              <p:cNvPr id="13" name="Rectangle 5">
                <a:extLst>
                  <a:ext uri="{FF2B5EF4-FFF2-40B4-BE49-F238E27FC236}">
                    <a16:creationId xmlns:a16="http://schemas.microsoft.com/office/drawing/2014/main" id="{A66EF056-2DCD-4E61-958C-7BA4FF8844D2}"/>
                  </a:ext>
                </a:extLst>
              </p:cNvPr>
              <p:cNvSpPr>
                <a:spLocks noChangeArrowheads="1"/>
              </p:cNvSpPr>
              <p:nvPr/>
            </p:nvSpPr>
            <p:spPr bwMode="auto">
              <a:xfrm>
                <a:off x="1055" y="336"/>
                <a:ext cx="287" cy="432"/>
              </a:xfrm>
              <a:prstGeom prst="rect">
                <a:avLst/>
              </a:prstGeom>
              <a:gradFill rotWithShape="0">
                <a:gsLst>
                  <a:gs pos="0">
                    <a:schemeClr val="folHlink"/>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grpSp>
        <p:grpSp>
          <p:nvGrpSpPr>
            <p:cNvPr id="6" name="Group 6">
              <a:extLst>
                <a:ext uri="{FF2B5EF4-FFF2-40B4-BE49-F238E27FC236}">
                  <a16:creationId xmlns:a16="http://schemas.microsoft.com/office/drawing/2014/main" id="{86A7A37E-7981-48A9-83C9-7BCA97B477B1}"/>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1D9F733E-8402-4412-BFD0-3C7689BFA38B}"/>
                  </a:ext>
                </a:extLst>
              </p:cNvPr>
              <p:cNvSpPr>
                <a:spLocks noChangeArrowheads="1"/>
              </p:cNvSpPr>
              <p:nvPr/>
            </p:nvSpPr>
            <p:spPr bwMode="auto">
              <a:xfrm>
                <a:off x="912" y="2640"/>
                <a:ext cx="384" cy="432"/>
              </a:xfrm>
              <a:prstGeom prst="rect">
                <a:avLst/>
              </a:prstGeom>
              <a:solidFill>
                <a:schemeClr val="accent2"/>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sp>
            <p:nvSpPr>
              <p:cNvPr id="11" name="Rectangle 8">
                <a:extLst>
                  <a:ext uri="{FF2B5EF4-FFF2-40B4-BE49-F238E27FC236}">
                    <a16:creationId xmlns:a16="http://schemas.microsoft.com/office/drawing/2014/main" id="{BD326BEC-8157-4066-ACF1-8E1A01567A8B}"/>
                  </a:ext>
                </a:extLst>
              </p:cNvPr>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grpSp>
        <p:sp>
          <p:nvSpPr>
            <p:cNvPr id="7" name="Rectangle 9">
              <a:extLst>
                <a:ext uri="{FF2B5EF4-FFF2-40B4-BE49-F238E27FC236}">
                  <a16:creationId xmlns:a16="http://schemas.microsoft.com/office/drawing/2014/main" id="{513F2805-90E0-40C5-970A-FC813D6A9D8C}"/>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sp>
          <p:nvSpPr>
            <p:cNvPr id="8" name="Rectangle 10">
              <a:extLst>
                <a:ext uri="{FF2B5EF4-FFF2-40B4-BE49-F238E27FC236}">
                  <a16:creationId xmlns:a16="http://schemas.microsoft.com/office/drawing/2014/main" id="{F9C651DD-DBE6-4AD7-90DE-8126FDCDF0B2}"/>
                </a:ext>
              </a:extLst>
            </p:cNvPr>
            <p:cNvSpPr>
              <a:spLocks noChangeArrowheads="1"/>
            </p:cNvSpPr>
            <p:nvPr/>
          </p:nvSpPr>
          <p:spPr bwMode="auto">
            <a:xfrm>
              <a:off x="400" y="1536"/>
              <a:ext cx="20" cy="663"/>
            </a:xfrm>
            <a:prstGeom prst="rect">
              <a:avLst/>
            </a:prstGeom>
            <a:solidFill>
              <a:schemeClr val="bg2"/>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sp>
          <p:nvSpPr>
            <p:cNvPr id="9" name="Rectangle 11">
              <a:extLst>
                <a:ext uri="{FF2B5EF4-FFF2-40B4-BE49-F238E27FC236}">
                  <a16:creationId xmlns:a16="http://schemas.microsoft.com/office/drawing/2014/main" id="{C4647BA0-A9FC-425A-B5B8-8C8BEE49A801}"/>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grpSp>
      <p:sp>
        <p:nvSpPr>
          <p:cNvPr id="60428" name="Rectangle 12"/>
          <p:cNvSpPr>
            <a:spLocks noGrp="1" noChangeArrowheads="1"/>
          </p:cNvSpPr>
          <p:nvPr>
            <p:ph type="ctrTitle"/>
          </p:nvPr>
        </p:nvSpPr>
        <p:spPr>
          <a:xfrm>
            <a:off x="1320800" y="1676400"/>
            <a:ext cx="10363200" cy="1462088"/>
          </a:xfrm>
        </p:spPr>
        <p:txBody>
          <a:bodyPr/>
          <a:lstStyle>
            <a:lvl1pPr>
              <a:defRPr/>
            </a:lvl1pPr>
          </a:lstStyle>
          <a:p>
            <a:pPr lvl="0"/>
            <a:r>
              <a:rPr lang="en-US" noProof="0"/>
              <a:t>Click to edit Master title style</a:t>
            </a:r>
          </a:p>
        </p:txBody>
      </p:sp>
      <p:sp>
        <p:nvSpPr>
          <p:cNvPr id="60429"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14" name="Rectangle 14">
            <a:extLst>
              <a:ext uri="{FF2B5EF4-FFF2-40B4-BE49-F238E27FC236}">
                <a16:creationId xmlns:a16="http://schemas.microsoft.com/office/drawing/2014/main" id="{0124D288-8C4A-49FC-A1B1-83B86845507B}"/>
              </a:ext>
            </a:extLst>
          </p:cNvPr>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endParaRPr lang="en-US"/>
          </a:p>
        </p:txBody>
      </p:sp>
      <p:sp>
        <p:nvSpPr>
          <p:cNvPr id="15" name="Rectangle 15">
            <a:extLst>
              <a:ext uri="{FF2B5EF4-FFF2-40B4-BE49-F238E27FC236}">
                <a16:creationId xmlns:a16="http://schemas.microsoft.com/office/drawing/2014/main" id="{C3757E5E-450F-43DA-A703-B2775F6FF4AB}"/>
              </a:ext>
            </a:extLst>
          </p:cNvPr>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r>
              <a:rPr lang="en-US"/>
              <a:t>2</a:t>
            </a:r>
          </a:p>
        </p:txBody>
      </p:sp>
      <p:sp>
        <p:nvSpPr>
          <p:cNvPr id="16" name="Rectangle 16">
            <a:extLst>
              <a:ext uri="{FF2B5EF4-FFF2-40B4-BE49-F238E27FC236}">
                <a16:creationId xmlns:a16="http://schemas.microsoft.com/office/drawing/2014/main" id="{AEBD2A58-5137-4D97-AC68-13D5BAA0CC1F}"/>
              </a:ext>
            </a:extLst>
          </p:cNvPr>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pPr>
              <a:defRPr/>
            </a:pPr>
            <a:fld id="{1A9BBDB8-7868-43C4-9E59-ED8B6C46D71D}" type="slidenum">
              <a:rPr lang="en-US"/>
              <a:pPr>
                <a:defRPr/>
              </a:pPr>
              <a:t>‹#›</a:t>
            </a:fld>
            <a:endParaRPr lang="en-US" dirty="0"/>
          </a:p>
        </p:txBody>
      </p:sp>
    </p:spTree>
    <p:extLst>
      <p:ext uri="{BB962C8B-B14F-4D97-AF65-F5344CB8AC3E}">
        <p14:creationId xmlns:p14="http://schemas.microsoft.com/office/powerpoint/2010/main" val="3408686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D64D41C1-F4AB-4858-984B-D66386DDBBC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245EE498-BC4D-4574-BE66-8476491D98AA}"/>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6" name="Rectangle 13">
            <a:extLst>
              <a:ext uri="{FF2B5EF4-FFF2-40B4-BE49-F238E27FC236}">
                <a16:creationId xmlns:a16="http://schemas.microsoft.com/office/drawing/2014/main" id="{5B45D5BE-8CB1-4756-8B58-6D352E2448AA}"/>
              </a:ext>
            </a:extLst>
          </p:cNvPr>
          <p:cNvSpPr>
            <a:spLocks noGrp="1" noChangeArrowheads="1"/>
          </p:cNvSpPr>
          <p:nvPr>
            <p:ph type="sldNum" sz="quarter" idx="12"/>
          </p:nvPr>
        </p:nvSpPr>
        <p:spPr>
          <a:ln/>
        </p:spPr>
        <p:txBody>
          <a:bodyPr/>
          <a:lstStyle>
            <a:lvl1pPr>
              <a:defRPr/>
            </a:lvl1pPr>
          </a:lstStyle>
          <a:p>
            <a:pPr>
              <a:defRPr/>
            </a:pPr>
            <a:fld id="{2989263B-9A18-4338-82FB-91C7C2A08CD0}" type="slidenum">
              <a:rPr lang="en-US"/>
              <a:pPr>
                <a:defRPr/>
              </a:pPr>
              <a:t>‹#›</a:t>
            </a:fld>
            <a:endParaRPr lang="en-US" dirty="0"/>
          </a:p>
        </p:txBody>
      </p:sp>
    </p:spTree>
    <p:extLst>
      <p:ext uri="{BB962C8B-B14F-4D97-AF65-F5344CB8AC3E}">
        <p14:creationId xmlns:p14="http://schemas.microsoft.com/office/powerpoint/2010/main" val="2591789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214313"/>
            <a:ext cx="2601384"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214313"/>
            <a:ext cx="7600949"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63B28493-A117-41FE-B88E-EBEC9C1426B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88C0593C-50E5-4E91-B183-21E5DF4BAC2C}"/>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6" name="Rectangle 13">
            <a:extLst>
              <a:ext uri="{FF2B5EF4-FFF2-40B4-BE49-F238E27FC236}">
                <a16:creationId xmlns:a16="http://schemas.microsoft.com/office/drawing/2014/main" id="{D8FF5E02-869E-421E-9E98-187383C9B15C}"/>
              </a:ext>
            </a:extLst>
          </p:cNvPr>
          <p:cNvSpPr>
            <a:spLocks noGrp="1" noChangeArrowheads="1"/>
          </p:cNvSpPr>
          <p:nvPr>
            <p:ph type="sldNum" sz="quarter" idx="12"/>
          </p:nvPr>
        </p:nvSpPr>
        <p:spPr>
          <a:ln/>
        </p:spPr>
        <p:txBody>
          <a:bodyPr/>
          <a:lstStyle>
            <a:lvl1pPr>
              <a:defRPr/>
            </a:lvl1pPr>
          </a:lstStyle>
          <a:p>
            <a:pPr>
              <a:defRPr/>
            </a:pPr>
            <a:fld id="{3655FA93-3E3F-42E9-92D6-9184715C0CE9}" type="slidenum">
              <a:rPr lang="en-US"/>
              <a:pPr>
                <a:defRPr/>
              </a:pPr>
              <a:t>‹#›</a:t>
            </a:fld>
            <a:endParaRPr lang="en-US" dirty="0"/>
          </a:p>
        </p:txBody>
      </p:sp>
    </p:spTree>
    <p:extLst>
      <p:ext uri="{BB962C8B-B14F-4D97-AF65-F5344CB8AC3E}">
        <p14:creationId xmlns:p14="http://schemas.microsoft.com/office/powerpoint/2010/main" val="34785043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34585" y="214314"/>
            <a:ext cx="10390716" cy="1462087"/>
          </a:xfrm>
        </p:spPr>
        <p:txBody>
          <a:bodyPr/>
          <a:lstStyle/>
          <a:p>
            <a:r>
              <a:rPr lang="en-US"/>
              <a:t>Click to edit Master title style</a:t>
            </a:r>
          </a:p>
        </p:txBody>
      </p:sp>
      <p:sp>
        <p:nvSpPr>
          <p:cNvPr id="3" name="Table Placeholder 2"/>
          <p:cNvSpPr>
            <a:spLocks noGrp="1"/>
          </p:cNvSpPr>
          <p:nvPr>
            <p:ph type="tbl" idx="1"/>
          </p:nvPr>
        </p:nvSpPr>
        <p:spPr>
          <a:xfrm>
            <a:off x="1576917" y="2017713"/>
            <a:ext cx="10363200" cy="4114800"/>
          </a:xfrm>
        </p:spPr>
        <p:txBody>
          <a:bodyPr/>
          <a:lstStyle/>
          <a:p>
            <a:pPr lvl="0"/>
            <a:endParaRPr lang="en-US" noProof="0" dirty="0"/>
          </a:p>
        </p:txBody>
      </p:sp>
      <p:sp>
        <p:nvSpPr>
          <p:cNvPr id="4" name="Rectangle 11">
            <a:extLst>
              <a:ext uri="{FF2B5EF4-FFF2-40B4-BE49-F238E27FC236}">
                <a16:creationId xmlns:a16="http://schemas.microsoft.com/office/drawing/2014/main" id="{50C0BE18-D3E5-48BB-AAB9-AB2DBD09A44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58A72E26-00EF-40CD-8B8B-F768DB971D4E}"/>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6" name="Rectangle 13">
            <a:extLst>
              <a:ext uri="{FF2B5EF4-FFF2-40B4-BE49-F238E27FC236}">
                <a16:creationId xmlns:a16="http://schemas.microsoft.com/office/drawing/2014/main" id="{7A43B68C-0E9C-4C29-94C3-349C8DC097F7}"/>
              </a:ext>
            </a:extLst>
          </p:cNvPr>
          <p:cNvSpPr>
            <a:spLocks noGrp="1" noChangeArrowheads="1"/>
          </p:cNvSpPr>
          <p:nvPr>
            <p:ph type="sldNum" sz="quarter" idx="12"/>
          </p:nvPr>
        </p:nvSpPr>
        <p:spPr>
          <a:ln/>
        </p:spPr>
        <p:txBody>
          <a:bodyPr/>
          <a:lstStyle>
            <a:lvl1pPr>
              <a:defRPr/>
            </a:lvl1pPr>
          </a:lstStyle>
          <a:p>
            <a:pPr>
              <a:defRPr/>
            </a:pPr>
            <a:fld id="{2CEC8D4C-1A72-494A-BFB9-4844E48F6BF7}" type="slidenum">
              <a:rPr lang="en-US"/>
              <a:pPr>
                <a:defRPr/>
              </a:pPr>
              <a:t>‹#›</a:t>
            </a:fld>
            <a:endParaRPr lang="en-US" dirty="0"/>
          </a:p>
        </p:txBody>
      </p:sp>
    </p:spTree>
    <p:extLst>
      <p:ext uri="{BB962C8B-B14F-4D97-AF65-F5344CB8AC3E}">
        <p14:creationId xmlns:p14="http://schemas.microsoft.com/office/powerpoint/2010/main" val="429228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8A11B59F-EDE1-46E4-813E-E9234A15DCB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F2A2E62B-5E64-43B2-AC8B-67F68CA7A4A3}"/>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6" name="Rectangle 13">
            <a:extLst>
              <a:ext uri="{FF2B5EF4-FFF2-40B4-BE49-F238E27FC236}">
                <a16:creationId xmlns:a16="http://schemas.microsoft.com/office/drawing/2014/main" id="{8D282BA7-741C-4609-9539-45624BBFCCB8}"/>
              </a:ext>
            </a:extLst>
          </p:cNvPr>
          <p:cNvSpPr>
            <a:spLocks noGrp="1" noChangeArrowheads="1"/>
          </p:cNvSpPr>
          <p:nvPr>
            <p:ph type="sldNum" sz="quarter" idx="12"/>
          </p:nvPr>
        </p:nvSpPr>
        <p:spPr>
          <a:ln/>
        </p:spPr>
        <p:txBody>
          <a:bodyPr/>
          <a:lstStyle>
            <a:lvl1pPr>
              <a:defRPr/>
            </a:lvl1pPr>
          </a:lstStyle>
          <a:p>
            <a:pPr>
              <a:defRPr/>
            </a:pPr>
            <a:fld id="{ED4BADC7-A7DB-4702-A0E5-DC821F9DF6B3}" type="slidenum">
              <a:rPr lang="en-US"/>
              <a:pPr>
                <a:defRPr/>
              </a:pPr>
              <a:t>‹#›</a:t>
            </a:fld>
            <a:endParaRPr lang="en-US" dirty="0"/>
          </a:p>
        </p:txBody>
      </p:sp>
    </p:spTree>
    <p:extLst>
      <p:ext uri="{BB962C8B-B14F-4D97-AF65-F5344CB8AC3E}">
        <p14:creationId xmlns:p14="http://schemas.microsoft.com/office/powerpoint/2010/main" val="2600592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0EA4B4C2-0601-432A-81A3-2BF0899C27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B7598256-9F94-48C6-8441-FD534F0A8543}"/>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6" name="Rectangle 13">
            <a:extLst>
              <a:ext uri="{FF2B5EF4-FFF2-40B4-BE49-F238E27FC236}">
                <a16:creationId xmlns:a16="http://schemas.microsoft.com/office/drawing/2014/main" id="{D4FCB26D-20E8-42CC-914E-3BED48977CB0}"/>
              </a:ext>
            </a:extLst>
          </p:cNvPr>
          <p:cNvSpPr>
            <a:spLocks noGrp="1" noChangeArrowheads="1"/>
          </p:cNvSpPr>
          <p:nvPr>
            <p:ph type="sldNum" sz="quarter" idx="12"/>
          </p:nvPr>
        </p:nvSpPr>
        <p:spPr>
          <a:ln/>
        </p:spPr>
        <p:txBody>
          <a:bodyPr/>
          <a:lstStyle>
            <a:lvl1pPr>
              <a:defRPr/>
            </a:lvl1pPr>
          </a:lstStyle>
          <a:p>
            <a:pPr>
              <a:defRPr/>
            </a:pPr>
            <a:fld id="{E66C45BA-266D-467F-934F-96529F17EA5A}" type="slidenum">
              <a:rPr lang="en-US"/>
              <a:pPr>
                <a:defRPr/>
              </a:pPr>
              <a:t>‹#›</a:t>
            </a:fld>
            <a:endParaRPr lang="en-US" dirty="0"/>
          </a:p>
        </p:txBody>
      </p:sp>
    </p:spTree>
    <p:extLst>
      <p:ext uri="{BB962C8B-B14F-4D97-AF65-F5344CB8AC3E}">
        <p14:creationId xmlns:p14="http://schemas.microsoft.com/office/powerpoint/2010/main" val="1490401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5A556E9F-B2DB-403F-885F-558986F6F08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D87108FD-C925-435C-AE1E-757C75E7952C}"/>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7" name="Rectangle 13">
            <a:extLst>
              <a:ext uri="{FF2B5EF4-FFF2-40B4-BE49-F238E27FC236}">
                <a16:creationId xmlns:a16="http://schemas.microsoft.com/office/drawing/2014/main" id="{14A7DA69-9F7B-4A20-84A2-8444B5851FC0}"/>
              </a:ext>
            </a:extLst>
          </p:cNvPr>
          <p:cNvSpPr>
            <a:spLocks noGrp="1" noChangeArrowheads="1"/>
          </p:cNvSpPr>
          <p:nvPr>
            <p:ph type="sldNum" sz="quarter" idx="12"/>
          </p:nvPr>
        </p:nvSpPr>
        <p:spPr>
          <a:ln/>
        </p:spPr>
        <p:txBody>
          <a:bodyPr/>
          <a:lstStyle>
            <a:lvl1pPr>
              <a:defRPr/>
            </a:lvl1pPr>
          </a:lstStyle>
          <a:p>
            <a:pPr>
              <a:defRPr/>
            </a:pPr>
            <a:fld id="{E976CFBA-286E-42AD-81D0-9A7FD9E981B5}" type="slidenum">
              <a:rPr lang="en-US"/>
              <a:pPr>
                <a:defRPr/>
              </a:pPr>
              <a:t>‹#›</a:t>
            </a:fld>
            <a:endParaRPr lang="en-US" dirty="0"/>
          </a:p>
        </p:txBody>
      </p:sp>
    </p:spTree>
    <p:extLst>
      <p:ext uri="{BB962C8B-B14F-4D97-AF65-F5344CB8AC3E}">
        <p14:creationId xmlns:p14="http://schemas.microsoft.com/office/powerpoint/2010/main" val="110510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3CB2838D-BF85-4DC5-9D22-CF6D7912CE8B}"/>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2">
            <a:extLst>
              <a:ext uri="{FF2B5EF4-FFF2-40B4-BE49-F238E27FC236}">
                <a16:creationId xmlns:a16="http://schemas.microsoft.com/office/drawing/2014/main" id="{EDC6EBB2-2592-4682-A20D-5C4DE44BE29A}"/>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9" name="Rectangle 13">
            <a:extLst>
              <a:ext uri="{FF2B5EF4-FFF2-40B4-BE49-F238E27FC236}">
                <a16:creationId xmlns:a16="http://schemas.microsoft.com/office/drawing/2014/main" id="{40E4799B-C8E2-47CC-A2E9-5F237F8BDF0D}"/>
              </a:ext>
            </a:extLst>
          </p:cNvPr>
          <p:cNvSpPr>
            <a:spLocks noGrp="1" noChangeArrowheads="1"/>
          </p:cNvSpPr>
          <p:nvPr>
            <p:ph type="sldNum" sz="quarter" idx="12"/>
          </p:nvPr>
        </p:nvSpPr>
        <p:spPr>
          <a:ln/>
        </p:spPr>
        <p:txBody>
          <a:bodyPr/>
          <a:lstStyle>
            <a:lvl1pPr>
              <a:defRPr/>
            </a:lvl1pPr>
          </a:lstStyle>
          <a:p>
            <a:pPr>
              <a:defRPr/>
            </a:pPr>
            <a:fld id="{6982C327-67E0-458B-8D6D-135FCA05F9B0}" type="slidenum">
              <a:rPr lang="en-US"/>
              <a:pPr>
                <a:defRPr/>
              </a:pPr>
              <a:t>‹#›</a:t>
            </a:fld>
            <a:endParaRPr lang="en-US" dirty="0"/>
          </a:p>
        </p:txBody>
      </p:sp>
    </p:spTree>
    <p:extLst>
      <p:ext uri="{BB962C8B-B14F-4D97-AF65-F5344CB8AC3E}">
        <p14:creationId xmlns:p14="http://schemas.microsoft.com/office/powerpoint/2010/main" val="51313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DCFBFD56-37FA-4619-8AA5-19472CB4C82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2">
            <a:extLst>
              <a:ext uri="{FF2B5EF4-FFF2-40B4-BE49-F238E27FC236}">
                <a16:creationId xmlns:a16="http://schemas.microsoft.com/office/drawing/2014/main" id="{9DFBEEFE-3C7A-44A6-9458-BBCB37DFF6F0}"/>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5" name="Rectangle 13">
            <a:extLst>
              <a:ext uri="{FF2B5EF4-FFF2-40B4-BE49-F238E27FC236}">
                <a16:creationId xmlns:a16="http://schemas.microsoft.com/office/drawing/2014/main" id="{A7B94AAE-96BD-475A-B431-909C933B42C5}"/>
              </a:ext>
            </a:extLst>
          </p:cNvPr>
          <p:cNvSpPr>
            <a:spLocks noGrp="1" noChangeArrowheads="1"/>
          </p:cNvSpPr>
          <p:nvPr>
            <p:ph type="sldNum" sz="quarter" idx="12"/>
          </p:nvPr>
        </p:nvSpPr>
        <p:spPr>
          <a:ln/>
        </p:spPr>
        <p:txBody>
          <a:bodyPr/>
          <a:lstStyle>
            <a:lvl1pPr>
              <a:defRPr/>
            </a:lvl1pPr>
          </a:lstStyle>
          <a:p>
            <a:pPr>
              <a:defRPr/>
            </a:pPr>
            <a:fld id="{70C55BA3-7463-4649-B852-7A1D1C180B4A}" type="slidenum">
              <a:rPr lang="en-US"/>
              <a:pPr>
                <a:defRPr/>
              </a:pPr>
              <a:t>‹#›</a:t>
            </a:fld>
            <a:endParaRPr lang="en-US" dirty="0"/>
          </a:p>
        </p:txBody>
      </p:sp>
    </p:spTree>
    <p:extLst>
      <p:ext uri="{BB962C8B-B14F-4D97-AF65-F5344CB8AC3E}">
        <p14:creationId xmlns:p14="http://schemas.microsoft.com/office/powerpoint/2010/main" val="2777114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764869EF-8828-4D44-B400-B9DCE91913E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2">
            <a:extLst>
              <a:ext uri="{FF2B5EF4-FFF2-40B4-BE49-F238E27FC236}">
                <a16:creationId xmlns:a16="http://schemas.microsoft.com/office/drawing/2014/main" id="{6BD78BC8-FCA1-4A89-8C27-EB72B7036121}"/>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4" name="Rectangle 13">
            <a:extLst>
              <a:ext uri="{FF2B5EF4-FFF2-40B4-BE49-F238E27FC236}">
                <a16:creationId xmlns:a16="http://schemas.microsoft.com/office/drawing/2014/main" id="{D056E308-A999-4CCF-84E3-3066892832F7}"/>
              </a:ext>
            </a:extLst>
          </p:cNvPr>
          <p:cNvSpPr>
            <a:spLocks noGrp="1" noChangeArrowheads="1"/>
          </p:cNvSpPr>
          <p:nvPr>
            <p:ph type="sldNum" sz="quarter" idx="12"/>
          </p:nvPr>
        </p:nvSpPr>
        <p:spPr>
          <a:ln/>
        </p:spPr>
        <p:txBody>
          <a:bodyPr/>
          <a:lstStyle>
            <a:lvl1pPr>
              <a:defRPr/>
            </a:lvl1pPr>
          </a:lstStyle>
          <a:p>
            <a:pPr>
              <a:defRPr/>
            </a:pPr>
            <a:fld id="{2F9D3650-7AB3-4CD3-925F-A86F23CD28C6}" type="slidenum">
              <a:rPr lang="en-US"/>
              <a:pPr>
                <a:defRPr/>
              </a:pPr>
              <a:t>‹#›</a:t>
            </a:fld>
            <a:endParaRPr lang="en-US" dirty="0"/>
          </a:p>
        </p:txBody>
      </p:sp>
    </p:spTree>
    <p:extLst>
      <p:ext uri="{BB962C8B-B14F-4D97-AF65-F5344CB8AC3E}">
        <p14:creationId xmlns:p14="http://schemas.microsoft.com/office/powerpoint/2010/main" val="3935757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7730C938-6590-49BD-A3C7-40EFF876FC4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23F597C4-4AD3-4201-B0A1-1DFC02F0FD5E}"/>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7" name="Rectangle 13">
            <a:extLst>
              <a:ext uri="{FF2B5EF4-FFF2-40B4-BE49-F238E27FC236}">
                <a16:creationId xmlns:a16="http://schemas.microsoft.com/office/drawing/2014/main" id="{8AD10002-552B-4F8F-BB19-EBFA8DA6EC8B}"/>
              </a:ext>
            </a:extLst>
          </p:cNvPr>
          <p:cNvSpPr>
            <a:spLocks noGrp="1" noChangeArrowheads="1"/>
          </p:cNvSpPr>
          <p:nvPr>
            <p:ph type="sldNum" sz="quarter" idx="12"/>
          </p:nvPr>
        </p:nvSpPr>
        <p:spPr>
          <a:ln/>
        </p:spPr>
        <p:txBody>
          <a:bodyPr/>
          <a:lstStyle>
            <a:lvl1pPr>
              <a:defRPr/>
            </a:lvl1pPr>
          </a:lstStyle>
          <a:p>
            <a:pPr>
              <a:defRPr/>
            </a:pPr>
            <a:fld id="{FC495EF1-BB5A-4D1D-A5F1-F13DFD0BF00C}" type="slidenum">
              <a:rPr lang="en-US"/>
              <a:pPr>
                <a:defRPr/>
              </a:pPr>
              <a:t>‹#›</a:t>
            </a:fld>
            <a:endParaRPr lang="en-US" dirty="0"/>
          </a:p>
        </p:txBody>
      </p:sp>
    </p:spTree>
    <p:extLst>
      <p:ext uri="{BB962C8B-B14F-4D97-AF65-F5344CB8AC3E}">
        <p14:creationId xmlns:p14="http://schemas.microsoft.com/office/powerpoint/2010/main" val="3038633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76BC6204-9817-4B35-B887-31174D93B04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A64A2CAD-62A7-4D28-84BB-A222192420B0}"/>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7" name="Rectangle 13">
            <a:extLst>
              <a:ext uri="{FF2B5EF4-FFF2-40B4-BE49-F238E27FC236}">
                <a16:creationId xmlns:a16="http://schemas.microsoft.com/office/drawing/2014/main" id="{C7BACCA6-BCCF-41A2-9B5B-72118A59A884}"/>
              </a:ext>
            </a:extLst>
          </p:cNvPr>
          <p:cNvSpPr>
            <a:spLocks noGrp="1" noChangeArrowheads="1"/>
          </p:cNvSpPr>
          <p:nvPr>
            <p:ph type="sldNum" sz="quarter" idx="12"/>
          </p:nvPr>
        </p:nvSpPr>
        <p:spPr>
          <a:ln/>
        </p:spPr>
        <p:txBody>
          <a:bodyPr/>
          <a:lstStyle>
            <a:lvl1pPr>
              <a:defRPr/>
            </a:lvl1pPr>
          </a:lstStyle>
          <a:p>
            <a:pPr>
              <a:defRPr/>
            </a:pPr>
            <a:fld id="{05361C6C-609E-4546-95E4-3BCEE4965E84}" type="slidenum">
              <a:rPr lang="en-US"/>
              <a:pPr>
                <a:defRPr/>
              </a:pPr>
              <a:t>‹#›</a:t>
            </a:fld>
            <a:endParaRPr lang="en-US" dirty="0"/>
          </a:p>
        </p:txBody>
      </p:sp>
    </p:spTree>
    <p:extLst>
      <p:ext uri="{BB962C8B-B14F-4D97-AF65-F5344CB8AC3E}">
        <p14:creationId xmlns:p14="http://schemas.microsoft.com/office/powerpoint/2010/main" val="1519811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9674468-1FBD-4586-91C9-F096FAE2093A}"/>
              </a:ext>
            </a:extLst>
          </p:cNvPr>
          <p:cNvSpPr>
            <a:spLocks noChangeArrowheads="1"/>
          </p:cNvSpPr>
          <p:nvPr/>
        </p:nvSpPr>
        <p:spPr bwMode="ltGray">
          <a:xfrm>
            <a:off x="557213" y="1098550"/>
            <a:ext cx="584200" cy="474663"/>
          </a:xfrm>
          <a:prstGeom prst="rect">
            <a:avLst/>
          </a:prstGeom>
          <a:solidFill>
            <a:schemeClr val="accent2"/>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27" name="Rectangle 3">
            <a:extLst>
              <a:ext uri="{FF2B5EF4-FFF2-40B4-BE49-F238E27FC236}">
                <a16:creationId xmlns:a16="http://schemas.microsoft.com/office/drawing/2014/main" id="{D252AB85-BED9-44EE-B431-254B756C90CA}"/>
              </a:ext>
            </a:extLst>
          </p:cNvPr>
          <p:cNvSpPr>
            <a:spLocks noChangeArrowheads="1"/>
          </p:cNvSpPr>
          <p:nvPr/>
        </p:nvSpPr>
        <p:spPr bwMode="ltGray">
          <a:xfrm>
            <a:off x="1066800" y="1098550"/>
            <a:ext cx="438150" cy="474663"/>
          </a:xfrm>
          <a:prstGeom prst="rect">
            <a:avLst/>
          </a:prstGeom>
          <a:gradFill rotWithShape="0">
            <a:gsLst>
              <a:gs pos="0">
                <a:schemeClr val="accent2"/>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28" name="Rectangle 4">
            <a:extLst>
              <a:ext uri="{FF2B5EF4-FFF2-40B4-BE49-F238E27FC236}">
                <a16:creationId xmlns:a16="http://schemas.microsoft.com/office/drawing/2014/main" id="{E50AEC42-C268-42B4-8369-C854072282BD}"/>
              </a:ext>
            </a:extLst>
          </p:cNvPr>
          <p:cNvSpPr>
            <a:spLocks noChangeArrowheads="1"/>
          </p:cNvSpPr>
          <p:nvPr/>
        </p:nvSpPr>
        <p:spPr bwMode="ltGray">
          <a:xfrm>
            <a:off x="722313" y="1520825"/>
            <a:ext cx="561975" cy="474663"/>
          </a:xfrm>
          <a:prstGeom prst="rect">
            <a:avLst/>
          </a:prstGeom>
          <a:solidFill>
            <a:schemeClr val="folHlink"/>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29" name="Rectangle 5">
            <a:extLst>
              <a:ext uri="{FF2B5EF4-FFF2-40B4-BE49-F238E27FC236}">
                <a16:creationId xmlns:a16="http://schemas.microsoft.com/office/drawing/2014/main" id="{3F22564A-41EA-4B36-BE47-D0DFD4054A83}"/>
              </a:ext>
            </a:extLst>
          </p:cNvPr>
          <p:cNvSpPr>
            <a:spLocks noChangeArrowheads="1"/>
          </p:cNvSpPr>
          <p:nvPr/>
        </p:nvSpPr>
        <p:spPr bwMode="ltGray">
          <a:xfrm>
            <a:off x="1214438" y="1520825"/>
            <a:ext cx="492125" cy="474663"/>
          </a:xfrm>
          <a:prstGeom prst="rect">
            <a:avLst/>
          </a:prstGeom>
          <a:gradFill rotWithShape="0">
            <a:gsLst>
              <a:gs pos="0">
                <a:schemeClr val="folHlink"/>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30" name="Rectangle 6">
            <a:extLst>
              <a:ext uri="{FF2B5EF4-FFF2-40B4-BE49-F238E27FC236}">
                <a16:creationId xmlns:a16="http://schemas.microsoft.com/office/drawing/2014/main" id="{3520E7D2-C451-45E8-88C8-C485FD294EEA}"/>
              </a:ext>
            </a:extLst>
          </p:cNvPr>
          <p:cNvSpPr>
            <a:spLocks noChangeArrowheads="1"/>
          </p:cNvSpPr>
          <p:nvPr/>
        </p:nvSpPr>
        <p:spPr bwMode="ltGray">
          <a:xfrm>
            <a:off x="169863" y="1447800"/>
            <a:ext cx="746125" cy="422275"/>
          </a:xfrm>
          <a:prstGeom prst="rect">
            <a:avLst/>
          </a:prstGeom>
          <a:gradFill rotWithShape="0">
            <a:gsLst>
              <a:gs pos="0">
                <a:schemeClr val="bg1"/>
              </a:gs>
              <a:gs pos="100000">
                <a:schemeClr val="hlink"/>
              </a:gs>
            </a:gsLst>
            <a:lin ang="1890000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31" name="Rectangle 7">
            <a:extLst>
              <a:ext uri="{FF2B5EF4-FFF2-40B4-BE49-F238E27FC236}">
                <a16:creationId xmlns:a16="http://schemas.microsoft.com/office/drawing/2014/main" id="{90D406D7-EF09-4D0F-9E8B-25DA74CF5255}"/>
              </a:ext>
            </a:extLst>
          </p:cNvPr>
          <p:cNvSpPr>
            <a:spLocks noChangeArrowheads="1"/>
          </p:cNvSpPr>
          <p:nvPr/>
        </p:nvSpPr>
        <p:spPr bwMode="gray">
          <a:xfrm>
            <a:off x="1016000" y="990600"/>
            <a:ext cx="42863" cy="1052513"/>
          </a:xfrm>
          <a:prstGeom prst="rect">
            <a:avLst/>
          </a:prstGeom>
          <a:solidFill>
            <a:schemeClr val="bg2"/>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32" name="Rectangle 8">
            <a:extLst>
              <a:ext uri="{FF2B5EF4-FFF2-40B4-BE49-F238E27FC236}">
                <a16:creationId xmlns:a16="http://schemas.microsoft.com/office/drawing/2014/main" id="{58BDDA1D-E066-4A29-87DD-EE1AA71F8A82}"/>
              </a:ext>
            </a:extLst>
          </p:cNvPr>
          <p:cNvSpPr>
            <a:spLocks noChangeArrowheads="1"/>
          </p:cNvSpPr>
          <p:nvPr/>
        </p:nvSpPr>
        <p:spPr bwMode="gray">
          <a:xfrm>
            <a:off x="590550" y="1781175"/>
            <a:ext cx="10968038" cy="31750"/>
          </a:xfrm>
          <a:prstGeom prst="rect">
            <a:avLst/>
          </a:prstGeom>
          <a:gradFill rotWithShape="0">
            <a:gsLst>
              <a:gs pos="0">
                <a:schemeClr val="bg2"/>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33" name="Rectangle 9">
            <a:extLst>
              <a:ext uri="{FF2B5EF4-FFF2-40B4-BE49-F238E27FC236}">
                <a16:creationId xmlns:a16="http://schemas.microsoft.com/office/drawing/2014/main" id="{16FDE522-6718-4952-B250-88D7AAAF62A8}"/>
              </a:ext>
            </a:extLst>
          </p:cNvPr>
          <p:cNvSpPr>
            <a:spLocks noGrp="1" noChangeArrowheads="1"/>
          </p:cNvSpPr>
          <p:nvPr>
            <p:ph type="title"/>
          </p:nvPr>
        </p:nvSpPr>
        <p:spPr bwMode="auto">
          <a:xfrm>
            <a:off x="1535113" y="214313"/>
            <a:ext cx="10390187" cy="146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a:extLst>
              <a:ext uri="{FF2B5EF4-FFF2-40B4-BE49-F238E27FC236}">
                <a16:creationId xmlns:a16="http://schemas.microsoft.com/office/drawing/2014/main" id="{7B820600-4A0D-4AD2-8D8F-746F5B3C1490}"/>
              </a:ext>
            </a:extLst>
          </p:cNvPr>
          <p:cNvSpPr>
            <a:spLocks noGrp="1" noChangeArrowheads="1"/>
          </p:cNvSpPr>
          <p:nvPr>
            <p:ph type="body" idx="1"/>
          </p:nvPr>
        </p:nvSpPr>
        <p:spPr bwMode="auto">
          <a:xfrm>
            <a:off x="1576388" y="2017713"/>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9403" name="Rectangle 11">
            <a:extLst>
              <a:ext uri="{FF2B5EF4-FFF2-40B4-BE49-F238E27FC236}">
                <a16:creationId xmlns:a16="http://schemas.microsoft.com/office/drawing/2014/main" id="{AD0595EC-6271-48FD-BA87-AA237BD238B2}"/>
              </a:ext>
            </a:extLst>
          </p:cNvPr>
          <p:cNvSpPr>
            <a:spLocks noGrp="1" noChangeArrowheads="1"/>
          </p:cNvSpPr>
          <p:nvPr>
            <p:ph type="dt" sz="half" idx="2"/>
          </p:nvPr>
        </p:nvSpPr>
        <p:spPr bwMode="auto">
          <a:xfrm>
            <a:off x="1549400" y="6243638"/>
            <a:ext cx="2540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400">
                <a:latin typeface="+mn-lt"/>
                <a:cs typeface="+mn-cs"/>
              </a:defRPr>
            </a:lvl1pPr>
          </a:lstStyle>
          <a:p>
            <a:pPr>
              <a:defRPr/>
            </a:pPr>
            <a:endParaRPr lang="en-US"/>
          </a:p>
        </p:txBody>
      </p:sp>
      <p:sp>
        <p:nvSpPr>
          <p:cNvPr id="59404" name="Rectangle 12">
            <a:extLst>
              <a:ext uri="{FF2B5EF4-FFF2-40B4-BE49-F238E27FC236}">
                <a16:creationId xmlns:a16="http://schemas.microsoft.com/office/drawing/2014/main" id="{BB578E3B-0231-4CBE-861D-19453288F99C}"/>
              </a:ext>
            </a:extLst>
          </p:cNvPr>
          <p:cNvSpPr>
            <a:spLocks noGrp="1" noChangeArrowheads="1"/>
          </p:cNvSpPr>
          <p:nvPr>
            <p:ph type="ftr" sz="quarter" idx="3"/>
          </p:nvPr>
        </p:nvSpPr>
        <p:spPr bwMode="auto">
          <a:xfrm>
            <a:off x="4876800" y="6243638"/>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400">
                <a:latin typeface="+mn-lt"/>
                <a:cs typeface="+mn-cs"/>
              </a:defRPr>
            </a:lvl1pPr>
          </a:lstStyle>
          <a:p>
            <a:pPr>
              <a:defRPr/>
            </a:pPr>
            <a:r>
              <a:rPr lang="en-US"/>
              <a:t>2</a:t>
            </a:r>
          </a:p>
        </p:txBody>
      </p:sp>
      <p:sp>
        <p:nvSpPr>
          <p:cNvPr id="59405" name="Rectangle 13">
            <a:extLst>
              <a:ext uri="{FF2B5EF4-FFF2-40B4-BE49-F238E27FC236}">
                <a16:creationId xmlns:a16="http://schemas.microsoft.com/office/drawing/2014/main" id="{C6AB50C6-01BB-4A75-A657-379A3142E383}"/>
              </a:ext>
            </a:extLst>
          </p:cNvPr>
          <p:cNvSpPr>
            <a:spLocks noGrp="1" noChangeArrowheads="1"/>
          </p:cNvSpPr>
          <p:nvPr>
            <p:ph type="sldNum" sz="quarter" idx="4"/>
          </p:nvPr>
        </p:nvSpPr>
        <p:spPr bwMode="auto">
          <a:xfrm>
            <a:off x="9390063" y="6243638"/>
            <a:ext cx="2540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400">
                <a:latin typeface="+mn-lt"/>
                <a:cs typeface="+mn-cs"/>
              </a:defRPr>
            </a:lvl1pPr>
          </a:lstStyle>
          <a:p>
            <a:pPr>
              <a:defRPr/>
            </a:pPr>
            <a:fld id="{3FC22E91-72C7-42C1-8998-3791D7B8C72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8"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image" Target="../media/image5.emf"/></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openxmlformats.org/officeDocument/2006/relationships/slideLayout" Target="../slideLayouts/slideLayout12.xml"/><Relationship Id="rId1" Type="http://schemas.openxmlformats.org/officeDocument/2006/relationships/vmlDrawing" Target="../drawings/vmlDrawing4.vml"/><Relationship Id="rId4" Type="http://schemas.openxmlformats.org/officeDocument/2006/relationships/image" Target="../media/image6.emf"/></Relationships>
</file>

<file path=ppt/slides/_rels/slide16.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7.emf"/></Relationships>
</file>

<file path=ppt/slides/_rels/slide17.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8.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openxmlformats.org/officeDocument/2006/relationships/slideLayout" Target="../slideLayouts/slideLayout12.xml"/><Relationship Id="rId1" Type="http://schemas.openxmlformats.org/officeDocument/2006/relationships/vmlDrawing" Target="../drawings/vmlDrawing7.vml"/><Relationship Id="rId4" Type="http://schemas.openxmlformats.org/officeDocument/2006/relationships/image" Target="../media/image9.emf"/></Relationships>
</file>

<file path=ppt/slides/_rels/slide21.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openxmlformats.org/officeDocument/2006/relationships/slideLayout" Target="../slideLayouts/slideLayout12.xml"/><Relationship Id="rId1" Type="http://schemas.openxmlformats.org/officeDocument/2006/relationships/vmlDrawing" Target="../drawings/vmlDrawing8.vml"/><Relationship Id="rId4" Type="http://schemas.openxmlformats.org/officeDocument/2006/relationships/image" Target="../media/image10.emf"/></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1.emf"/></Relationships>
</file>

<file path=ppt/slides/_rels/slide24.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openxmlformats.org/officeDocument/2006/relationships/slideLayout" Target="../slideLayouts/slideLayout12.xml"/><Relationship Id="rId1" Type="http://schemas.openxmlformats.org/officeDocument/2006/relationships/vmlDrawing" Target="../drawings/vmlDrawing10.vml"/><Relationship Id="rId4" Type="http://schemas.openxmlformats.org/officeDocument/2006/relationships/image" Target="../media/image12.emf"/></Relationships>
</file>

<file path=ppt/slides/_rels/slide25.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openxmlformats.org/officeDocument/2006/relationships/slideLayout" Target="../slideLayouts/slideLayout12.xml"/><Relationship Id="rId1" Type="http://schemas.openxmlformats.org/officeDocument/2006/relationships/vmlDrawing" Target="../drawings/vmlDrawing11.vml"/><Relationship Id="rId4" Type="http://schemas.openxmlformats.org/officeDocument/2006/relationships/image" Target="../media/image13.emf"/></Relationships>
</file>

<file path=ppt/slides/_rels/slide26.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openxmlformats.org/officeDocument/2006/relationships/slideLayout" Target="../slideLayouts/slideLayout12.xml"/><Relationship Id="rId1" Type="http://schemas.openxmlformats.org/officeDocument/2006/relationships/vmlDrawing" Target="../drawings/vmlDrawing12.vml"/><Relationship Id="rId4" Type="http://schemas.openxmlformats.org/officeDocument/2006/relationships/image" Target="../media/image14.emf"/></Relationships>
</file>

<file path=ppt/slides/_rels/slide27.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openxmlformats.org/officeDocument/2006/relationships/slideLayout" Target="../slideLayouts/slideLayout12.xml"/><Relationship Id="rId1" Type="http://schemas.openxmlformats.org/officeDocument/2006/relationships/vmlDrawing" Target="../drawings/vmlDrawing13.vml"/><Relationship Id="rId4" Type="http://schemas.openxmlformats.org/officeDocument/2006/relationships/image" Target="../media/image15.emf"/></Relationships>
</file>

<file path=ppt/slides/_rels/slide28.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openxmlformats.org/officeDocument/2006/relationships/slideLayout" Target="../slideLayouts/slideLayout12.xml"/><Relationship Id="rId1" Type="http://schemas.openxmlformats.org/officeDocument/2006/relationships/vmlDrawing" Target="../drawings/vmlDrawing14.vml"/><Relationship Id="rId4" Type="http://schemas.openxmlformats.org/officeDocument/2006/relationships/image" Target="../media/image16.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5B0091E-4229-4580-B54C-D1104BEAC5ED}"/>
              </a:ext>
            </a:extLst>
          </p:cNvPr>
          <p:cNvSpPr>
            <a:spLocks noGrp="1" noChangeArrowheads="1"/>
          </p:cNvSpPr>
          <p:nvPr>
            <p:ph type="ctrTitle"/>
          </p:nvPr>
        </p:nvSpPr>
        <p:spPr>
          <a:xfrm>
            <a:off x="2438400" y="1524000"/>
            <a:ext cx="7772400" cy="1462088"/>
          </a:xfrm>
        </p:spPr>
        <p:txBody>
          <a:bodyPr/>
          <a:lstStyle/>
          <a:p>
            <a:pPr algn="ctr" eaLnBrk="1" hangingPunct="1">
              <a:defRPr/>
            </a:pPr>
            <a:r>
              <a:rPr lang="en-US" altLang="en-US" sz="4500" dirty="0">
                <a:effectLst>
                  <a:outerShdw blurRad="50800" dist="38100" dir="13500000" algn="br" rotWithShape="0">
                    <a:prstClr val="black">
                      <a:alpha val="40000"/>
                    </a:prstClr>
                  </a:outerShdw>
                </a:effectLst>
                <a:latin typeface="Times New Roman" pitchFamily="18" charset="0"/>
                <a:cs typeface="Times New Roman" pitchFamily="18" charset="0"/>
              </a:rPr>
              <a:t>Louisiana Housing Corporation</a:t>
            </a:r>
          </a:p>
        </p:txBody>
      </p:sp>
      <p:sp>
        <p:nvSpPr>
          <p:cNvPr id="4099" name="Rectangle 3">
            <a:extLst>
              <a:ext uri="{FF2B5EF4-FFF2-40B4-BE49-F238E27FC236}">
                <a16:creationId xmlns:a16="http://schemas.microsoft.com/office/drawing/2014/main" id="{BB5D5D6B-2F8B-41E5-918B-EA32A8A1EC6E}"/>
              </a:ext>
            </a:extLst>
          </p:cNvPr>
          <p:cNvSpPr>
            <a:spLocks noGrp="1" noChangeArrowheads="1"/>
          </p:cNvSpPr>
          <p:nvPr>
            <p:ph type="subTitle" idx="1"/>
          </p:nvPr>
        </p:nvSpPr>
        <p:spPr>
          <a:xfrm>
            <a:off x="2286000" y="3657600"/>
            <a:ext cx="7848600" cy="1295400"/>
          </a:xfrm>
          <a:solidFill>
            <a:srgbClr val="EBEBF9"/>
          </a:solidFill>
        </p:spPr>
        <p:txBody>
          <a:bodyPr/>
          <a:lstStyle/>
          <a:p>
            <a:pPr eaLnBrk="1" hangingPunct="1">
              <a:lnSpc>
                <a:spcPct val="80000"/>
              </a:lnSpc>
            </a:pPr>
            <a:r>
              <a:rPr lang="en-US" altLang="en-US" sz="3000" dirty="0">
                <a:latin typeface="Times New Roman" panose="02020603050405020304" pitchFamily="18" charset="0"/>
                <a:cs typeface="Times New Roman" panose="02020603050405020304" pitchFamily="18" charset="0"/>
              </a:rPr>
              <a:t>Presentation of the Results of the </a:t>
            </a:r>
          </a:p>
          <a:p>
            <a:pPr eaLnBrk="1" hangingPunct="1">
              <a:lnSpc>
                <a:spcPct val="80000"/>
              </a:lnSpc>
            </a:pPr>
            <a:r>
              <a:rPr lang="en-US" altLang="en-US" sz="3000" dirty="0">
                <a:latin typeface="Times New Roman" panose="02020603050405020304" pitchFamily="18" charset="0"/>
                <a:cs typeface="Times New Roman" panose="02020603050405020304" pitchFamily="18" charset="0"/>
              </a:rPr>
              <a:t>June 30, 2021</a:t>
            </a:r>
          </a:p>
          <a:p>
            <a:pPr eaLnBrk="1" hangingPunct="1">
              <a:lnSpc>
                <a:spcPct val="80000"/>
              </a:lnSpc>
            </a:pPr>
            <a:r>
              <a:rPr lang="en-US" altLang="en-US" sz="3000" dirty="0">
                <a:latin typeface="Times New Roman" panose="02020603050405020304" pitchFamily="18" charset="0"/>
                <a:cs typeface="Times New Roman" panose="02020603050405020304" pitchFamily="18" charset="0"/>
              </a:rPr>
              <a:t>Financial Statement and Compliance Audit</a:t>
            </a:r>
          </a:p>
          <a:p>
            <a:pPr eaLnBrk="1" hangingPunct="1">
              <a:lnSpc>
                <a:spcPct val="80000"/>
              </a:lnSpc>
            </a:pPr>
            <a:endParaRPr lang="en-US" altLang="en-US" sz="2800" dirty="0"/>
          </a:p>
          <a:p>
            <a:pPr eaLnBrk="1" hangingPunct="1">
              <a:lnSpc>
                <a:spcPct val="80000"/>
              </a:lnSpc>
            </a:pPr>
            <a:endParaRPr lang="en-US" altLang="en-US" sz="2800" dirty="0"/>
          </a:p>
        </p:txBody>
      </p:sp>
      <p:pic>
        <p:nvPicPr>
          <p:cNvPr id="4100" name="Picture 2">
            <a:extLst>
              <a:ext uri="{FF2B5EF4-FFF2-40B4-BE49-F238E27FC236}">
                <a16:creationId xmlns:a16="http://schemas.microsoft.com/office/drawing/2014/main" id="{00F79AF5-4363-460D-89D6-F61275D6F2F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5016500"/>
            <a:ext cx="3048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
            <a:extLst>
              <a:ext uri="{FF2B5EF4-FFF2-40B4-BE49-F238E27FC236}">
                <a16:creationId xmlns:a16="http://schemas.microsoft.com/office/drawing/2014/main" id="{8A48C60A-52CA-4049-8707-F150BEC3714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819650" y="914400"/>
            <a:ext cx="2190750" cy="105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1AF4D464-2659-4C6C-826D-9C63FB840094}"/>
              </a:ext>
            </a:extLst>
          </p:cNvPr>
          <p:cNvSpPr>
            <a:spLocks noGrp="1" noChangeArrowheads="1"/>
          </p:cNvSpPr>
          <p:nvPr>
            <p:ph type="title"/>
          </p:nvPr>
        </p:nvSpPr>
        <p:spPr>
          <a:xfrm>
            <a:off x="2667000" y="457200"/>
            <a:ext cx="7010400" cy="1157288"/>
          </a:xfrm>
        </p:spPr>
        <p:txBody>
          <a:bodyPr/>
          <a:lstStyle/>
          <a:p>
            <a:pPr algn="ctr" eaLnBrk="1" hangingPunct="1"/>
            <a:r>
              <a:rPr lang="en-US" altLang="en-US" sz="3000"/>
              <a:t>Other Supplementary Information</a:t>
            </a:r>
            <a:br>
              <a:rPr lang="en-US" altLang="en-US" sz="3000"/>
            </a:br>
            <a:r>
              <a:rPr lang="en-US" altLang="en-US" sz="3000"/>
              <a:t>(Combined)</a:t>
            </a:r>
          </a:p>
        </p:txBody>
      </p:sp>
      <p:sp>
        <p:nvSpPr>
          <p:cNvPr id="13315" name="Rectangle 3">
            <a:extLst>
              <a:ext uri="{FF2B5EF4-FFF2-40B4-BE49-F238E27FC236}">
                <a16:creationId xmlns:a16="http://schemas.microsoft.com/office/drawing/2014/main" id="{0968BAFE-0879-44AA-AC1C-8C550F1E6DC6}"/>
              </a:ext>
            </a:extLst>
          </p:cNvPr>
          <p:cNvSpPr>
            <a:spLocks noGrp="1" noChangeArrowheads="1"/>
          </p:cNvSpPr>
          <p:nvPr>
            <p:ph type="body" idx="1"/>
          </p:nvPr>
        </p:nvSpPr>
        <p:spPr>
          <a:xfrm>
            <a:off x="1752600" y="2057400"/>
            <a:ext cx="8763000" cy="4267200"/>
          </a:xfrm>
        </p:spPr>
        <p:txBody>
          <a:bodyPr/>
          <a:lstStyle/>
          <a:p>
            <a:pPr eaLnBrk="1" hangingPunct="1">
              <a:lnSpc>
                <a:spcPct val="90000"/>
              </a:lnSpc>
              <a:spcBef>
                <a:spcPct val="0"/>
              </a:spcBef>
              <a:defRPr/>
            </a:pPr>
            <a:r>
              <a:rPr lang="en-US" altLang="en-US" sz="2500" dirty="0"/>
              <a:t>Other supplementary information; fairly stated in relation to the financial statements:</a:t>
            </a:r>
          </a:p>
          <a:p>
            <a:pPr marL="0" indent="0" eaLnBrk="1" hangingPunct="1">
              <a:lnSpc>
                <a:spcPct val="90000"/>
              </a:lnSpc>
              <a:spcBef>
                <a:spcPct val="0"/>
              </a:spcBef>
              <a:spcAft>
                <a:spcPts val="600"/>
              </a:spcAft>
              <a:buFont typeface="Wingdings" panose="05000000000000000000" pitchFamily="2" charset="2"/>
              <a:buNone/>
              <a:defRPr/>
            </a:pPr>
            <a:endParaRPr lang="en-US" altLang="en-US" sz="400" dirty="0"/>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1. Schedule of Per Diem Paid to Board Members</a:t>
            </a:r>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2. Combining Statement of Net Position </a:t>
            </a:r>
          </a:p>
          <a:p>
            <a:pPr marL="0" indent="0" eaLnBrk="1" hangingPunct="1">
              <a:lnSpc>
                <a:spcPct val="90000"/>
              </a:lnSpc>
              <a:spcBef>
                <a:spcPct val="0"/>
              </a:spcBef>
              <a:spcAft>
                <a:spcPts val="0"/>
              </a:spcAft>
              <a:buFont typeface="Wingdings" panose="05000000000000000000" pitchFamily="2" charset="2"/>
              <a:buNone/>
              <a:defRPr/>
            </a:pPr>
            <a:r>
              <a:rPr lang="en-US" altLang="en-US" sz="2100" dirty="0"/>
              <a:t>    3. Combining Statement of Revenues, Expenses, and Changes in Net </a:t>
            </a:r>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Position</a:t>
            </a:r>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4. Combining Statement of Cash Flows</a:t>
            </a:r>
          </a:p>
          <a:p>
            <a:pPr marL="0" indent="0" eaLnBrk="1" hangingPunct="1">
              <a:lnSpc>
                <a:spcPct val="90000"/>
              </a:lnSpc>
              <a:spcBef>
                <a:spcPct val="0"/>
              </a:spcBef>
              <a:spcAft>
                <a:spcPts val="0"/>
              </a:spcAft>
              <a:buFont typeface="Wingdings" panose="05000000000000000000" pitchFamily="2" charset="2"/>
              <a:buNone/>
              <a:defRPr/>
            </a:pPr>
            <a:r>
              <a:rPr lang="en-US" altLang="en-US" sz="2100" dirty="0"/>
              <a:t>    5. Mortgage Revenue Bond Programs Combining Statements of Net</a:t>
            </a:r>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Position</a:t>
            </a:r>
          </a:p>
          <a:p>
            <a:pPr marL="0" indent="0" eaLnBrk="1" hangingPunct="1">
              <a:lnSpc>
                <a:spcPct val="90000"/>
              </a:lnSpc>
              <a:spcBef>
                <a:spcPct val="0"/>
              </a:spcBef>
              <a:spcAft>
                <a:spcPts val="0"/>
              </a:spcAft>
              <a:buFont typeface="Wingdings" panose="05000000000000000000" pitchFamily="2" charset="2"/>
              <a:buNone/>
              <a:defRPr/>
            </a:pPr>
            <a:r>
              <a:rPr lang="en-US" altLang="en-US" sz="2100" dirty="0"/>
              <a:t>    6. Mortgage Revenue Bond Combining Statements of Revenues, </a:t>
            </a:r>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Expenses, and Changes in Net Position</a:t>
            </a:r>
          </a:p>
          <a:p>
            <a:pPr marL="0" indent="0" eaLnBrk="1" hangingPunct="1">
              <a:lnSpc>
                <a:spcPct val="90000"/>
              </a:lnSpc>
              <a:spcBef>
                <a:spcPct val="0"/>
              </a:spcBef>
              <a:spcAft>
                <a:spcPts val="900"/>
              </a:spcAft>
              <a:buNone/>
              <a:defRPr/>
            </a:pPr>
            <a:r>
              <a:rPr lang="en-US" altLang="en-US" sz="2100" dirty="0"/>
              <a:t>    7. Mortgage Revenue Bond Combining Statements of Cash Flows</a:t>
            </a:r>
          </a:p>
          <a:p>
            <a:pPr marL="0" indent="0" eaLnBrk="1" hangingPunct="1">
              <a:lnSpc>
                <a:spcPct val="90000"/>
              </a:lnSpc>
              <a:spcBef>
                <a:spcPct val="0"/>
              </a:spcBef>
              <a:buFont typeface="Wingdings" panose="05000000000000000000" pitchFamily="2" charset="2"/>
              <a:buNone/>
              <a:defRPr/>
            </a:pPr>
            <a:endParaRPr lang="en-US" altLang="en-US" sz="2100" dirty="0"/>
          </a:p>
        </p:txBody>
      </p:sp>
      <p:sp>
        <p:nvSpPr>
          <p:cNvPr id="15364" name="Slide Number Placeholder 2">
            <a:extLst>
              <a:ext uri="{FF2B5EF4-FFF2-40B4-BE49-F238E27FC236}">
                <a16:creationId xmlns:a16="http://schemas.microsoft.com/office/drawing/2014/main" id="{ABABA001-A3B6-4D54-9611-C038E3239E9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4FB98CCD-9578-41AB-8371-FD4D0850DBCA}"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10</a:t>
            </a:fld>
            <a:endParaRPr lang="en-US" altLang="en-US" sz="140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8E0183D9-FA2B-4905-BB5C-340BC27007D8}"/>
              </a:ext>
            </a:extLst>
          </p:cNvPr>
          <p:cNvSpPr>
            <a:spLocks noGrp="1" noChangeArrowheads="1"/>
          </p:cNvSpPr>
          <p:nvPr>
            <p:ph type="title"/>
          </p:nvPr>
        </p:nvSpPr>
        <p:spPr>
          <a:xfrm>
            <a:off x="1535113" y="214313"/>
            <a:ext cx="9269412" cy="1462087"/>
          </a:xfrm>
        </p:spPr>
        <p:txBody>
          <a:bodyPr/>
          <a:lstStyle/>
          <a:p>
            <a:pPr algn="ctr"/>
            <a:r>
              <a:rPr lang="en-US" altLang="en-US" dirty="0"/>
              <a:t>Findings</a:t>
            </a:r>
          </a:p>
        </p:txBody>
      </p:sp>
      <p:sp>
        <p:nvSpPr>
          <p:cNvPr id="3" name="Content Placeholder 2">
            <a:extLst>
              <a:ext uri="{FF2B5EF4-FFF2-40B4-BE49-F238E27FC236}">
                <a16:creationId xmlns:a16="http://schemas.microsoft.com/office/drawing/2014/main" id="{54439839-F709-4682-B50F-BFE2B63C737E}"/>
              </a:ext>
            </a:extLst>
          </p:cNvPr>
          <p:cNvSpPr>
            <a:spLocks noGrp="1"/>
          </p:cNvSpPr>
          <p:nvPr>
            <p:ph idx="1"/>
          </p:nvPr>
        </p:nvSpPr>
        <p:spPr>
          <a:xfrm>
            <a:off x="1466660" y="1995133"/>
            <a:ext cx="9537700" cy="4378235"/>
          </a:xfrm>
        </p:spPr>
        <p:txBody>
          <a:bodyPr/>
          <a:lstStyle/>
          <a:p>
            <a:pPr marL="0" indent="0" algn="just">
              <a:buFont typeface="Wingdings" panose="05000000000000000000" pitchFamily="2" charset="2"/>
              <a:buNone/>
              <a:defRPr/>
            </a:pPr>
            <a:r>
              <a:rPr lang="en-US" sz="2400" u="sng" dirty="0"/>
              <a:t>Significant Deficiency disclosed in accordance with </a:t>
            </a:r>
            <a:r>
              <a:rPr lang="en-US" sz="2400" i="1" u="sng" dirty="0"/>
              <a:t>Government Auditing Standards</a:t>
            </a:r>
          </a:p>
          <a:p>
            <a:pPr marL="0" indent="0" algn="just">
              <a:buFont typeface="Wingdings" panose="05000000000000000000" pitchFamily="2" charset="2"/>
              <a:buNone/>
              <a:defRPr/>
            </a:pPr>
            <a:endParaRPr lang="en-US" sz="600" i="1" u="sng" dirty="0"/>
          </a:p>
          <a:p>
            <a:pPr algn="just">
              <a:defRPr/>
            </a:pPr>
            <a:r>
              <a:rPr lang="en-US" sz="1600" dirty="0"/>
              <a:t>LHC General Fund – Accruals – Current year expenses incorrectly remained in the prepaid account at year-end. In addition, a receivable was not recorded for additional COVID-19 pandemic related disbursements, paid near year-end and expected to be reimbursed from grant funds. Additionally, prior year accounts receivable and accounts payable amounts were not properly adjusted during the fiscal year ended June 30, 2021. All amounts have been corrected on the audited financial statements for the fiscal year ended June 30, 2021.</a:t>
            </a:r>
          </a:p>
          <a:p>
            <a:pPr algn="just">
              <a:defRPr/>
            </a:pPr>
            <a:endParaRPr lang="en-US" sz="600" dirty="0"/>
          </a:p>
          <a:p>
            <a:pPr marL="0" indent="0">
              <a:buFont typeface="Wingdings" panose="05000000000000000000" pitchFamily="2" charset="2"/>
              <a:buNone/>
              <a:defRPr/>
            </a:pPr>
            <a:r>
              <a:rPr lang="en-US" sz="2400" u="sng" dirty="0"/>
              <a:t>Noncompliance with laws, regulations and grant agreements direct and material to financial statements</a:t>
            </a:r>
          </a:p>
          <a:p>
            <a:pPr marL="0" indent="0">
              <a:buFont typeface="Wingdings" panose="05000000000000000000" pitchFamily="2" charset="2"/>
              <a:buNone/>
              <a:defRPr/>
            </a:pPr>
            <a:endParaRPr lang="en-US" sz="600" u="sng" dirty="0"/>
          </a:p>
          <a:p>
            <a:pPr algn="just">
              <a:defRPr/>
            </a:pPr>
            <a:r>
              <a:rPr lang="en-US" sz="1600" dirty="0"/>
              <a:t>None</a:t>
            </a:r>
          </a:p>
          <a:p>
            <a:pPr marL="0" indent="0" algn="just">
              <a:buNone/>
              <a:defRPr/>
            </a:pPr>
            <a:endParaRPr lang="en-US" sz="1400" dirty="0"/>
          </a:p>
          <a:p>
            <a:pPr marL="0" indent="0" algn="just">
              <a:buFont typeface="Wingdings" panose="05000000000000000000" pitchFamily="2" charset="2"/>
              <a:buNone/>
              <a:tabLst>
                <a:tab pos="347663" algn="l"/>
              </a:tabLst>
              <a:defRPr/>
            </a:pPr>
            <a:r>
              <a:rPr lang="en-US" altLang="en-US" sz="1600" dirty="0"/>
              <a:t>	We have no management letter for the year ended June 30, 2021. </a:t>
            </a:r>
          </a:p>
          <a:p>
            <a:pPr algn="just">
              <a:defRPr/>
            </a:pPr>
            <a:endParaRPr lang="en-US" sz="1800" dirty="0"/>
          </a:p>
          <a:p>
            <a:pPr marL="0" indent="0">
              <a:buFont typeface="Wingdings" panose="05000000000000000000" pitchFamily="2" charset="2"/>
              <a:buNone/>
              <a:defRPr/>
            </a:pPr>
            <a:endParaRPr lang="en-US" dirty="0"/>
          </a:p>
          <a:p>
            <a:pPr marL="0" indent="0">
              <a:buFont typeface="Wingdings" panose="05000000000000000000" pitchFamily="2" charset="2"/>
              <a:buNone/>
              <a:defRPr/>
            </a:pPr>
            <a:endParaRPr lang="en-US" dirty="0"/>
          </a:p>
        </p:txBody>
      </p:sp>
      <p:sp>
        <p:nvSpPr>
          <p:cNvPr id="16388" name="Slide Number Placeholder 3">
            <a:extLst>
              <a:ext uri="{FF2B5EF4-FFF2-40B4-BE49-F238E27FC236}">
                <a16:creationId xmlns:a16="http://schemas.microsoft.com/office/drawing/2014/main" id="{D3E0191A-B525-4C81-A0A7-38764324192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Tx/>
              <a:buNone/>
            </a:pPr>
            <a:fld id="{901238AA-BA8B-4F60-B189-5C690BD787CE}" type="slidenum">
              <a:rPr lang="en-US" altLang="en-US" sz="1400" smtClean="0">
                <a:solidFill>
                  <a:srgbClr val="000000"/>
                </a:solidFill>
              </a:rPr>
              <a:pPr fontAlgn="base">
                <a:spcBef>
                  <a:spcPct val="0"/>
                </a:spcBef>
                <a:spcAft>
                  <a:spcPct val="0"/>
                </a:spcAft>
                <a:buClrTx/>
                <a:buSzTx/>
                <a:buFontTx/>
                <a:buNone/>
              </a:pPr>
              <a:t>11</a:t>
            </a:fld>
            <a:endParaRPr lang="en-US" altLang="en-US" sz="1400"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a:extLst>
              <a:ext uri="{FF2B5EF4-FFF2-40B4-BE49-F238E27FC236}">
                <a16:creationId xmlns:a16="http://schemas.microsoft.com/office/drawing/2014/main" id="{E524C94B-0AD9-46BC-9B9C-CC5818F200E3}"/>
              </a:ext>
            </a:extLst>
          </p:cNvPr>
          <p:cNvSpPr>
            <a:spLocks noGrp="1" noChangeArrowheads="1"/>
          </p:cNvSpPr>
          <p:nvPr>
            <p:ph type="title"/>
          </p:nvPr>
        </p:nvSpPr>
        <p:spPr>
          <a:xfrm>
            <a:off x="1943100" y="539750"/>
            <a:ext cx="8305800" cy="1081088"/>
          </a:xfrm>
        </p:spPr>
        <p:txBody>
          <a:bodyPr/>
          <a:lstStyle/>
          <a:p>
            <a:pPr algn="ctr" eaLnBrk="1" hangingPunct="1"/>
            <a:r>
              <a:rPr lang="en-US" altLang="en-US" sz="2500" dirty="0"/>
              <a:t/>
            </a:r>
            <a:br>
              <a:rPr lang="en-US" altLang="en-US" sz="2500" dirty="0"/>
            </a:br>
            <a:r>
              <a:rPr lang="en-US" altLang="en-US" sz="2500" dirty="0"/>
              <a:t/>
            </a:r>
            <a:br>
              <a:rPr lang="en-US" altLang="en-US" sz="2500" dirty="0"/>
            </a:br>
            <a:r>
              <a:rPr lang="en-US" altLang="en-US" sz="2500" dirty="0"/>
              <a:t/>
            </a:r>
            <a:br>
              <a:rPr lang="en-US" altLang="en-US" sz="2500" dirty="0"/>
            </a:br>
            <a:r>
              <a:rPr lang="en-US" altLang="en-US" sz="2500" dirty="0"/>
              <a:t/>
            </a:r>
            <a:br>
              <a:rPr lang="en-US" altLang="en-US" sz="2500" dirty="0"/>
            </a:br>
            <a:r>
              <a:rPr lang="en-US" altLang="en-US" sz="2500" dirty="0"/>
              <a:t/>
            </a:r>
            <a:br>
              <a:rPr lang="en-US" altLang="en-US" sz="2500" dirty="0"/>
            </a:br>
            <a:r>
              <a:rPr lang="en-US" altLang="en-US" sz="2500" dirty="0"/>
              <a:t>Combined</a:t>
            </a:r>
            <a:br>
              <a:rPr lang="en-US" altLang="en-US" sz="2500" dirty="0"/>
            </a:br>
            <a:r>
              <a:rPr lang="en-US" altLang="en-US" sz="2500" dirty="0"/>
              <a:t>Statement of Net Position</a:t>
            </a:r>
            <a:br>
              <a:rPr lang="en-US" altLang="en-US" sz="2500" dirty="0"/>
            </a:br>
            <a:r>
              <a:rPr lang="en-US" altLang="en-US" sz="2500" dirty="0"/>
              <a:t>(in thousands)</a:t>
            </a:r>
          </a:p>
        </p:txBody>
      </p:sp>
      <p:sp>
        <p:nvSpPr>
          <p:cNvPr id="17411" name="Slide Number Placeholder 2">
            <a:extLst>
              <a:ext uri="{FF2B5EF4-FFF2-40B4-BE49-F238E27FC236}">
                <a16:creationId xmlns:a16="http://schemas.microsoft.com/office/drawing/2014/main" id="{02998541-18D7-4652-AB07-002EFC717BDB}"/>
              </a:ext>
            </a:extLst>
          </p:cNvPr>
          <p:cNvSpPr>
            <a:spLocks noGrp="1"/>
          </p:cNvSpPr>
          <p:nvPr>
            <p:ph type="sldNum" sz="quarter" idx="12"/>
          </p:nvPr>
        </p:nvSpPr>
        <p:spPr>
          <a:xfrm>
            <a:off x="10143744" y="6276593"/>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951EF7B1-7869-47B8-B444-DBDD51D11BFC}"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12</a:t>
            </a:fld>
            <a:endParaRPr lang="en-US" altLang="en-US" sz="1400" dirty="0">
              <a:solidFill>
                <a:srgbClr val="000000"/>
              </a:solidFill>
            </a:endParaRPr>
          </a:p>
        </p:txBody>
      </p:sp>
      <p:graphicFrame>
        <p:nvGraphicFramePr>
          <p:cNvPr id="2" name="Object 1">
            <a:extLst>
              <a:ext uri="{FF2B5EF4-FFF2-40B4-BE49-F238E27FC236}">
                <a16:creationId xmlns:a16="http://schemas.microsoft.com/office/drawing/2014/main" id="{DE9C06E3-ACAF-45A9-BE4B-89D30DB1A34D}"/>
              </a:ext>
            </a:extLst>
          </p:cNvPr>
          <p:cNvGraphicFramePr>
            <a:graphicFrameLocks noChangeAspect="1"/>
          </p:cNvGraphicFramePr>
          <p:nvPr>
            <p:extLst>
              <p:ext uri="{D42A27DB-BD31-4B8C-83A1-F6EECF244321}">
                <p14:modId xmlns:p14="http://schemas.microsoft.com/office/powerpoint/2010/main" val="3634588467"/>
              </p:ext>
            </p:extLst>
          </p:nvPr>
        </p:nvGraphicFramePr>
        <p:xfrm>
          <a:off x="1722004" y="2054081"/>
          <a:ext cx="8267700" cy="4076700"/>
        </p:xfrm>
        <a:graphic>
          <a:graphicData uri="http://schemas.openxmlformats.org/presentationml/2006/ole">
            <mc:AlternateContent xmlns:mc="http://schemas.openxmlformats.org/markup-compatibility/2006">
              <mc:Choice xmlns:v="urn:schemas-microsoft-com:vml" Requires="v">
                <p:oleObj spid="_x0000_s33855" name="Worksheet" r:id="rId3" imgW="8267877" imgH="4076621" progId="Excel.Sheet.12">
                  <p:embed/>
                </p:oleObj>
              </mc:Choice>
              <mc:Fallback>
                <p:oleObj name="Worksheet" r:id="rId3" imgW="8267877" imgH="4076621" progId="Excel.Sheet.12">
                  <p:embed/>
                  <p:pic>
                    <p:nvPicPr>
                      <p:cNvPr id="0" name=""/>
                      <p:cNvPicPr/>
                      <p:nvPr/>
                    </p:nvPicPr>
                    <p:blipFill>
                      <a:blip r:embed="rId4"/>
                      <a:stretch>
                        <a:fillRect/>
                      </a:stretch>
                    </p:blipFill>
                    <p:spPr>
                      <a:xfrm>
                        <a:off x="1722004" y="2054081"/>
                        <a:ext cx="8267700" cy="4076700"/>
                      </a:xfrm>
                      <a:prstGeom prst="rect">
                        <a:avLst/>
                      </a:prstGeom>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a:extLst>
              <a:ext uri="{FF2B5EF4-FFF2-40B4-BE49-F238E27FC236}">
                <a16:creationId xmlns:a16="http://schemas.microsoft.com/office/drawing/2014/main" id="{57ACBA6E-F07D-49AF-946A-598B92E48435}"/>
              </a:ext>
            </a:extLst>
          </p:cNvPr>
          <p:cNvSpPr>
            <a:spLocks noGrp="1" noChangeArrowheads="1"/>
          </p:cNvSpPr>
          <p:nvPr>
            <p:ph type="title"/>
          </p:nvPr>
        </p:nvSpPr>
        <p:spPr>
          <a:xfrm>
            <a:off x="1970088" y="519113"/>
            <a:ext cx="8305800" cy="1081087"/>
          </a:xfrm>
        </p:spPr>
        <p:txBody>
          <a:bodyPr/>
          <a:lstStyle/>
          <a:p>
            <a:pPr algn="ctr" eaLnBrk="1" hangingPunct="1"/>
            <a:r>
              <a:rPr lang="en-US" altLang="en-US" sz="2500"/>
              <a:t>Combined</a:t>
            </a:r>
            <a:br>
              <a:rPr lang="en-US" altLang="en-US" sz="2500"/>
            </a:br>
            <a:r>
              <a:rPr lang="en-US" altLang="en-US" sz="2500"/>
              <a:t>Statement of Net Position - Continued</a:t>
            </a:r>
            <a:br>
              <a:rPr lang="en-US" altLang="en-US" sz="2500"/>
            </a:br>
            <a:r>
              <a:rPr lang="en-US" altLang="en-US" sz="2500"/>
              <a:t>(in thousands)</a:t>
            </a:r>
          </a:p>
        </p:txBody>
      </p:sp>
      <p:sp>
        <p:nvSpPr>
          <p:cNvPr id="18435" name="Slide Number Placeholder 2">
            <a:extLst>
              <a:ext uri="{FF2B5EF4-FFF2-40B4-BE49-F238E27FC236}">
                <a16:creationId xmlns:a16="http://schemas.microsoft.com/office/drawing/2014/main" id="{319B26F3-F706-4FFC-8295-1E5D4E669597}"/>
              </a:ext>
            </a:extLst>
          </p:cNvPr>
          <p:cNvSpPr>
            <a:spLocks noGrp="1"/>
          </p:cNvSpPr>
          <p:nvPr>
            <p:ph type="sldNum" sz="quarter" idx="12"/>
          </p:nvPr>
        </p:nvSpPr>
        <p:spPr>
          <a:xfrm>
            <a:off x="10162032" y="6281738"/>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6CF9B77A-7205-45BD-860D-B957110F1425}"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13</a:t>
            </a:fld>
            <a:endParaRPr lang="en-US" altLang="en-US" sz="1400" dirty="0">
              <a:solidFill>
                <a:srgbClr val="000000"/>
              </a:solidFill>
            </a:endParaRPr>
          </a:p>
        </p:txBody>
      </p:sp>
      <p:graphicFrame>
        <p:nvGraphicFramePr>
          <p:cNvPr id="3" name="Object 2">
            <a:extLst>
              <a:ext uri="{FF2B5EF4-FFF2-40B4-BE49-F238E27FC236}">
                <a16:creationId xmlns:a16="http://schemas.microsoft.com/office/drawing/2014/main" id="{5702DB5C-BB72-41F6-8D35-E073C58E0976}"/>
              </a:ext>
            </a:extLst>
          </p:cNvPr>
          <p:cNvGraphicFramePr>
            <a:graphicFrameLocks noChangeAspect="1"/>
          </p:cNvGraphicFramePr>
          <p:nvPr>
            <p:extLst>
              <p:ext uri="{D42A27DB-BD31-4B8C-83A1-F6EECF244321}">
                <p14:modId xmlns:p14="http://schemas.microsoft.com/office/powerpoint/2010/main" val="2557291321"/>
              </p:ext>
            </p:extLst>
          </p:nvPr>
        </p:nvGraphicFramePr>
        <p:xfrm>
          <a:off x="1970088" y="1968501"/>
          <a:ext cx="7453313" cy="4541837"/>
        </p:xfrm>
        <a:graphic>
          <a:graphicData uri="http://schemas.openxmlformats.org/presentationml/2006/ole">
            <mc:AlternateContent xmlns:mc="http://schemas.openxmlformats.org/markup-compatibility/2006">
              <mc:Choice xmlns:v="urn:schemas-microsoft-com:vml" Requires="v">
                <p:oleObj spid="_x0000_s18521" name="Worksheet" r:id="rId3" imgW="7452573" imgH="4541551" progId="Excel.Sheet.12">
                  <p:embed/>
                </p:oleObj>
              </mc:Choice>
              <mc:Fallback>
                <p:oleObj name="Worksheet" r:id="rId3" imgW="7452573" imgH="4541551" progId="Excel.Sheet.12">
                  <p:embed/>
                  <p:pic>
                    <p:nvPicPr>
                      <p:cNvPr id="0" name=""/>
                      <p:cNvPicPr/>
                      <p:nvPr/>
                    </p:nvPicPr>
                    <p:blipFill>
                      <a:blip r:embed="rId4"/>
                      <a:stretch>
                        <a:fillRect/>
                      </a:stretch>
                    </p:blipFill>
                    <p:spPr>
                      <a:xfrm>
                        <a:off x="1970088" y="1968501"/>
                        <a:ext cx="7453313" cy="4541837"/>
                      </a:xfrm>
                      <a:prstGeom prst="rect">
                        <a:avLst/>
                      </a:prstGeom>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a:extLst>
              <a:ext uri="{FF2B5EF4-FFF2-40B4-BE49-F238E27FC236}">
                <a16:creationId xmlns:a16="http://schemas.microsoft.com/office/drawing/2014/main" id="{905F4E7B-AB28-4F60-BF08-5A5509115BA7}"/>
              </a:ext>
            </a:extLst>
          </p:cNvPr>
          <p:cNvSpPr>
            <a:spLocks noGrp="1" noChangeArrowheads="1"/>
          </p:cNvSpPr>
          <p:nvPr>
            <p:ph type="title"/>
          </p:nvPr>
        </p:nvSpPr>
        <p:spPr>
          <a:xfrm>
            <a:off x="1987550" y="214313"/>
            <a:ext cx="8305800" cy="1614487"/>
          </a:xfrm>
        </p:spPr>
        <p:txBody>
          <a:bodyPr/>
          <a:lstStyle/>
          <a:p>
            <a:pPr algn="ctr" eaLnBrk="1" hangingPunct="1"/>
            <a:r>
              <a:rPr lang="en-US" altLang="en-US" sz="2500"/>
              <a:t>Combined</a:t>
            </a:r>
            <a:br>
              <a:rPr lang="en-US" altLang="en-US" sz="2500"/>
            </a:br>
            <a:r>
              <a:rPr lang="en-US" altLang="en-US" sz="2500"/>
              <a:t>Statement of Revenues, Expenses and </a:t>
            </a:r>
            <a:br>
              <a:rPr lang="en-US" altLang="en-US" sz="2500"/>
            </a:br>
            <a:r>
              <a:rPr lang="en-US" altLang="en-US" sz="2500"/>
              <a:t>Changes in Net Position</a:t>
            </a:r>
            <a:br>
              <a:rPr lang="en-US" altLang="en-US" sz="2500"/>
            </a:br>
            <a:r>
              <a:rPr lang="en-US" altLang="en-US" sz="2500"/>
              <a:t>(in thousands)</a:t>
            </a:r>
          </a:p>
        </p:txBody>
      </p:sp>
      <p:sp>
        <p:nvSpPr>
          <p:cNvPr id="19459" name="Slide Number Placeholder 2">
            <a:extLst>
              <a:ext uri="{FF2B5EF4-FFF2-40B4-BE49-F238E27FC236}">
                <a16:creationId xmlns:a16="http://schemas.microsoft.com/office/drawing/2014/main" id="{F81F1D01-8893-4971-935F-A6C70752FE31}"/>
              </a:ext>
            </a:extLst>
          </p:cNvPr>
          <p:cNvSpPr>
            <a:spLocks noGrp="1"/>
          </p:cNvSpPr>
          <p:nvPr>
            <p:ph type="sldNum" sz="quarter" idx="12"/>
          </p:nvPr>
        </p:nvSpPr>
        <p:spPr>
          <a:xfrm>
            <a:off x="10147300" y="6327648"/>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E5D15572-D268-43D4-BDB4-4DE6D3E8747D}"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14</a:t>
            </a:fld>
            <a:endParaRPr lang="en-US" altLang="en-US" sz="1400" dirty="0">
              <a:solidFill>
                <a:srgbClr val="000000"/>
              </a:solidFill>
            </a:endParaRPr>
          </a:p>
        </p:txBody>
      </p:sp>
      <p:graphicFrame>
        <p:nvGraphicFramePr>
          <p:cNvPr id="2" name="Object 1">
            <a:extLst>
              <a:ext uri="{FF2B5EF4-FFF2-40B4-BE49-F238E27FC236}">
                <a16:creationId xmlns:a16="http://schemas.microsoft.com/office/drawing/2014/main" id="{23A870BB-80C8-4752-8AB3-B225FC05C90B}"/>
              </a:ext>
            </a:extLst>
          </p:cNvPr>
          <p:cNvGraphicFramePr>
            <a:graphicFrameLocks noChangeAspect="1"/>
          </p:cNvGraphicFramePr>
          <p:nvPr>
            <p:extLst>
              <p:ext uri="{D42A27DB-BD31-4B8C-83A1-F6EECF244321}">
                <p14:modId xmlns:p14="http://schemas.microsoft.com/office/powerpoint/2010/main" val="418396608"/>
              </p:ext>
            </p:extLst>
          </p:nvPr>
        </p:nvGraphicFramePr>
        <p:xfrm>
          <a:off x="1609436" y="1889124"/>
          <a:ext cx="8382000" cy="4754563"/>
        </p:xfrm>
        <a:graphic>
          <a:graphicData uri="http://schemas.openxmlformats.org/presentationml/2006/ole">
            <mc:AlternateContent xmlns:mc="http://schemas.openxmlformats.org/markup-compatibility/2006">
              <mc:Choice xmlns:v="urn:schemas-microsoft-com:vml" Requires="v">
                <p:oleObj spid="_x0000_s19544" name="Worksheet" r:id="rId3" imgW="8381858" imgH="4754927" progId="Excel.Sheet.12">
                  <p:embed/>
                </p:oleObj>
              </mc:Choice>
              <mc:Fallback>
                <p:oleObj name="Worksheet" r:id="rId3" imgW="8381858" imgH="4754927" progId="Excel.Sheet.12">
                  <p:embed/>
                  <p:pic>
                    <p:nvPicPr>
                      <p:cNvPr id="0" name=""/>
                      <p:cNvPicPr/>
                      <p:nvPr/>
                    </p:nvPicPr>
                    <p:blipFill>
                      <a:blip r:embed="rId4"/>
                      <a:stretch>
                        <a:fillRect/>
                      </a:stretch>
                    </p:blipFill>
                    <p:spPr>
                      <a:xfrm>
                        <a:off x="1609436" y="1889124"/>
                        <a:ext cx="8382000" cy="4754563"/>
                      </a:xfrm>
                      <a:prstGeom prst="rect">
                        <a:avLst/>
                      </a:prstGeom>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EFEB8C6C-4B5A-4796-B095-14B3BA2FF598}"/>
              </a:ext>
            </a:extLst>
          </p:cNvPr>
          <p:cNvSpPr>
            <a:spLocks noGrp="1" noChangeArrowheads="1"/>
          </p:cNvSpPr>
          <p:nvPr>
            <p:ph type="title"/>
          </p:nvPr>
        </p:nvSpPr>
        <p:spPr>
          <a:xfrm>
            <a:off x="904875" y="214313"/>
            <a:ext cx="10390188" cy="1462087"/>
          </a:xfrm>
        </p:spPr>
        <p:txBody>
          <a:bodyPr/>
          <a:lstStyle/>
          <a:p>
            <a:pPr algn="ctr"/>
            <a:r>
              <a:rPr lang="en-US" altLang="en-US" sz="2500">
                <a:solidFill>
                  <a:srgbClr val="333399"/>
                </a:solidFill>
              </a:rPr>
              <a:t>Combined</a:t>
            </a:r>
            <a:br>
              <a:rPr lang="en-US" altLang="en-US" sz="2500">
                <a:solidFill>
                  <a:srgbClr val="333399"/>
                </a:solidFill>
              </a:rPr>
            </a:br>
            <a:r>
              <a:rPr lang="en-US" altLang="en-US" sz="2500">
                <a:solidFill>
                  <a:srgbClr val="333399"/>
                </a:solidFill>
              </a:rPr>
              <a:t>Statement of Revenues, Expenses and </a:t>
            </a:r>
            <a:br>
              <a:rPr lang="en-US" altLang="en-US" sz="2500">
                <a:solidFill>
                  <a:srgbClr val="333399"/>
                </a:solidFill>
              </a:rPr>
            </a:br>
            <a:r>
              <a:rPr lang="en-US" altLang="en-US" sz="2500">
                <a:solidFill>
                  <a:srgbClr val="333399"/>
                </a:solidFill>
              </a:rPr>
              <a:t>Changes in Net Position - Continued</a:t>
            </a:r>
            <a:br>
              <a:rPr lang="en-US" altLang="en-US" sz="2500">
                <a:solidFill>
                  <a:srgbClr val="333399"/>
                </a:solidFill>
              </a:rPr>
            </a:br>
            <a:r>
              <a:rPr lang="en-US" altLang="en-US" sz="2500">
                <a:solidFill>
                  <a:srgbClr val="333399"/>
                </a:solidFill>
              </a:rPr>
              <a:t>(in thousands)</a:t>
            </a:r>
            <a:endParaRPr lang="en-US" altLang="en-US"/>
          </a:p>
        </p:txBody>
      </p:sp>
      <p:sp>
        <p:nvSpPr>
          <p:cNvPr id="20483" name="Slide Number Placeholder 3">
            <a:extLst>
              <a:ext uri="{FF2B5EF4-FFF2-40B4-BE49-F238E27FC236}">
                <a16:creationId xmlns:a16="http://schemas.microsoft.com/office/drawing/2014/main" id="{5284CFE2-2CC1-470D-B218-62ABE9E97BF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Tx/>
              <a:buNone/>
            </a:pPr>
            <a:fld id="{69E5DCB6-EEED-4A4F-92E7-FDC6D84B8096}" type="slidenum">
              <a:rPr lang="en-US" altLang="en-US" sz="1400" smtClean="0">
                <a:solidFill>
                  <a:srgbClr val="000000"/>
                </a:solidFill>
              </a:rPr>
              <a:pPr fontAlgn="base">
                <a:spcBef>
                  <a:spcPct val="0"/>
                </a:spcBef>
                <a:spcAft>
                  <a:spcPct val="0"/>
                </a:spcAft>
                <a:buClrTx/>
                <a:buSzTx/>
                <a:buFontTx/>
                <a:buNone/>
              </a:pPr>
              <a:t>15</a:t>
            </a:fld>
            <a:endParaRPr lang="en-US" altLang="en-US" sz="1400" dirty="0">
              <a:solidFill>
                <a:srgbClr val="000000"/>
              </a:solidFill>
            </a:endParaRPr>
          </a:p>
        </p:txBody>
      </p:sp>
      <p:graphicFrame>
        <p:nvGraphicFramePr>
          <p:cNvPr id="20484" name="Object 4">
            <a:extLst>
              <a:ext uri="{FF2B5EF4-FFF2-40B4-BE49-F238E27FC236}">
                <a16:creationId xmlns:a16="http://schemas.microsoft.com/office/drawing/2014/main" id="{3683D22B-D99D-4ECA-9F7B-8BA475FF392D}"/>
              </a:ext>
            </a:extLst>
          </p:cNvPr>
          <p:cNvGraphicFramePr>
            <a:graphicFrameLocks noChangeAspect="1"/>
          </p:cNvGraphicFramePr>
          <p:nvPr>
            <p:extLst>
              <p:ext uri="{D42A27DB-BD31-4B8C-83A1-F6EECF244321}">
                <p14:modId xmlns:p14="http://schemas.microsoft.com/office/powerpoint/2010/main" val="171920375"/>
              </p:ext>
            </p:extLst>
          </p:nvPr>
        </p:nvGraphicFramePr>
        <p:xfrm>
          <a:off x="1250950" y="2022475"/>
          <a:ext cx="9020175" cy="4529138"/>
        </p:xfrm>
        <a:graphic>
          <a:graphicData uri="http://schemas.openxmlformats.org/presentationml/2006/ole">
            <mc:AlternateContent xmlns:mc="http://schemas.openxmlformats.org/markup-compatibility/2006">
              <mc:Choice xmlns:v="urn:schemas-microsoft-com:vml" Requires="v">
                <p:oleObj spid="_x0000_s20569" name="Worksheet" r:id="rId3" imgW="8176437" imgH="4122436" progId="Excel.Sheet.12">
                  <p:embed/>
                </p:oleObj>
              </mc:Choice>
              <mc:Fallback>
                <p:oleObj name="Worksheet" r:id="rId3" imgW="8176437" imgH="4122436" progId="Excel.Sheet.12">
                  <p:embed/>
                  <p:pic>
                    <p:nvPicPr>
                      <p:cNvPr id="0" name="Object 4"/>
                      <p:cNvPicPr>
                        <a:picLocks noChangeAspect="1" noChangeArrowheads="1"/>
                      </p:cNvPicPr>
                      <p:nvPr/>
                    </p:nvPicPr>
                    <p:blipFill>
                      <a:blip r:embed="rId4"/>
                      <a:srcRect/>
                      <a:stretch>
                        <a:fillRect/>
                      </a:stretch>
                    </p:blipFill>
                    <p:spPr bwMode="auto">
                      <a:xfrm>
                        <a:off x="1250950" y="2022475"/>
                        <a:ext cx="9020175" cy="4529138"/>
                      </a:xfrm>
                      <a:prstGeom prst="rect">
                        <a:avLst/>
                      </a:prstGeom>
                      <a:noFill/>
                      <a:ln>
                        <a:noFill/>
                      </a:ln>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F32D9210-9BB4-4D33-835E-39B4A3802BF7}"/>
              </a:ext>
            </a:extLst>
          </p:cNvPr>
          <p:cNvSpPr>
            <a:spLocks noGrp="1" noChangeArrowheads="1"/>
          </p:cNvSpPr>
          <p:nvPr>
            <p:ph type="title"/>
          </p:nvPr>
        </p:nvSpPr>
        <p:spPr>
          <a:xfrm>
            <a:off x="1100138" y="214313"/>
            <a:ext cx="9499600" cy="1462087"/>
          </a:xfrm>
        </p:spPr>
        <p:txBody>
          <a:bodyPr/>
          <a:lstStyle/>
          <a:p>
            <a:pPr algn="ctr"/>
            <a:r>
              <a:rPr lang="en-US" altLang="en-US" sz="2500">
                <a:solidFill>
                  <a:srgbClr val="333399"/>
                </a:solidFill>
              </a:rPr>
              <a:t>Combined</a:t>
            </a:r>
            <a:br>
              <a:rPr lang="en-US" altLang="en-US" sz="2500">
                <a:solidFill>
                  <a:srgbClr val="333399"/>
                </a:solidFill>
              </a:rPr>
            </a:br>
            <a:r>
              <a:rPr lang="en-US" altLang="en-US" sz="2500">
                <a:solidFill>
                  <a:srgbClr val="333399"/>
                </a:solidFill>
              </a:rPr>
              <a:t>Statement of Revenues, Expenses and </a:t>
            </a:r>
            <a:br>
              <a:rPr lang="en-US" altLang="en-US" sz="2500">
                <a:solidFill>
                  <a:srgbClr val="333399"/>
                </a:solidFill>
              </a:rPr>
            </a:br>
            <a:r>
              <a:rPr lang="en-US" altLang="en-US" sz="2500">
                <a:solidFill>
                  <a:srgbClr val="333399"/>
                </a:solidFill>
              </a:rPr>
              <a:t>Changes in Net Position - Continued</a:t>
            </a:r>
            <a:br>
              <a:rPr lang="en-US" altLang="en-US" sz="2500">
                <a:solidFill>
                  <a:srgbClr val="333399"/>
                </a:solidFill>
              </a:rPr>
            </a:br>
            <a:r>
              <a:rPr lang="en-US" altLang="en-US" sz="2500">
                <a:solidFill>
                  <a:srgbClr val="333399"/>
                </a:solidFill>
              </a:rPr>
              <a:t>(in thousands)</a:t>
            </a:r>
            <a:endParaRPr lang="en-US" altLang="en-US"/>
          </a:p>
        </p:txBody>
      </p:sp>
      <p:sp>
        <p:nvSpPr>
          <p:cNvPr id="21507" name="Slide Number Placeholder 3">
            <a:extLst>
              <a:ext uri="{FF2B5EF4-FFF2-40B4-BE49-F238E27FC236}">
                <a16:creationId xmlns:a16="http://schemas.microsoft.com/office/drawing/2014/main" id="{BC2ABFA8-7898-4749-8066-696EEC485AA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Tx/>
              <a:buNone/>
            </a:pPr>
            <a:fld id="{809DF4FD-22AC-47BD-B1FF-E0006255BEEE}" type="slidenum">
              <a:rPr lang="en-US" altLang="en-US" sz="1400" smtClean="0">
                <a:solidFill>
                  <a:srgbClr val="000000"/>
                </a:solidFill>
              </a:rPr>
              <a:pPr fontAlgn="base">
                <a:spcBef>
                  <a:spcPct val="0"/>
                </a:spcBef>
                <a:spcAft>
                  <a:spcPct val="0"/>
                </a:spcAft>
                <a:buClrTx/>
                <a:buSzTx/>
                <a:buFontTx/>
                <a:buNone/>
              </a:pPr>
              <a:t>16</a:t>
            </a:fld>
            <a:endParaRPr lang="en-US" altLang="en-US" sz="1400">
              <a:solidFill>
                <a:srgbClr val="000000"/>
              </a:solidFill>
            </a:endParaRPr>
          </a:p>
        </p:txBody>
      </p:sp>
      <p:graphicFrame>
        <p:nvGraphicFramePr>
          <p:cNvPr id="2" name="Object 1">
            <a:extLst>
              <a:ext uri="{FF2B5EF4-FFF2-40B4-BE49-F238E27FC236}">
                <a16:creationId xmlns:a16="http://schemas.microsoft.com/office/drawing/2014/main" id="{9F989FB3-316A-45ED-8788-9E2B8F5C30B2}"/>
              </a:ext>
            </a:extLst>
          </p:cNvPr>
          <p:cNvGraphicFramePr>
            <a:graphicFrameLocks noChangeAspect="1"/>
          </p:cNvGraphicFramePr>
          <p:nvPr>
            <p:extLst>
              <p:ext uri="{D42A27DB-BD31-4B8C-83A1-F6EECF244321}">
                <p14:modId xmlns:p14="http://schemas.microsoft.com/office/powerpoint/2010/main" val="2305701957"/>
              </p:ext>
            </p:extLst>
          </p:nvPr>
        </p:nvGraphicFramePr>
        <p:xfrm>
          <a:off x="2160876" y="2022554"/>
          <a:ext cx="6881079" cy="2156258"/>
        </p:xfrm>
        <a:graphic>
          <a:graphicData uri="http://schemas.openxmlformats.org/presentationml/2006/ole">
            <mc:AlternateContent xmlns:mc="http://schemas.openxmlformats.org/markup-compatibility/2006">
              <mc:Choice xmlns:v="urn:schemas-microsoft-com:vml" Requires="v">
                <p:oleObj spid="_x0000_s21592" name="Worksheet" r:id="rId3" imgW="6225575" imgH="1950924" progId="Excel.Sheet.12">
                  <p:embed/>
                </p:oleObj>
              </mc:Choice>
              <mc:Fallback>
                <p:oleObj name="Worksheet" r:id="rId3" imgW="6225575" imgH="1950924" progId="Excel.Sheet.12">
                  <p:embed/>
                  <p:pic>
                    <p:nvPicPr>
                      <p:cNvPr id="0" name=""/>
                      <p:cNvPicPr/>
                      <p:nvPr/>
                    </p:nvPicPr>
                    <p:blipFill>
                      <a:blip r:embed="rId4"/>
                      <a:stretch>
                        <a:fillRect/>
                      </a:stretch>
                    </p:blipFill>
                    <p:spPr>
                      <a:xfrm>
                        <a:off x="2160876" y="2022554"/>
                        <a:ext cx="6881079" cy="2156258"/>
                      </a:xfrm>
                      <a:prstGeom prst="rect">
                        <a:avLst/>
                      </a:prstGeom>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C5225C4B-60E6-43A9-BA11-A4E95ADC7339}"/>
              </a:ext>
            </a:extLst>
          </p:cNvPr>
          <p:cNvSpPr>
            <a:spLocks noGrp="1" noChangeArrowheads="1"/>
          </p:cNvSpPr>
          <p:nvPr>
            <p:ph type="title"/>
          </p:nvPr>
        </p:nvSpPr>
        <p:spPr>
          <a:xfrm>
            <a:off x="1169988" y="214313"/>
            <a:ext cx="10096500" cy="1462087"/>
          </a:xfrm>
        </p:spPr>
        <p:txBody>
          <a:bodyPr/>
          <a:lstStyle/>
          <a:p>
            <a:pPr algn="ctr"/>
            <a:r>
              <a:rPr lang="en-US" altLang="en-US"/>
              <a:t>Combined Statement of Cash Flows</a:t>
            </a:r>
            <a:br>
              <a:rPr lang="en-US" altLang="en-US"/>
            </a:br>
            <a:r>
              <a:rPr lang="en-US" altLang="en-US" sz="3000"/>
              <a:t>(in thousands)</a:t>
            </a:r>
          </a:p>
        </p:txBody>
      </p:sp>
      <p:sp>
        <p:nvSpPr>
          <p:cNvPr id="22531" name="Slide Number Placeholder 3">
            <a:extLst>
              <a:ext uri="{FF2B5EF4-FFF2-40B4-BE49-F238E27FC236}">
                <a16:creationId xmlns:a16="http://schemas.microsoft.com/office/drawing/2014/main" id="{D8C341CD-2D8A-47FF-85C9-BF6E7D83F4F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Tx/>
              <a:buNone/>
            </a:pPr>
            <a:fld id="{E148677F-CCA9-4E52-ABAF-381869B1328A}" type="slidenum">
              <a:rPr lang="en-US" altLang="en-US" sz="1400" smtClean="0">
                <a:solidFill>
                  <a:srgbClr val="000000"/>
                </a:solidFill>
              </a:rPr>
              <a:pPr fontAlgn="base">
                <a:spcBef>
                  <a:spcPct val="0"/>
                </a:spcBef>
                <a:spcAft>
                  <a:spcPct val="0"/>
                </a:spcAft>
                <a:buClrTx/>
                <a:buSzTx/>
                <a:buFontTx/>
                <a:buNone/>
              </a:pPr>
              <a:t>17</a:t>
            </a:fld>
            <a:endParaRPr lang="en-US" altLang="en-US" sz="1400">
              <a:solidFill>
                <a:srgbClr val="000000"/>
              </a:solidFill>
            </a:endParaRPr>
          </a:p>
        </p:txBody>
      </p:sp>
      <p:graphicFrame>
        <p:nvGraphicFramePr>
          <p:cNvPr id="2" name="Object 1">
            <a:extLst>
              <a:ext uri="{FF2B5EF4-FFF2-40B4-BE49-F238E27FC236}">
                <a16:creationId xmlns:a16="http://schemas.microsoft.com/office/drawing/2014/main" id="{53B26890-5BC5-4649-BF9F-4AA9DF4EE4E0}"/>
              </a:ext>
            </a:extLst>
          </p:cNvPr>
          <p:cNvGraphicFramePr>
            <a:graphicFrameLocks noChangeAspect="1"/>
          </p:cNvGraphicFramePr>
          <p:nvPr>
            <p:extLst>
              <p:ext uri="{D42A27DB-BD31-4B8C-83A1-F6EECF244321}">
                <p14:modId xmlns:p14="http://schemas.microsoft.com/office/powerpoint/2010/main" val="1959303147"/>
              </p:ext>
            </p:extLst>
          </p:nvPr>
        </p:nvGraphicFramePr>
        <p:xfrm>
          <a:off x="1169988" y="2135188"/>
          <a:ext cx="9053512" cy="3517900"/>
        </p:xfrm>
        <a:graphic>
          <a:graphicData uri="http://schemas.openxmlformats.org/presentationml/2006/ole">
            <mc:AlternateContent xmlns:mc="http://schemas.openxmlformats.org/markup-compatibility/2006">
              <mc:Choice xmlns:v="urn:schemas-microsoft-com:vml" Requires="v">
                <p:oleObj spid="_x0000_s22618" name="Worksheet" r:id="rId3" imgW="8702111" imgH="3383469" progId="Excel.Sheet.12">
                  <p:embed/>
                </p:oleObj>
              </mc:Choice>
              <mc:Fallback>
                <p:oleObj name="Worksheet" r:id="rId3" imgW="8702111" imgH="3383469" progId="Excel.Sheet.12">
                  <p:embed/>
                  <p:pic>
                    <p:nvPicPr>
                      <p:cNvPr id="0" name=""/>
                      <p:cNvPicPr/>
                      <p:nvPr/>
                    </p:nvPicPr>
                    <p:blipFill>
                      <a:blip r:embed="rId4"/>
                      <a:stretch>
                        <a:fillRect/>
                      </a:stretch>
                    </p:blipFill>
                    <p:spPr>
                      <a:xfrm>
                        <a:off x="1169988" y="2135188"/>
                        <a:ext cx="9053512" cy="3517900"/>
                      </a:xfrm>
                      <a:prstGeom prst="rect">
                        <a:avLst/>
                      </a:prstGeom>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00AA41A-C49B-4EE5-BB37-8FD57A5F7E88}"/>
              </a:ext>
            </a:extLst>
          </p:cNvPr>
          <p:cNvSpPr>
            <a:spLocks noGrp="1" noChangeArrowheads="1"/>
          </p:cNvSpPr>
          <p:nvPr>
            <p:ph type="title"/>
          </p:nvPr>
        </p:nvSpPr>
        <p:spPr>
          <a:xfrm>
            <a:off x="2667000" y="457200"/>
            <a:ext cx="7010400" cy="1157288"/>
          </a:xfrm>
        </p:spPr>
        <p:txBody>
          <a:bodyPr/>
          <a:lstStyle/>
          <a:p>
            <a:pPr algn="ctr" eaLnBrk="1" hangingPunct="1"/>
            <a:r>
              <a:rPr lang="en-US" altLang="en-US" sz="2800" dirty="0"/>
              <a:t>Single Audit Results</a:t>
            </a:r>
            <a:r>
              <a:rPr lang="en-US" altLang="en-US" sz="4000" dirty="0"/>
              <a:t/>
            </a:r>
            <a:br>
              <a:rPr lang="en-US" altLang="en-US" sz="4000" dirty="0"/>
            </a:br>
            <a:r>
              <a:rPr lang="en-US" altLang="en-US" sz="2800" dirty="0"/>
              <a:t>LHC General Fund and</a:t>
            </a:r>
            <a:br>
              <a:rPr lang="en-US" altLang="en-US" sz="2800" dirty="0"/>
            </a:br>
            <a:r>
              <a:rPr lang="en-US" altLang="en-US" sz="2800" dirty="0"/>
              <a:t>Louisiana Housing Authority</a:t>
            </a:r>
          </a:p>
        </p:txBody>
      </p:sp>
      <p:sp>
        <p:nvSpPr>
          <p:cNvPr id="13315" name="Rectangle 3">
            <a:extLst>
              <a:ext uri="{FF2B5EF4-FFF2-40B4-BE49-F238E27FC236}">
                <a16:creationId xmlns:a16="http://schemas.microsoft.com/office/drawing/2014/main" id="{6A6D9F66-C80B-469D-8501-D76C605B6759}"/>
              </a:ext>
            </a:extLst>
          </p:cNvPr>
          <p:cNvSpPr>
            <a:spLocks noGrp="1" noChangeArrowheads="1"/>
          </p:cNvSpPr>
          <p:nvPr>
            <p:ph type="body" idx="1"/>
          </p:nvPr>
        </p:nvSpPr>
        <p:spPr>
          <a:xfrm>
            <a:off x="1752600" y="2051118"/>
            <a:ext cx="8763000" cy="4076307"/>
          </a:xfrm>
        </p:spPr>
        <p:txBody>
          <a:bodyPr/>
          <a:lstStyle/>
          <a:p>
            <a:pPr marL="0" indent="0" eaLnBrk="1" hangingPunct="1">
              <a:lnSpc>
                <a:spcPct val="90000"/>
              </a:lnSpc>
              <a:spcBef>
                <a:spcPct val="0"/>
              </a:spcBef>
              <a:spcAft>
                <a:spcPts val="1200"/>
              </a:spcAft>
              <a:buClr>
                <a:srgbClr val="3333CC"/>
              </a:buClr>
              <a:buFont typeface="Wingdings" panose="05000000000000000000" pitchFamily="2" charset="2"/>
              <a:buNone/>
              <a:defRPr/>
            </a:pPr>
            <a:r>
              <a:rPr lang="en-US" altLang="en-US" sz="2500" u="sng" dirty="0">
                <a:solidFill>
                  <a:srgbClr val="000000"/>
                </a:solidFill>
              </a:rPr>
              <a:t>Auditor’s Responsibilities Under Uniform Guidance</a:t>
            </a:r>
            <a:r>
              <a:rPr lang="en-US" altLang="en-US" sz="2500" dirty="0">
                <a:solidFill>
                  <a:srgbClr val="000000"/>
                </a:solidFill>
              </a:rPr>
              <a:t>:</a:t>
            </a:r>
          </a:p>
          <a:p>
            <a:pPr eaLnBrk="1" hangingPunct="1">
              <a:lnSpc>
                <a:spcPct val="90000"/>
              </a:lnSpc>
              <a:spcBef>
                <a:spcPct val="0"/>
              </a:spcBef>
              <a:spcAft>
                <a:spcPts val="1200"/>
              </a:spcAft>
              <a:buClr>
                <a:srgbClr val="3333CC"/>
              </a:buClr>
              <a:defRPr/>
            </a:pPr>
            <a:r>
              <a:rPr lang="en-US" altLang="en-US" sz="2000" dirty="0">
                <a:solidFill>
                  <a:srgbClr val="000000"/>
                </a:solidFill>
              </a:rPr>
              <a:t>To report on internal control over compliance related to major programs and report on compliance with laws, regulations, contracts and award agreements.</a:t>
            </a:r>
          </a:p>
          <a:p>
            <a:pPr eaLnBrk="1" hangingPunct="1">
              <a:lnSpc>
                <a:spcPct val="90000"/>
              </a:lnSpc>
              <a:spcBef>
                <a:spcPct val="0"/>
              </a:spcBef>
              <a:spcAft>
                <a:spcPts val="1200"/>
              </a:spcAft>
              <a:buClr>
                <a:srgbClr val="3333CC"/>
              </a:buClr>
              <a:defRPr/>
            </a:pPr>
            <a:r>
              <a:rPr lang="en-US" altLang="en-US" sz="2000" dirty="0">
                <a:solidFill>
                  <a:srgbClr val="000000"/>
                </a:solidFill>
              </a:rPr>
              <a:t>Perform tests of controls over compliance to evaluate the effectiveness of the design and operation of controls.</a:t>
            </a:r>
          </a:p>
          <a:p>
            <a:pPr eaLnBrk="1" hangingPunct="1">
              <a:lnSpc>
                <a:spcPct val="90000"/>
              </a:lnSpc>
              <a:spcBef>
                <a:spcPct val="0"/>
              </a:spcBef>
              <a:spcAft>
                <a:spcPts val="600"/>
              </a:spcAft>
              <a:buClr>
                <a:srgbClr val="3333CC"/>
              </a:buClr>
              <a:defRPr/>
            </a:pPr>
            <a:r>
              <a:rPr lang="en-US" altLang="en-US" sz="2000" dirty="0">
                <a:solidFill>
                  <a:srgbClr val="000000"/>
                </a:solidFill>
              </a:rPr>
              <a:t>Plan and perform the audit to obtain reasonable assurance about whether the auditee has complied with terms and conditions of federal awards applicable to major programs.</a:t>
            </a:r>
            <a:endParaRPr lang="en-US" altLang="en-US" sz="2000" dirty="0"/>
          </a:p>
        </p:txBody>
      </p:sp>
      <p:sp>
        <p:nvSpPr>
          <p:cNvPr id="27652" name="Slide Number Placeholder 2">
            <a:extLst>
              <a:ext uri="{FF2B5EF4-FFF2-40B4-BE49-F238E27FC236}">
                <a16:creationId xmlns:a16="http://schemas.microsoft.com/office/drawing/2014/main" id="{43949D53-09E6-43FC-8866-5239C942247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21FC40E6-876B-482E-913C-DE286F2ED3CC}"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18</a:t>
            </a:fld>
            <a:endParaRPr lang="en-US" altLang="en-US" sz="140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00AA41A-C49B-4EE5-BB37-8FD57A5F7E88}"/>
              </a:ext>
            </a:extLst>
          </p:cNvPr>
          <p:cNvSpPr>
            <a:spLocks noGrp="1" noChangeArrowheads="1"/>
          </p:cNvSpPr>
          <p:nvPr>
            <p:ph type="title"/>
          </p:nvPr>
        </p:nvSpPr>
        <p:spPr>
          <a:xfrm>
            <a:off x="2667000" y="664590"/>
            <a:ext cx="7010400" cy="1157288"/>
          </a:xfrm>
        </p:spPr>
        <p:txBody>
          <a:bodyPr/>
          <a:lstStyle/>
          <a:p>
            <a:pPr algn="ctr" eaLnBrk="1" hangingPunct="1"/>
            <a:r>
              <a:rPr lang="en-US" altLang="en-US" sz="2800" dirty="0"/>
              <a:t>Single Audit Results</a:t>
            </a:r>
            <a:r>
              <a:rPr lang="en-US" altLang="en-US" sz="5400" dirty="0"/>
              <a:t/>
            </a:r>
            <a:br>
              <a:rPr lang="en-US" altLang="en-US" sz="5400" dirty="0"/>
            </a:br>
            <a:r>
              <a:rPr lang="en-US" altLang="en-US" sz="2800" dirty="0"/>
              <a:t>LHC General Fund and</a:t>
            </a:r>
            <a:br>
              <a:rPr lang="en-US" altLang="en-US" sz="2800" dirty="0"/>
            </a:br>
            <a:r>
              <a:rPr lang="en-US" altLang="en-US" sz="2800" dirty="0"/>
              <a:t>Louisiana Housing Authority </a:t>
            </a:r>
            <a:br>
              <a:rPr lang="en-US" altLang="en-US" sz="2800" dirty="0"/>
            </a:br>
            <a:r>
              <a:rPr lang="en-US" altLang="en-US" sz="2800" dirty="0"/>
              <a:t>(Continued)</a:t>
            </a:r>
          </a:p>
        </p:txBody>
      </p:sp>
      <p:sp>
        <p:nvSpPr>
          <p:cNvPr id="13315" name="Rectangle 3">
            <a:extLst>
              <a:ext uri="{FF2B5EF4-FFF2-40B4-BE49-F238E27FC236}">
                <a16:creationId xmlns:a16="http://schemas.microsoft.com/office/drawing/2014/main" id="{6A6D9F66-C80B-469D-8501-D76C605B6759}"/>
              </a:ext>
            </a:extLst>
          </p:cNvPr>
          <p:cNvSpPr>
            <a:spLocks noGrp="1" noChangeArrowheads="1"/>
          </p:cNvSpPr>
          <p:nvPr>
            <p:ph type="body" idx="1"/>
          </p:nvPr>
        </p:nvSpPr>
        <p:spPr>
          <a:xfrm>
            <a:off x="1752599" y="1900286"/>
            <a:ext cx="9766955" cy="4743990"/>
          </a:xfrm>
        </p:spPr>
        <p:txBody>
          <a:bodyPr/>
          <a:lstStyle/>
          <a:p>
            <a:pPr marL="0" indent="0" eaLnBrk="1" hangingPunct="1">
              <a:lnSpc>
                <a:spcPct val="90000"/>
              </a:lnSpc>
              <a:spcBef>
                <a:spcPct val="0"/>
              </a:spcBef>
              <a:spcAft>
                <a:spcPts val="1200"/>
              </a:spcAft>
              <a:buFont typeface="Wingdings" panose="05000000000000000000" pitchFamily="2" charset="2"/>
              <a:buNone/>
              <a:defRPr/>
            </a:pPr>
            <a:r>
              <a:rPr lang="en-US" altLang="en-US" sz="2000" u="sng" dirty="0"/>
              <a:t>Results – Louisiana Housing Corporation (General Fund)</a:t>
            </a:r>
            <a:r>
              <a:rPr lang="en-US" altLang="en-US" sz="2000" dirty="0"/>
              <a:t>:</a:t>
            </a:r>
          </a:p>
          <a:p>
            <a:pPr eaLnBrk="1" hangingPunct="1">
              <a:lnSpc>
                <a:spcPct val="90000"/>
              </a:lnSpc>
              <a:spcBef>
                <a:spcPct val="0"/>
              </a:spcBef>
              <a:spcAft>
                <a:spcPts val="600"/>
              </a:spcAft>
              <a:defRPr/>
            </a:pPr>
            <a:r>
              <a:rPr lang="en-US" altLang="en-US" sz="1800" dirty="0"/>
              <a:t>Type of auditor’s opinion: Unmodified</a:t>
            </a:r>
          </a:p>
          <a:p>
            <a:pPr eaLnBrk="1" hangingPunct="1">
              <a:spcBef>
                <a:spcPct val="0"/>
              </a:spcBef>
              <a:spcAft>
                <a:spcPts val="600"/>
              </a:spcAft>
              <a:defRPr/>
            </a:pPr>
            <a:r>
              <a:rPr lang="en-US" altLang="en-US" sz="1800" dirty="0"/>
              <a:t>No significant deficiencies </a:t>
            </a:r>
            <a:r>
              <a:rPr lang="en-US" sz="1800" dirty="0"/>
              <a:t>disclosed in accordance with </a:t>
            </a:r>
            <a:r>
              <a:rPr lang="en-US" sz="1800" i="1" dirty="0"/>
              <a:t>Uniform Guidance</a:t>
            </a:r>
            <a:r>
              <a:rPr lang="en-US" sz="1800" dirty="0"/>
              <a:t>	</a:t>
            </a:r>
            <a:endParaRPr lang="en-US" altLang="en-US" sz="1800" dirty="0"/>
          </a:p>
          <a:p>
            <a:pPr eaLnBrk="1" hangingPunct="1">
              <a:lnSpc>
                <a:spcPct val="90000"/>
              </a:lnSpc>
              <a:spcBef>
                <a:spcPct val="0"/>
              </a:spcBef>
              <a:spcAft>
                <a:spcPts val="600"/>
              </a:spcAft>
              <a:defRPr/>
            </a:pPr>
            <a:r>
              <a:rPr lang="en-US" altLang="en-US" sz="1800" dirty="0"/>
              <a:t>No deficiencies that are considered to be material weaknesses.</a:t>
            </a:r>
          </a:p>
          <a:p>
            <a:pPr eaLnBrk="1" hangingPunct="1">
              <a:lnSpc>
                <a:spcPct val="90000"/>
              </a:lnSpc>
              <a:spcBef>
                <a:spcPct val="0"/>
              </a:spcBef>
              <a:spcAft>
                <a:spcPts val="600"/>
              </a:spcAft>
              <a:defRPr/>
            </a:pPr>
            <a:r>
              <a:rPr lang="en-US" altLang="en-US" sz="1800" dirty="0"/>
              <a:t>No instances of material noncompliance noted.</a:t>
            </a:r>
          </a:p>
          <a:p>
            <a:pPr marL="0" indent="0" eaLnBrk="1" hangingPunct="1">
              <a:lnSpc>
                <a:spcPct val="90000"/>
              </a:lnSpc>
              <a:spcBef>
                <a:spcPct val="0"/>
              </a:spcBef>
              <a:spcAft>
                <a:spcPts val="600"/>
              </a:spcAft>
              <a:buNone/>
              <a:defRPr/>
            </a:pPr>
            <a:endParaRPr lang="en-US" altLang="en-US" sz="1200" dirty="0"/>
          </a:p>
          <a:p>
            <a:pPr marL="0" indent="0" eaLnBrk="1" hangingPunct="1">
              <a:lnSpc>
                <a:spcPct val="90000"/>
              </a:lnSpc>
              <a:spcBef>
                <a:spcPct val="0"/>
              </a:spcBef>
              <a:spcAft>
                <a:spcPts val="1200"/>
              </a:spcAft>
              <a:buNone/>
              <a:defRPr/>
            </a:pPr>
            <a:r>
              <a:rPr lang="en-US" altLang="en-US" sz="2000" u="sng" dirty="0"/>
              <a:t>Results – Louisiana Housing Authority</a:t>
            </a:r>
            <a:r>
              <a:rPr lang="en-US" altLang="en-US" sz="2000" dirty="0"/>
              <a:t>:</a:t>
            </a:r>
          </a:p>
          <a:p>
            <a:pPr eaLnBrk="1" hangingPunct="1">
              <a:lnSpc>
                <a:spcPct val="90000"/>
              </a:lnSpc>
              <a:spcBef>
                <a:spcPct val="0"/>
              </a:spcBef>
              <a:spcAft>
                <a:spcPts val="600"/>
              </a:spcAft>
              <a:defRPr/>
            </a:pPr>
            <a:r>
              <a:rPr lang="en-US" altLang="en-US" sz="1800" dirty="0"/>
              <a:t>Type of auditor’s opinion: Unmodified</a:t>
            </a:r>
          </a:p>
          <a:p>
            <a:pPr eaLnBrk="1" hangingPunct="1">
              <a:spcBef>
                <a:spcPct val="0"/>
              </a:spcBef>
              <a:spcAft>
                <a:spcPts val="600"/>
              </a:spcAft>
              <a:defRPr/>
            </a:pPr>
            <a:r>
              <a:rPr lang="en-US" altLang="en-US" sz="1800" dirty="0"/>
              <a:t>No significant deficiencies </a:t>
            </a:r>
            <a:r>
              <a:rPr lang="en-US" sz="1800" dirty="0"/>
              <a:t>disclosed in accordance with </a:t>
            </a:r>
            <a:r>
              <a:rPr lang="en-US" sz="1800" i="1" dirty="0"/>
              <a:t>Uniform Guidance </a:t>
            </a:r>
          </a:p>
          <a:p>
            <a:pPr eaLnBrk="1" hangingPunct="1">
              <a:spcBef>
                <a:spcPct val="0"/>
              </a:spcBef>
              <a:spcAft>
                <a:spcPts val="300"/>
              </a:spcAft>
              <a:defRPr/>
            </a:pPr>
            <a:r>
              <a:rPr lang="en-US" altLang="en-US" sz="1800" dirty="0"/>
              <a:t>No deficiencies that are considered to be material weaknesses.</a:t>
            </a:r>
          </a:p>
          <a:p>
            <a:pPr algn="just">
              <a:defRPr/>
            </a:pPr>
            <a:r>
              <a:rPr lang="en-US" altLang="en-US" sz="1800" dirty="0"/>
              <a:t>No instances of material noncompliance noted.</a:t>
            </a:r>
          </a:p>
        </p:txBody>
      </p:sp>
      <p:sp>
        <p:nvSpPr>
          <p:cNvPr id="27652" name="Slide Number Placeholder 2">
            <a:extLst>
              <a:ext uri="{FF2B5EF4-FFF2-40B4-BE49-F238E27FC236}">
                <a16:creationId xmlns:a16="http://schemas.microsoft.com/office/drawing/2014/main" id="{43949D53-09E6-43FC-8866-5239C942247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21FC40E6-876B-482E-913C-DE286F2ED3CC}"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19</a:t>
            </a:fld>
            <a:endParaRPr lang="en-US" altLang="en-US" sz="1400">
              <a:solidFill>
                <a:srgbClr val="000000"/>
              </a:solidFill>
            </a:endParaRPr>
          </a:p>
        </p:txBody>
      </p:sp>
    </p:spTree>
    <p:extLst>
      <p:ext uri="{BB962C8B-B14F-4D97-AF65-F5344CB8AC3E}">
        <p14:creationId xmlns:p14="http://schemas.microsoft.com/office/powerpoint/2010/main" val="3319585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A6DB0D92-0A51-4521-A844-0C5D3F446EAE}"/>
              </a:ext>
            </a:extLst>
          </p:cNvPr>
          <p:cNvSpPr>
            <a:spLocks noGrp="1" noChangeArrowheads="1"/>
          </p:cNvSpPr>
          <p:nvPr>
            <p:ph type="title"/>
          </p:nvPr>
        </p:nvSpPr>
        <p:spPr/>
        <p:txBody>
          <a:bodyPr/>
          <a:lstStyle/>
          <a:p>
            <a:r>
              <a:rPr lang="en-US" altLang="en-US"/>
              <a:t>Management’s Responsibilities</a:t>
            </a:r>
          </a:p>
        </p:txBody>
      </p:sp>
      <p:sp>
        <p:nvSpPr>
          <p:cNvPr id="6147" name="Content Placeholder 2">
            <a:extLst>
              <a:ext uri="{FF2B5EF4-FFF2-40B4-BE49-F238E27FC236}">
                <a16:creationId xmlns:a16="http://schemas.microsoft.com/office/drawing/2014/main" id="{5AC79C12-D89C-4B8A-BCC2-AF60C88F894B}"/>
              </a:ext>
            </a:extLst>
          </p:cNvPr>
          <p:cNvSpPr>
            <a:spLocks noGrp="1" noChangeArrowheads="1"/>
          </p:cNvSpPr>
          <p:nvPr>
            <p:ph idx="1"/>
          </p:nvPr>
        </p:nvSpPr>
        <p:spPr>
          <a:xfrm>
            <a:off x="1535113" y="1976438"/>
            <a:ext cx="8269287" cy="4724400"/>
          </a:xfrm>
        </p:spPr>
        <p:txBody>
          <a:bodyPr/>
          <a:lstStyle/>
          <a:p>
            <a:pPr algn="just"/>
            <a:r>
              <a:rPr lang="en-US" altLang="en-US" sz="2800"/>
              <a:t>Preparation and fair presentation of the financial statements in accordance with accounting principles generally accepted in the United States of America</a:t>
            </a:r>
          </a:p>
          <a:p>
            <a:pPr algn="just"/>
            <a:r>
              <a:rPr lang="en-US" altLang="en-US" sz="2800"/>
              <a:t>Establishment and maintenance of adequate records and effective internal controls and safeguarding of assets</a:t>
            </a:r>
          </a:p>
          <a:p>
            <a:pPr algn="just"/>
            <a:r>
              <a:rPr lang="en-US" altLang="en-US" sz="2800"/>
              <a:t>Appropriate selection and use of accounting policies</a:t>
            </a:r>
          </a:p>
        </p:txBody>
      </p:sp>
      <p:sp>
        <p:nvSpPr>
          <p:cNvPr id="6148" name="Slide Number Placeholder 2">
            <a:extLst>
              <a:ext uri="{FF2B5EF4-FFF2-40B4-BE49-F238E27FC236}">
                <a16:creationId xmlns:a16="http://schemas.microsoft.com/office/drawing/2014/main" id="{3D1A08C0-17C5-4DD0-9D28-6D5171C00C8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250B7EF3-94BB-4035-BC72-778427C01FB4}"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a:t>
            </a:fld>
            <a:endParaRPr lang="en-US" altLang="en-US" sz="1400">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a:extLst>
              <a:ext uri="{FF2B5EF4-FFF2-40B4-BE49-F238E27FC236}">
                <a16:creationId xmlns:a16="http://schemas.microsoft.com/office/drawing/2014/main" id="{493289F3-0949-47B9-8D83-A9799007CDCB}"/>
              </a:ext>
            </a:extLst>
          </p:cNvPr>
          <p:cNvSpPr>
            <a:spLocks noGrp="1" noChangeArrowheads="1"/>
          </p:cNvSpPr>
          <p:nvPr>
            <p:ph type="title"/>
          </p:nvPr>
        </p:nvSpPr>
        <p:spPr>
          <a:xfrm>
            <a:off x="2209800" y="214313"/>
            <a:ext cx="7629525" cy="1309687"/>
          </a:xfrm>
        </p:spPr>
        <p:txBody>
          <a:bodyPr/>
          <a:lstStyle/>
          <a:p>
            <a:pPr algn="ctr" eaLnBrk="1" hangingPunct="1"/>
            <a:r>
              <a:rPr lang="en-US" altLang="en-US" sz="2500"/>
              <a:t>Single Audit</a:t>
            </a:r>
            <a:br>
              <a:rPr lang="en-US" altLang="en-US" sz="2500"/>
            </a:br>
            <a:r>
              <a:rPr lang="en-US" altLang="en-US" sz="2500"/>
              <a:t>Schedule of Expenditures of Federal Awards</a:t>
            </a:r>
            <a:br>
              <a:rPr lang="en-US" altLang="en-US" sz="2500"/>
            </a:br>
            <a:r>
              <a:rPr lang="en-US" altLang="en-US" sz="2500"/>
              <a:t>(in thousands)</a:t>
            </a:r>
          </a:p>
        </p:txBody>
      </p:sp>
      <p:sp>
        <p:nvSpPr>
          <p:cNvPr id="25647" name="Slide Number Placeholder 2">
            <a:extLst>
              <a:ext uri="{FF2B5EF4-FFF2-40B4-BE49-F238E27FC236}">
                <a16:creationId xmlns:a16="http://schemas.microsoft.com/office/drawing/2014/main" id="{07CC0C91-C51A-477E-BBB1-28E677F65BE8}"/>
              </a:ext>
            </a:extLst>
          </p:cNvPr>
          <p:cNvSpPr>
            <a:spLocks noGrp="1"/>
          </p:cNvSpPr>
          <p:nvPr>
            <p:ph type="sldNum" sz="quarter" idx="12"/>
          </p:nvPr>
        </p:nvSpPr>
        <p:spPr>
          <a:xfrm>
            <a:off x="10143744" y="630936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884DAB5E-4783-409B-B28E-A541B4473A1A}"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20</a:t>
            </a:fld>
            <a:endParaRPr lang="en-US" altLang="en-US" sz="1400">
              <a:solidFill>
                <a:srgbClr val="000000"/>
              </a:solidFill>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1646372696"/>
              </p:ext>
            </p:extLst>
          </p:nvPr>
        </p:nvGraphicFramePr>
        <p:xfrm>
          <a:off x="609600" y="2155825"/>
          <a:ext cx="10950575" cy="3662363"/>
        </p:xfrm>
        <a:graphic>
          <a:graphicData uri="http://schemas.openxmlformats.org/presentationml/2006/ole">
            <mc:AlternateContent xmlns:mc="http://schemas.openxmlformats.org/markup-compatibility/2006">
              <mc:Choice xmlns:v="urn:schemas-microsoft-com:vml" Requires="v">
                <p:oleObj spid="_x0000_s25676" name="Worksheet" r:id="rId3" imgW="10949834" imgH="3672777" progId="Excel.Sheet.12">
                  <p:embed/>
                </p:oleObj>
              </mc:Choice>
              <mc:Fallback>
                <p:oleObj name="Worksheet" r:id="rId3" imgW="10949834" imgH="3672777" progId="Excel.Sheet.12">
                  <p:embed/>
                  <p:pic>
                    <p:nvPicPr>
                      <p:cNvPr id="0" name=""/>
                      <p:cNvPicPr/>
                      <p:nvPr/>
                    </p:nvPicPr>
                    <p:blipFill>
                      <a:blip r:embed="rId4"/>
                      <a:stretch>
                        <a:fillRect/>
                      </a:stretch>
                    </p:blipFill>
                    <p:spPr>
                      <a:xfrm>
                        <a:off x="609600" y="2155825"/>
                        <a:ext cx="10950575" cy="3662363"/>
                      </a:xfrm>
                      <a:prstGeom prst="rect">
                        <a:avLst/>
                      </a:prstGeom>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a:extLst>
              <a:ext uri="{FF2B5EF4-FFF2-40B4-BE49-F238E27FC236}">
                <a16:creationId xmlns:a16="http://schemas.microsoft.com/office/drawing/2014/main" id="{67423AE2-BD5F-4696-8E26-3450B05AC358}"/>
              </a:ext>
            </a:extLst>
          </p:cNvPr>
          <p:cNvSpPr>
            <a:spLocks noGrp="1" noChangeArrowheads="1"/>
          </p:cNvSpPr>
          <p:nvPr>
            <p:ph type="title"/>
          </p:nvPr>
        </p:nvSpPr>
        <p:spPr>
          <a:xfrm>
            <a:off x="2133600" y="214313"/>
            <a:ext cx="7696200" cy="1309687"/>
          </a:xfrm>
        </p:spPr>
        <p:txBody>
          <a:bodyPr/>
          <a:lstStyle/>
          <a:p>
            <a:pPr algn="ctr" eaLnBrk="1" hangingPunct="1"/>
            <a:r>
              <a:rPr lang="en-US" altLang="en-US" sz="2500"/>
              <a:t>Single Audit</a:t>
            </a:r>
            <a:br>
              <a:rPr lang="en-US" altLang="en-US" sz="2500"/>
            </a:br>
            <a:r>
              <a:rPr lang="en-US" altLang="en-US" sz="2500"/>
              <a:t>Programs Tested as Major Programs</a:t>
            </a:r>
            <a:br>
              <a:rPr lang="en-US" altLang="en-US" sz="2500"/>
            </a:br>
            <a:r>
              <a:rPr lang="en-US" altLang="en-US" sz="2500"/>
              <a:t>(in thousands)</a:t>
            </a:r>
          </a:p>
        </p:txBody>
      </p:sp>
      <p:sp>
        <p:nvSpPr>
          <p:cNvPr id="26650" name="Slide Number Placeholder 2">
            <a:extLst>
              <a:ext uri="{FF2B5EF4-FFF2-40B4-BE49-F238E27FC236}">
                <a16:creationId xmlns:a16="http://schemas.microsoft.com/office/drawing/2014/main" id="{1C3FDFF0-10EF-42B8-9226-7844A8A68C8F}"/>
              </a:ext>
            </a:extLst>
          </p:cNvPr>
          <p:cNvSpPr>
            <a:spLocks noGrp="1"/>
          </p:cNvSpPr>
          <p:nvPr>
            <p:ph type="sldNum" sz="quarter" idx="12"/>
          </p:nvPr>
        </p:nvSpPr>
        <p:spPr>
          <a:xfrm>
            <a:off x="10180320" y="6300216"/>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63651AB4-C29A-4EB0-BB15-DCD2248F76A5}"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21</a:t>
            </a:fld>
            <a:endParaRPr lang="en-US" altLang="en-US" sz="1400">
              <a:solidFill>
                <a:srgbClr val="000000"/>
              </a:solidFill>
            </a:endParaRPr>
          </a:p>
        </p:txBody>
      </p:sp>
      <p:graphicFrame>
        <p:nvGraphicFramePr>
          <p:cNvPr id="2" name="Object 1">
            <a:extLst>
              <a:ext uri="{FF2B5EF4-FFF2-40B4-BE49-F238E27FC236}">
                <a16:creationId xmlns:a16="http://schemas.microsoft.com/office/drawing/2014/main" id="{EDABB8D5-E833-4DB4-BF8E-61E7713A9CB8}"/>
              </a:ext>
            </a:extLst>
          </p:cNvPr>
          <p:cNvGraphicFramePr>
            <a:graphicFrameLocks noChangeAspect="1"/>
          </p:cNvGraphicFramePr>
          <p:nvPr>
            <p:extLst>
              <p:ext uri="{D42A27DB-BD31-4B8C-83A1-F6EECF244321}">
                <p14:modId xmlns:p14="http://schemas.microsoft.com/office/powerpoint/2010/main" val="3505678489"/>
              </p:ext>
            </p:extLst>
          </p:nvPr>
        </p:nvGraphicFramePr>
        <p:xfrm>
          <a:off x="1469418" y="2183968"/>
          <a:ext cx="8618538" cy="2819400"/>
        </p:xfrm>
        <a:graphic>
          <a:graphicData uri="http://schemas.openxmlformats.org/presentationml/2006/ole">
            <mc:AlternateContent xmlns:mc="http://schemas.openxmlformats.org/markup-compatibility/2006">
              <mc:Choice xmlns:v="urn:schemas-microsoft-com:vml" Requires="v">
                <p:oleObj spid="_x0000_s37918" name="Worksheet" r:id="rId3" imgW="8618326" imgH="2819274" progId="Excel.Sheet.12">
                  <p:embed/>
                </p:oleObj>
              </mc:Choice>
              <mc:Fallback>
                <p:oleObj name="Worksheet" r:id="rId3" imgW="8618326" imgH="2819274" progId="Excel.Sheet.12">
                  <p:embed/>
                  <p:pic>
                    <p:nvPicPr>
                      <p:cNvPr id="0" name=""/>
                      <p:cNvPicPr/>
                      <p:nvPr/>
                    </p:nvPicPr>
                    <p:blipFill>
                      <a:blip r:embed="rId4"/>
                      <a:stretch>
                        <a:fillRect/>
                      </a:stretch>
                    </p:blipFill>
                    <p:spPr>
                      <a:xfrm>
                        <a:off x="1469418" y="2183968"/>
                        <a:ext cx="8618538" cy="2819400"/>
                      </a:xfrm>
                      <a:prstGeom prst="rect">
                        <a:avLst/>
                      </a:prstGeom>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26AC5A9-371A-4EB3-883B-DBAA8BD28852}"/>
              </a:ext>
            </a:extLst>
          </p:cNvPr>
          <p:cNvSpPr>
            <a:spLocks noGrp="1" noChangeArrowheads="1"/>
          </p:cNvSpPr>
          <p:nvPr>
            <p:ph type="ctrTitle"/>
          </p:nvPr>
        </p:nvSpPr>
        <p:spPr>
          <a:xfrm>
            <a:off x="2438400" y="1219200"/>
            <a:ext cx="7772400" cy="1462088"/>
          </a:xfrm>
        </p:spPr>
        <p:txBody>
          <a:bodyPr/>
          <a:lstStyle/>
          <a:p>
            <a:pPr algn="ctr" eaLnBrk="1" hangingPunct="1">
              <a:defRPr/>
            </a:pPr>
            <a:r>
              <a:rPr lang="en-US" altLang="en-US" sz="6500" dirty="0">
                <a:effectLst>
                  <a:outerShdw blurRad="50800" dist="38100" dir="13500000" algn="br" rotWithShape="0">
                    <a:prstClr val="black">
                      <a:alpha val="40000"/>
                    </a:prstClr>
                  </a:outerShdw>
                </a:effectLst>
                <a:latin typeface="Times New Roman" pitchFamily="18" charset="0"/>
                <a:cs typeface="Times New Roman" pitchFamily="18" charset="0"/>
              </a:rPr>
              <a:t>Rental Properties</a:t>
            </a:r>
          </a:p>
        </p:txBody>
      </p:sp>
      <p:pic>
        <p:nvPicPr>
          <p:cNvPr id="28675" name="Picture 1">
            <a:extLst>
              <a:ext uri="{FF2B5EF4-FFF2-40B4-BE49-F238E27FC236}">
                <a16:creationId xmlns:a16="http://schemas.microsoft.com/office/drawing/2014/main" id="{1BDE41F5-1BEB-49D6-86AD-B18FB2991AD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10125" y="4191000"/>
            <a:ext cx="2190750" cy="105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C3FD2AE2-3B89-4610-8DB8-81637D3FE929}"/>
              </a:ext>
            </a:extLst>
          </p:cNvPr>
          <p:cNvSpPr>
            <a:spLocks noGrp="1" noChangeArrowheads="1"/>
          </p:cNvSpPr>
          <p:nvPr>
            <p:ph type="title"/>
          </p:nvPr>
        </p:nvSpPr>
        <p:spPr>
          <a:xfrm>
            <a:off x="2209800" y="290513"/>
            <a:ext cx="7793038" cy="1462087"/>
          </a:xfrm>
        </p:spPr>
        <p:txBody>
          <a:bodyPr/>
          <a:lstStyle/>
          <a:p>
            <a:pPr algn="ctr" eaLnBrk="1" hangingPunct="1"/>
            <a:r>
              <a:rPr lang="en-US" altLang="en-US" dirty="0"/>
              <a:t>Summary of Audit Results</a:t>
            </a:r>
            <a:br>
              <a:rPr lang="en-US" altLang="en-US" dirty="0"/>
            </a:br>
            <a:r>
              <a:rPr lang="en-US" altLang="en-US" dirty="0"/>
              <a:t>(Rental Properties)</a:t>
            </a:r>
          </a:p>
        </p:txBody>
      </p:sp>
      <p:sp>
        <p:nvSpPr>
          <p:cNvPr id="30723" name="Slide Number Placeholder 2">
            <a:extLst>
              <a:ext uri="{FF2B5EF4-FFF2-40B4-BE49-F238E27FC236}">
                <a16:creationId xmlns:a16="http://schemas.microsoft.com/office/drawing/2014/main" id="{7F9BFA41-3BB4-4B7A-901B-1D516601628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BC5E8933-3C88-45E6-87BE-0F06CA98D824}"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23</a:t>
            </a:fld>
            <a:endParaRPr lang="en-US" altLang="en-US" sz="1400">
              <a:solidFill>
                <a:srgbClr val="000000"/>
              </a:solidFill>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526725481"/>
              </p:ext>
            </p:extLst>
          </p:nvPr>
        </p:nvGraphicFramePr>
        <p:xfrm>
          <a:off x="2503488" y="2152650"/>
          <a:ext cx="7910512" cy="3635375"/>
        </p:xfrm>
        <a:graphic>
          <a:graphicData uri="http://schemas.openxmlformats.org/presentationml/2006/ole">
            <mc:AlternateContent xmlns:mc="http://schemas.openxmlformats.org/markup-compatibility/2006">
              <mc:Choice xmlns:v="urn:schemas-microsoft-com:vml" Requires="v">
                <p:oleObj spid="_x0000_s35890" name="Worksheet" r:id="rId3" imgW="7909773" imgH="3634599" progId="Excel.Sheet.12">
                  <p:embed/>
                </p:oleObj>
              </mc:Choice>
              <mc:Fallback>
                <p:oleObj name="Worksheet" r:id="rId3" imgW="7909773" imgH="3634599" progId="Excel.Sheet.12">
                  <p:embed/>
                  <p:pic>
                    <p:nvPicPr>
                      <p:cNvPr id="2" name="Object 1"/>
                      <p:cNvPicPr/>
                      <p:nvPr/>
                    </p:nvPicPr>
                    <p:blipFill>
                      <a:blip r:embed="rId4"/>
                      <a:stretch>
                        <a:fillRect/>
                      </a:stretch>
                    </p:blipFill>
                    <p:spPr>
                      <a:xfrm>
                        <a:off x="2503488" y="2152650"/>
                        <a:ext cx="7910512" cy="3635375"/>
                      </a:xfrm>
                      <a:prstGeom prst="rect">
                        <a:avLst/>
                      </a:prstGeom>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a:extLst>
              <a:ext uri="{FF2B5EF4-FFF2-40B4-BE49-F238E27FC236}">
                <a16:creationId xmlns:a16="http://schemas.microsoft.com/office/drawing/2014/main" id="{88901517-96F2-4F47-802E-888A120FDD3D}"/>
              </a:ext>
            </a:extLst>
          </p:cNvPr>
          <p:cNvSpPr>
            <a:spLocks noGrp="1" noChangeArrowheads="1"/>
          </p:cNvSpPr>
          <p:nvPr>
            <p:ph type="title"/>
          </p:nvPr>
        </p:nvSpPr>
        <p:spPr>
          <a:xfrm>
            <a:off x="2209800" y="214313"/>
            <a:ext cx="8305800" cy="1614487"/>
          </a:xfrm>
        </p:spPr>
        <p:txBody>
          <a:bodyPr/>
          <a:lstStyle/>
          <a:p>
            <a:pPr algn="ctr" eaLnBrk="1" hangingPunct="1"/>
            <a:r>
              <a:rPr lang="en-US" altLang="en-US" sz="2500" dirty="0"/>
              <a:t>Rental Properties</a:t>
            </a:r>
            <a:br>
              <a:rPr lang="en-US" altLang="en-US" sz="2500" dirty="0"/>
            </a:br>
            <a:r>
              <a:rPr lang="en-US" altLang="en-US" sz="2500" dirty="0"/>
              <a:t>Condensed Statements of Net Position</a:t>
            </a:r>
            <a:br>
              <a:rPr lang="en-US" altLang="en-US" sz="2500" dirty="0"/>
            </a:br>
            <a:r>
              <a:rPr lang="en-US" altLang="en-US" sz="2500" dirty="0"/>
              <a:t>June 30, 2021</a:t>
            </a:r>
            <a:br>
              <a:rPr lang="en-US" altLang="en-US" sz="2500" dirty="0"/>
            </a:br>
            <a:r>
              <a:rPr lang="en-US" altLang="en-US" sz="2500" dirty="0"/>
              <a:t>(in thousands)</a:t>
            </a:r>
          </a:p>
        </p:txBody>
      </p:sp>
      <p:sp>
        <p:nvSpPr>
          <p:cNvPr id="31819" name="Slide Number Placeholder 2">
            <a:extLst>
              <a:ext uri="{FF2B5EF4-FFF2-40B4-BE49-F238E27FC236}">
                <a16:creationId xmlns:a16="http://schemas.microsoft.com/office/drawing/2014/main" id="{FBAE3D1E-0A1D-44B2-BEFC-7DDD4B38C62C}"/>
              </a:ext>
            </a:extLst>
          </p:cNvPr>
          <p:cNvSpPr>
            <a:spLocks noGrp="1"/>
          </p:cNvSpPr>
          <p:nvPr>
            <p:ph type="sldNum" sz="quarter" idx="12"/>
          </p:nvPr>
        </p:nvSpPr>
        <p:spPr>
          <a:xfrm>
            <a:off x="10136188" y="6327648"/>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C3B0B1D1-4F38-4B72-B477-C4A6A86E8F04}"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24</a:t>
            </a:fld>
            <a:endParaRPr lang="en-US" altLang="en-US" sz="1400">
              <a:solidFill>
                <a:srgbClr val="000000"/>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452722723"/>
              </p:ext>
            </p:extLst>
          </p:nvPr>
        </p:nvGraphicFramePr>
        <p:xfrm>
          <a:off x="2770188" y="2184400"/>
          <a:ext cx="7366000" cy="3306763"/>
        </p:xfrm>
        <a:graphic>
          <a:graphicData uri="http://schemas.openxmlformats.org/presentationml/2006/ole">
            <mc:AlternateContent xmlns:mc="http://schemas.openxmlformats.org/markup-compatibility/2006">
              <mc:Choice xmlns:v="urn:schemas-microsoft-com:vml" Requires="v">
                <p:oleObj spid="_x0000_s28739" name="Worksheet" r:id="rId3" imgW="7353477" imgH="3307111" progId="Excel.Sheet.12">
                  <p:embed/>
                </p:oleObj>
              </mc:Choice>
              <mc:Fallback>
                <p:oleObj name="Worksheet" r:id="rId3" imgW="7353477" imgH="3307111" progId="Excel.Sheet.12">
                  <p:embed/>
                  <p:pic>
                    <p:nvPicPr>
                      <p:cNvPr id="0" name=""/>
                      <p:cNvPicPr/>
                      <p:nvPr/>
                    </p:nvPicPr>
                    <p:blipFill>
                      <a:blip r:embed="rId4"/>
                      <a:stretch>
                        <a:fillRect/>
                      </a:stretch>
                    </p:blipFill>
                    <p:spPr>
                      <a:xfrm>
                        <a:off x="2770188" y="2184400"/>
                        <a:ext cx="7366000" cy="3306763"/>
                      </a:xfrm>
                      <a:prstGeom prst="rect">
                        <a:avLst/>
                      </a:prstGeom>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4">
            <a:extLst>
              <a:ext uri="{FF2B5EF4-FFF2-40B4-BE49-F238E27FC236}">
                <a16:creationId xmlns:a16="http://schemas.microsoft.com/office/drawing/2014/main" id="{F8728915-8812-4CCA-B9CC-75D02DE7B8A9}"/>
              </a:ext>
            </a:extLst>
          </p:cNvPr>
          <p:cNvSpPr>
            <a:spLocks noGrp="1" noChangeArrowheads="1"/>
          </p:cNvSpPr>
          <p:nvPr>
            <p:ph type="title"/>
          </p:nvPr>
        </p:nvSpPr>
        <p:spPr>
          <a:xfrm>
            <a:off x="2209800" y="0"/>
            <a:ext cx="8305800" cy="1828800"/>
          </a:xfrm>
        </p:spPr>
        <p:txBody>
          <a:bodyPr/>
          <a:lstStyle/>
          <a:p>
            <a:pPr algn="ctr" eaLnBrk="1" hangingPunct="1"/>
            <a:r>
              <a:rPr lang="en-US" altLang="en-US" sz="2500" dirty="0"/>
              <a:t>Rental Properties</a:t>
            </a:r>
            <a:br>
              <a:rPr lang="en-US" altLang="en-US" sz="2500" dirty="0"/>
            </a:br>
            <a:r>
              <a:rPr lang="en-US" altLang="en-US" sz="2500" dirty="0"/>
              <a:t> Condensed Statements of Revenues, Expenses </a:t>
            </a:r>
            <a:br>
              <a:rPr lang="en-US" altLang="en-US" sz="2500" dirty="0"/>
            </a:br>
            <a:r>
              <a:rPr lang="en-US" altLang="en-US" sz="2500" dirty="0"/>
              <a:t>and Changes in Net Position</a:t>
            </a:r>
            <a:br>
              <a:rPr lang="en-US" altLang="en-US" sz="2500" dirty="0"/>
            </a:br>
            <a:r>
              <a:rPr lang="en-US" altLang="en-US" sz="2500" dirty="0"/>
              <a:t>June 30, 2021</a:t>
            </a:r>
            <a:br>
              <a:rPr lang="en-US" altLang="en-US" sz="2500" dirty="0"/>
            </a:br>
            <a:r>
              <a:rPr lang="en-US" altLang="en-US" sz="2000" dirty="0"/>
              <a:t>(in thousands)</a:t>
            </a:r>
          </a:p>
        </p:txBody>
      </p:sp>
      <p:sp>
        <p:nvSpPr>
          <p:cNvPr id="32828" name="Slide Number Placeholder 2">
            <a:extLst>
              <a:ext uri="{FF2B5EF4-FFF2-40B4-BE49-F238E27FC236}">
                <a16:creationId xmlns:a16="http://schemas.microsoft.com/office/drawing/2014/main" id="{0B4EDC88-86BC-4BBC-91A2-EDED271A4DD6}"/>
              </a:ext>
            </a:extLst>
          </p:cNvPr>
          <p:cNvSpPr>
            <a:spLocks noGrp="1"/>
          </p:cNvSpPr>
          <p:nvPr>
            <p:ph type="sldNum" sz="quarter" idx="12"/>
          </p:nvPr>
        </p:nvSpPr>
        <p:spPr>
          <a:xfrm>
            <a:off x="10207752" y="6300216"/>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C225510A-DE84-4600-8B20-9434C881568D}"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25</a:t>
            </a:fld>
            <a:endParaRPr lang="en-US" altLang="en-US" sz="1400" dirty="0">
              <a:solidFill>
                <a:srgbClr val="000000"/>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903932576"/>
              </p:ext>
            </p:extLst>
          </p:nvPr>
        </p:nvGraphicFramePr>
        <p:xfrm>
          <a:off x="2845666" y="2365375"/>
          <a:ext cx="6759575" cy="2446338"/>
        </p:xfrm>
        <a:graphic>
          <a:graphicData uri="http://schemas.openxmlformats.org/presentationml/2006/ole">
            <mc:AlternateContent xmlns:mc="http://schemas.openxmlformats.org/markup-compatibility/2006">
              <mc:Choice xmlns:v="urn:schemas-microsoft-com:vml" Requires="v">
                <p:oleObj spid="_x0000_s29764" name="Worksheet" r:id="rId3" imgW="6758905" imgH="2445973" progId="Excel.Sheet.12">
                  <p:embed/>
                </p:oleObj>
              </mc:Choice>
              <mc:Fallback>
                <p:oleObj name="Worksheet" r:id="rId3" imgW="6758905" imgH="2445973" progId="Excel.Sheet.12">
                  <p:embed/>
                  <p:pic>
                    <p:nvPicPr>
                      <p:cNvPr id="0" name=""/>
                      <p:cNvPicPr/>
                      <p:nvPr/>
                    </p:nvPicPr>
                    <p:blipFill>
                      <a:blip r:embed="rId4"/>
                      <a:stretch>
                        <a:fillRect/>
                      </a:stretch>
                    </p:blipFill>
                    <p:spPr>
                      <a:xfrm>
                        <a:off x="2845666" y="2365375"/>
                        <a:ext cx="6759575" cy="2446338"/>
                      </a:xfrm>
                      <a:prstGeom prst="rect">
                        <a:avLst/>
                      </a:prstGeom>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a:extLst>
              <a:ext uri="{FF2B5EF4-FFF2-40B4-BE49-F238E27FC236}">
                <a16:creationId xmlns:a16="http://schemas.microsoft.com/office/drawing/2014/main" id="{F40CBCEF-68D4-48BB-A954-5DDE97261D91}"/>
              </a:ext>
            </a:extLst>
          </p:cNvPr>
          <p:cNvSpPr>
            <a:spLocks noGrp="1" noChangeArrowheads="1"/>
          </p:cNvSpPr>
          <p:nvPr>
            <p:ph type="title"/>
          </p:nvPr>
        </p:nvSpPr>
        <p:spPr>
          <a:xfrm>
            <a:off x="2209800" y="214313"/>
            <a:ext cx="8305800" cy="1614487"/>
          </a:xfrm>
        </p:spPr>
        <p:txBody>
          <a:bodyPr/>
          <a:lstStyle/>
          <a:p>
            <a:pPr algn="ctr" eaLnBrk="1" hangingPunct="1"/>
            <a:r>
              <a:rPr lang="en-US" altLang="en-US" sz="2500" dirty="0"/>
              <a:t>Rental Properties</a:t>
            </a:r>
            <a:br>
              <a:rPr lang="en-US" altLang="en-US" sz="2500" dirty="0"/>
            </a:br>
            <a:r>
              <a:rPr lang="en-US" altLang="en-US" sz="2500" dirty="0"/>
              <a:t>Condensed Statements of Cash Flows</a:t>
            </a:r>
            <a:br>
              <a:rPr lang="en-US" altLang="en-US" sz="2500" dirty="0"/>
            </a:br>
            <a:r>
              <a:rPr lang="en-US" altLang="en-US" sz="2500" dirty="0"/>
              <a:t>June 30, 2021</a:t>
            </a:r>
            <a:br>
              <a:rPr lang="en-US" altLang="en-US" sz="2500" dirty="0"/>
            </a:br>
            <a:r>
              <a:rPr lang="en-US" altLang="en-US" sz="2500" dirty="0"/>
              <a:t>(in thousands)</a:t>
            </a:r>
          </a:p>
        </p:txBody>
      </p:sp>
      <p:sp>
        <p:nvSpPr>
          <p:cNvPr id="33852" name="Slide Number Placeholder 2">
            <a:extLst>
              <a:ext uri="{FF2B5EF4-FFF2-40B4-BE49-F238E27FC236}">
                <a16:creationId xmlns:a16="http://schemas.microsoft.com/office/drawing/2014/main" id="{2AA9812A-BC36-47BE-BCEE-EFBD1FD424A0}"/>
              </a:ext>
            </a:extLst>
          </p:cNvPr>
          <p:cNvSpPr>
            <a:spLocks noGrp="1"/>
          </p:cNvSpPr>
          <p:nvPr>
            <p:ph type="sldNum" sz="quarter" idx="12"/>
          </p:nvPr>
        </p:nvSpPr>
        <p:spPr>
          <a:xfrm>
            <a:off x="10125456" y="6300216"/>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4F539010-A663-49FA-9B82-7304D6EE36CF}"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26</a:t>
            </a:fld>
            <a:endParaRPr lang="en-US" altLang="en-US" sz="1400">
              <a:solidFill>
                <a:srgbClr val="000000"/>
              </a:solidFill>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409506436"/>
              </p:ext>
            </p:extLst>
          </p:nvPr>
        </p:nvGraphicFramePr>
        <p:xfrm>
          <a:off x="2252663" y="2365375"/>
          <a:ext cx="8131175" cy="2446338"/>
        </p:xfrm>
        <a:graphic>
          <a:graphicData uri="http://schemas.openxmlformats.org/presentationml/2006/ole">
            <mc:AlternateContent xmlns:mc="http://schemas.openxmlformats.org/markup-compatibility/2006">
              <mc:Choice xmlns:v="urn:schemas-microsoft-com:vml" Requires="v">
                <p:oleObj spid="_x0000_s30784" name="Worksheet" r:id="rId3" imgW="8130505" imgH="2445973" progId="Excel.Sheet.12">
                  <p:embed/>
                </p:oleObj>
              </mc:Choice>
              <mc:Fallback>
                <p:oleObj name="Worksheet" r:id="rId3" imgW="8130505" imgH="2445973" progId="Excel.Sheet.12">
                  <p:embed/>
                  <p:pic>
                    <p:nvPicPr>
                      <p:cNvPr id="3" name="Object 2"/>
                      <p:cNvPicPr/>
                      <p:nvPr/>
                    </p:nvPicPr>
                    <p:blipFill>
                      <a:blip r:embed="rId4"/>
                      <a:stretch>
                        <a:fillRect/>
                      </a:stretch>
                    </p:blipFill>
                    <p:spPr>
                      <a:xfrm>
                        <a:off x="2252663" y="2365375"/>
                        <a:ext cx="8131175" cy="2446338"/>
                      </a:xfrm>
                      <a:prstGeom prst="rect">
                        <a:avLst/>
                      </a:prstGeom>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4">
            <a:extLst>
              <a:ext uri="{FF2B5EF4-FFF2-40B4-BE49-F238E27FC236}">
                <a16:creationId xmlns:a16="http://schemas.microsoft.com/office/drawing/2014/main" id="{008322EC-11C7-4985-8C11-97EA584DADBE}"/>
              </a:ext>
            </a:extLst>
          </p:cNvPr>
          <p:cNvSpPr>
            <a:spLocks noGrp="1" noChangeArrowheads="1"/>
          </p:cNvSpPr>
          <p:nvPr>
            <p:ph type="title"/>
          </p:nvPr>
        </p:nvSpPr>
        <p:spPr>
          <a:xfrm>
            <a:off x="2209800" y="214313"/>
            <a:ext cx="8305800" cy="1614487"/>
          </a:xfrm>
        </p:spPr>
        <p:txBody>
          <a:bodyPr/>
          <a:lstStyle/>
          <a:p>
            <a:pPr algn="ctr" eaLnBrk="1" hangingPunct="1"/>
            <a:r>
              <a:rPr lang="en-US" altLang="en-US" sz="2500" dirty="0"/>
              <a:t>Rental Properties</a:t>
            </a:r>
            <a:br>
              <a:rPr lang="en-US" altLang="en-US" sz="2500" dirty="0"/>
            </a:br>
            <a:r>
              <a:rPr lang="en-US" altLang="en-US" sz="2500" dirty="0"/>
              <a:t>Distributions to Owners</a:t>
            </a:r>
            <a:br>
              <a:rPr lang="en-US" altLang="en-US" sz="2500" dirty="0"/>
            </a:br>
            <a:r>
              <a:rPr lang="en-US" altLang="en-US" sz="2500" dirty="0"/>
              <a:t>For the seven years ended June 30, 2021</a:t>
            </a:r>
            <a:br>
              <a:rPr lang="en-US" altLang="en-US" sz="2500" dirty="0"/>
            </a:br>
            <a:r>
              <a:rPr lang="en-US" altLang="en-US" sz="2500" dirty="0"/>
              <a:t>(in thousands)</a:t>
            </a:r>
          </a:p>
        </p:txBody>
      </p:sp>
      <p:sp>
        <p:nvSpPr>
          <p:cNvPr id="34861" name="Slide Number Placeholder 2">
            <a:extLst>
              <a:ext uri="{FF2B5EF4-FFF2-40B4-BE49-F238E27FC236}">
                <a16:creationId xmlns:a16="http://schemas.microsoft.com/office/drawing/2014/main" id="{072AD410-DB27-450D-BBDD-C9ED8790DE51}"/>
              </a:ext>
            </a:extLst>
          </p:cNvPr>
          <p:cNvSpPr>
            <a:spLocks noGrp="1"/>
          </p:cNvSpPr>
          <p:nvPr>
            <p:ph type="sldNum" sz="quarter" idx="12"/>
          </p:nvPr>
        </p:nvSpPr>
        <p:spPr>
          <a:xfrm>
            <a:off x="10171176" y="630936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0DB8C1C8-ADB2-441B-9B0F-8737CE96A842}"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27</a:t>
            </a:fld>
            <a:endParaRPr lang="en-US" altLang="en-US" sz="1400">
              <a:solidFill>
                <a:srgbClr val="000000"/>
              </a:solidFill>
            </a:endParaRPr>
          </a:p>
        </p:txBody>
      </p:sp>
      <p:graphicFrame>
        <p:nvGraphicFramePr>
          <p:cNvPr id="2" name="Object 1">
            <a:extLst>
              <a:ext uri="{FF2B5EF4-FFF2-40B4-BE49-F238E27FC236}">
                <a16:creationId xmlns:a16="http://schemas.microsoft.com/office/drawing/2014/main" id="{90A7EDEC-38AF-45F9-A690-2952610DF63C}"/>
              </a:ext>
            </a:extLst>
          </p:cNvPr>
          <p:cNvGraphicFramePr>
            <a:graphicFrameLocks noChangeAspect="1"/>
          </p:cNvGraphicFramePr>
          <p:nvPr>
            <p:extLst>
              <p:ext uri="{D42A27DB-BD31-4B8C-83A1-F6EECF244321}">
                <p14:modId xmlns:p14="http://schemas.microsoft.com/office/powerpoint/2010/main" val="3541985782"/>
              </p:ext>
            </p:extLst>
          </p:nvPr>
        </p:nvGraphicFramePr>
        <p:xfrm>
          <a:off x="1625888" y="2259012"/>
          <a:ext cx="8313738" cy="2339975"/>
        </p:xfrm>
        <a:graphic>
          <a:graphicData uri="http://schemas.openxmlformats.org/presentationml/2006/ole">
            <mc:AlternateContent xmlns:mc="http://schemas.openxmlformats.org/markup-compatibility/2006">
              <mc:Choice xmlns:v="urn:schemas-microsoft-com:vml" Requires="v">
                <p:oleObj spid="_x0000_s31805" name="Worksheet" r:id="rId3" imgW="8313385" imgH="2339497" progId="Excel.Sheet.12">
                  <p:embed/>
                </p:oleObj>
              </mc:Choice>
              <mc:Fallback>
                <p:oleObj name="Worksheet" r:id="rId3" imgW="8313385" imgH="2339497" progId="Excel.Sheet.12">
                  <p:embed/>
                  <p:pic>
                    <p:nvPicPr>
                      <p:cNvPr id="0" name=""/>
                      <p:cNvPicPr/>
                      <p:nvPr/>
                    </p:nvPicPr>
                    <p:blipFill>
                      <a:blip r:embed="rId4"/>
                      <a:stretch>
                        <a:fillRect/>
                      </a:stretch>
                    </p:blipFill>
                    <p:spPr>
                      <a:xfrm>
                        <a:off x="1625888" y="2259012"/>
                        <a:ext cx="8313738" cy="2339975"/>
                      </a:xfrm>
                      <a:prstGeom prst="rect">
                        <a:avLst/>
                      </a:prstGeom>
                    </p:spPr>
                  </p:pic>
                </p:oleObj>
              </mc:Fallback>
            </mc:AlternateContent>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a:extLst>
              <a:ext uri="{FF2B5EF4-FFF2-40B4-BE49-F238E27FC236}">
                <a16:creationId xmlns:a16="http://schemas.microsoft.com/office/drawing/2014/main" id="{9DC5F4F9-4344-4290-B502-B85B334C16DE}"/>
              </a:ext>
            </a:extLst>
          </p:cNvPr>
          <p:cNvSpPr>
            <a:spLocks noGrp="1" noChangeArrowheads="1"/>
          </p:cNvSpPr>
          <p:nvPr>
            <p:ph type="title"/>
          </p:nvPr>
        </p:nvSpPr>
        <p:spPr>
          <a:xfrm>
            <a:off x="2209800" y="214313"/>
            <a:ext cx="8305800" cy="1614487"/>
          </a:xfrm>
        </p:spPr>
        <p:txBody>
          <a:bodyPr/>
          <a:lstStyle/>
          <a:p>
            <a:pPr algn="ctr" eaLnBrk="1" hangingPunct="1"/>
            <a:r>
              <a:rPr lang="en-US" altLang="en-US" sz="2500" dirty="0"/>
              <a:t>Rental Properties</a:t>
            </a:r>
            <a:br>
              <a:rPr lang="en-US" altLang="en-US" sz="2500" dirty="0"/>
            </a:br>
            <a:r>
              <a:rPr lang="en-US" altLang="en-US" sz="2500" dirty="0"/>
              <a:t>Contributions From Owners</a:t>
            </a:r>
            <a:br>
              <a:rPr lang="en-US" altLang="en-US" sz="2500" dirty="0"/>
            </a:br>
            <a:r>
              <a:rPr lang="en-US" altLang="en-US" sz="2500" dirty="0"/>
              <a:t>For the seven years ended June 30, 2021</a:t>
            </a:r>
            <a:br>
              <a:rPr lang="en-US" altLang="en-US" sz="2500" dirty="0"/>
            </a:br>
            <a:r>
              <a:rPr lang="en-US" altLang="en-US" sz="2500" dirty="0"/>
              <a:t>(in thousands)</a:t>
            </a:r>
          </a:p>
        </p:txBody>
      </p:sp>
      <p:sp>
        <p:nvSpPr>
          <p:cNvPr id="35885" name="Slide Number Placeholder 2">
            <a:extLst>
              <a:ext uri="{FF2B5EF4-FFF2-40B4-BE49-F238E27FC236}">
                <a16:creationId xmlns:a16="http://schemas.microsoft.com/office/drawing/2014/main" id="{3BE34E28-5713-4A16-9CD1-F0263CFBB3D3}"/>
              </a:ext>
            </a:extLst>
          </p:cNvPr>
          <p:cNvSpPr>
            <a:spLocks noGrp="1"/>
          </p:cNvSpPr>
          <p:nvPr>
            <p:ph type="sldNum" sz="quarter" idx="12"/>
          </p:nvPr>
        </p:nvSpPr>
        <p:spPr>
          <a:xfrm>
            <a:off x="10198608" y="630936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5F1946A3-734F-4AD6-810A-9DD4A69EF7C3}"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28</a:t>
            </a:fld>
            <a:endParaRPr lang="en-US" altLang="en-US" sz="1400">
              <a:solidFill>
                <a:srgbClr val="000000"/>
              </a:solidFill>
            </a:endParaRPr>
          </a:p>
        </p:txBody>
      </p:sp>
      <p:graphicFrame>
        <p:nvGraphicFramePr>
          <p:cNvPr id="2" name="Object 1">
            <a:extLst>
              <a:ext uri="{FF2B5EF4-FFF2-40B4-BE49-F238E27FC236}">
                <a16:creationId xmlns:a16="http://schemas.microsoft.com/office/drawing/2014/main" id="{EA97298A-27C5-482E-BC5A-117528987EC6}"/>
              </a:ext>
            </a:extLst>
          </p:cNvPr>
          <p:cNvGraphicFramePr>
            <a:graphicFrameLocks noChangeAspect="1"/>
          </p:cNvGraphicFramePr>
          <p:nvPr>
            <p:extLst>
              <p:ext uri="{D42A27DB-BD31-4B8C-83A1-F6EECF244321}">
                <p14:modId xmlns:p14="http://schemas.microsoft.com/office/powerpoint/2010/main" val="766630462"/>
              </p:ext>
            </p:extLst>
          </p:nvPr>
        </p:nvGraphicFramePr>
        <p:xfrm>
          <a:off x="1476306" y="2259012"/>
          <a:ext cx="8435975" cy="2339975"/>
        </p:xfrm>
        <a:graphic>
          <a:graphicData uri="http://schemas.openxmlformats.org/presentationml/2006/ole">
            <mc:AlternateContent xmlns:mc="http://schemas.openxmlformats.org/markup-compatibility/2006">
              <mc:Choice xmlns:v="urn:schemas-microsoft-com:vml" Requires="v">
                <p:oleObj spid="_x0000_s32829" name="Worksheet" r:id="rId3" imgW="8435446" imgH="2339497" progId="Excel.Sheet.12">
                  <p:embed/>
                </p:oleObj>
              </mc:Choice>
              <mc:Fallback>
                <p:oleObj name="Worksheet" r:id="rId3" imgW="8435446" imgH="2339497" progId="Excel.Sheet.12">
                  <p:embed/>
                  <p:pic>
                    <p:nvPicPr>
                      <p:cNvPr id="0" name=""/>
                      <p:cNvPicPr/>
                      <p:nvPr/>
                    </p:nvPicPr>
                    <p:blipFill>
                      <a:blip r:embed="rId4"/>
                      <a:stretch>
                        <a:fillRect/>
                      </a:stretch>
                    </p:blipFill>
                    <p:spPr>
                      <a:xfrm>
                        <a:off x="1476306" y="2259012"/>
                        <a:ext cx="8435975" cy="2339975"/>
                      </a:xfrm>
                      <a:prstGeom prst="rect">
                        <a:avLst/>
                      </a:prstGeom>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26D9F506-1E0F-4D71-A747-1BC731DAF986}"/>
              </a:ext>
            </a:extLst>
          </p:cNvPr>
          <p:cNvSpPr>
            <a:spLocks noGrp="1" noChangeArrowheads="1"/>
          </p:cNvSpPr>
          <p:nvPr>
            <p:ph type="title"/>
          </p:nvPr>
        </p:nvSpPr>
        <p:spPr>
          <a:xfrm>
            <a:off x="2892425" y="152400"/>
            <a:ext cx="6316663" cy="1462088"/>
          </a:xfrm>
        </p:spPr>
        <p:txBody>
          <a:bodyPr/>
          <a:lstStyle/>
          <a:p>
            <a:r>
              <a:rPr lang="en-US" altLang="en-US"/>
              <a:t>Auditor’s Responsibilities</a:t>
            </a:r>
          </a:p>
        </p:txBody>
      </p:sp>
      <p:sp>
        <p:nvSpPr>
          <p:cNvPr id="8195" name="Content Placeholder 2">
            <a:extLst>
              <a:ext uri="{FF2B5EF4-FFF2-40B4-BE49-F238E27FC236}">
                <a16:creationId xmlns:a16="http://schemas.microsoft.com/office/drawing/2014/main" id="{25FBA8FF-6CDD-421C-8F5F-1042D296505A}"/>
              </a:ext>
            </a:extLst>
          </p:cNvPr>
          <p:cNvSpPr>
            <a:spLocks noGrp="1" noChangeArrowheads="1"/>
          </p:cNvSpPr>
          <p:nvPr>
            <p:ph idx="1"/>
          </p:nvPr>
        </p:nvSpPr>
        <p:spPr>
          <a:xfrm>
            <a:off x="2209800" y="2057400"/>
            <a:ext cx="7772400" cy="4114800"/>
          </a:xfrm>
        </p:spPr>
        <p:txBody>
          <a:bodyPr/>
          <a:lstStyle/>
          <a:p>
            <a:pPr algn="just">
              <a:spcAft>
                <a:spcPts val="300"/>
              </a:spcAft>
            </a:pPr>
            <a:r>
              <a:rPr lang="en-US" altLang="en-US" sz="2000" dirty="0"/>
              <a:t>To provide reasonable, but not absolute assurance of detecting material misstatements in the financial statements</a:t>
            </a:r>
          </a:p>
          <a:p>
            <a:pPr algn="just">
              <a:spcAft>
                <a:spcPts val="300"/>
              </a:spcAft>
            </a:pPr>
            <a:r>
              <a:rPr lang="en-US" altLang="en-US" sz="2000" dirty="0"/>
              <a:t>To gain an understanding of the internal control policies and procedures to design an effective and efficient audit approach</a:t>
            </a:r>
          </a:p>
          <a:p>
            <a:pPr algn="just">
              <a:spcAft>
                <a:spcPts val="300"/>
              </a:spcAft>
            </a:pPr>
            <a:r>
              <a:rPr lang="en-US" altLang="en-US" sz="2000" dirty="0"/>
              <a:t>To evaluate the appropriateness of accounting policies used and the reasonableness of significant accounting estimates made by management</a:t>
            </a:r>
          </a:p>
          <a:p>
            <a:pPr algn="just">
              <a:spcAft>
                <a:spcPts val="300"/>
              </a:spcAft>
            </a:pPr>
            <a:r>
              <a:rPr lang="en-US" altLang="en-US" sz="2000" dirty="0"/>
              <a:t>To evaluate the overall presentation of the financial statements</a:t>
            </a:r>
          </a:p>
          <a:p>
            <a:pPr algn="just">
              <a:spcAft>
                <a:spcPts val="300"/>
              </a:spcAft>
            </a:pPr>
            <a:r>
              <a:rPr lang="en-US" altLang="en-US" sz="2000" dirty="0"/>
              <a:t>To evaluate identified control deficiencies </a:t>
            </a:r>
          </a:p>
          <a:p>
            <a:pPr algn="just">
              <a:spcAft>
                <a:spcPts val="300"/>
              </a:spcAft>
            </a:pPr>
            <a:r>
              <a:rPr lang="en-US" altLang="en-US" sz="2000" dirty="0"/>
              <a:t>To determine whether those deficiencies, individually or in combination, are significant deficiencies or material weaknesses</a:t>
            </a:r>
          </a:p>
        </p:txBody>
      </p:sp>
      <p:sp>
        <p:nvSpPr>
          <p:cNvPr id="8196" name="Slide Number Placeholder 2">
            <a:extLst>
              <a:ext uri="{FF2B5EF4-FFF2-40B4-BE49-F238E27FC236}">
                <a16:creationId xmlns:a16="http://schemas.microsoft.com/office/drawing/2014/main" id="{E2EDB910-7C09-4832-9675-0FCADAC0064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CD8AF1E4-805E-4B3C-B823-C8C6FEACD864}"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3</a:t>
            </a:fld>
            <a:endParaRPr lang="en-US" altLang="en-US" sz="140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6852CA6-9B66-43C5-AA92-7B423958F83B}"/>
              </a:ext>
            </a:extLst>
          </p:cNvPr>
          <p:cNvSpPr>
            <a:spLocks noGrp="1" noChangeArrowheads="1"/>
          </p:cNvSpPr>
          <p:nvPr>
            <p:ph type="title"/>
          </p:nvPr>
        </p:nvSpPr>
        <p:spPr>
          <a:xfrm>
            <a:off x="2058988" y="290513"/>
            <a:ext cx="7793037" cy="1462087"/>
          </a:xfrm>
        </p:spPr>
        <p:txBody>
          <a:bodyPr/>
          <a:lstStyle/>
          <a:p>
            <a:pPr algn="ctr" eaLnBrk="1" hangingPunct="1"/>
            <a:r>
              <a:rPr lang="en-US" altLang="en-US"/>
              <a:t>Summary of Audit Results (Combined)</a:t>
            </a:r>
          </a:p>
        </p:txBody>
      </p:sp>
      <p:sp>
        <p:nvSpPr>
          <p:cNvPr id="9219" name="Slide Number Placeholder 2">
            <a:extLst>
              <a:ext uri="{FF2B5EF4-FFF2-40B4-BE49-F238E27FC236}">
                <a16:creationId xmlns:a16="http://schemas.microsoft.com/office/drawing/2014/main" id="{2A0C6985-004E-49CB-B245-AFFA68BFC04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61EA7BE9-AF63-4D02-A8F7-1841E79BE77E}"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4</a:t>
            </a:fld>
            <a:endParaRPr lang="en-US" altLang="en-US" sz="1400">
              <a:solidFill>
                <a:srgbClr val="000000"/>
              </a:solidFill>
            </a:endParaRPr>
          </a:p>
        </p:txBody>
      </p:sp>
      <p:graphicFrame>
        <p:nvGraphicFramePr>
          <p:cNvPr id="5" name="Group 51">
            <a:extLst>
              <a:ext uri="{FF2B5EF4-FFF2-40B4-BE49-F238E27FC236}">
                <a16:creationId xmlns:a16="http://schemas.microsoft.com/office/drawing/2014/main" id="{32EBABB1-55D4-4105-A1BC-8DC86DA2A5F0}"/>
              </a:ext>
            </a:extLst>
          </p:cNvPr>
          <p:cNvGraphicFramePr>
            <a:graphicFrameLocks/>
          </p:cNvGraphicFramePr>
          <p:nvPr>
            <p:extLst>
              <p:ext uri="{D42A27DB-BD31-4B8C-83A1-F6EECF244321}">
                <p14:modId xmlns:p14="http://schemas.microsoft.com/office/powerpoint/2010/main" val="2784088122"/>
              </p:ext>
            </p:extLst>
          </p:nvPr>
        </p:nvGraphicFramePr>
        <p:xfrm>
          <a:off x="2209800" y="2438400"/>
          <a:ext cx="7543800" cy="3372719"/>
        </p:xfrm>
        <a:graphic>
          <a:graphicData uri="http://schemas.openxmlformats.org/drawingml/2006/table">
            <a:tbl>
              <a:tblPr/>
              <a:tblGrid>
                <a:gridCol w="5151863">
                  <a:extLst>
                    <a:ext uri="{9D8B030D-6E8A-4147-A177-3AD203B41FA5}">
                      <a16:colId xmlns:a16="http://schemas.microsoft.com/office/drawing/2014/main" val="20000"/>
                    </a:ext>
                  </a:extLst>
                </a:gridCol>
                <a:gridCol w="2391937">
                  <a:extLst>
                    <a:ext uri="{9D8B030D-6E8A-4147-A177-3AD203B41FA5}">
                      <a16:colId xmlns:a16="http://schemas.microsoft.com/office/drawing/2014/main" val="20001"/>
                    </a:ext>
                  </a:extLst>
                </a:gridCol>
              </a:tblGrid>
              <a:tr h="615518">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altLang="en-US" sz="1800" dirty="0"/>
                        <a:t> </a:t>
                      </a:r>
                      <a:r>
                        <a:rPr lang="en-US" altLang="en-US" sz="1700" dirty="0"/>
                        <a:t>Report on the financial statements</a:t>
                      </a:r>
                      <a:endParaRPr lang="en-US" sz="17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kern="1200" dirty="0">
                          <a:solidFill>
                            <a:schemeClr val="tx1"/>
                          </a:solidFill>
                          <a:effectLst/>
                          <a:latin typeface="+mn-lt"/>
                          <a:ea typeface="+mn-ea"/>
                          <a:cs typeface="+mn-cs"/>
                        </a:rPr>
                        <a:t>Unmodified Opinion</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1440">
                <a:tc>
                  <a:txBody>
                    <a:bodyPr/>
                    <a:lstStyle/>
                    <a:p>
                      <a:pPr algn="l" fontAlgn="ctr"/>
                      <a:endParaRPr lang="en-US" sz="17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700" b="1"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1"/>
                  </a:ext>
                </a:extLst>
              </a:tr>
              <a:tr h="1071191">
                <a:tc>
                  <a:txBody>
                    <a:bodyPr/>
                    <a:lstStyle/>
                    <a:p>
                      <a:pPr algn="l" fontAlgn="ctr"/>
                      <a:r>
                        <a:rPr lang="en-US" sz="1700" b="0" i="0" u="none" strike="noStrike" dirty="0">
                          <a:effectLst/>
                          <a:latin typeface="+mj-lt"/>
                        </a:rPr>
                        <a:t> Report on Internal Control</a:t>
                      </a:r>
                      <a:r>
                        <a:rPr lang="en-US" sz="1700" b="0" i="0" u="none" strike="noStrike" baseline="0" dirty="0">
                          <a:effectLst/>
                          <a:latin typeface="+mj-lt"/>
                        </a:rPr>
                        <a:t> over Financial </a:t>
                      </a:r>
                    </a:p>
                    <a:p>
                      <a:pPr algn="l" fontAlgn="ctr"/>
                      <a:r>
                        <a:rPr lang="en-US" sz="1700" b="0" i="0" u="none" strike="noStrike" baseline="0" dirty="0">
                          <a:effectLst/>
                          <a:latin typeface="+mj-lt"/>
                        </a:rPr>
                        <a:t> Reporting and on Compliance and Other</a:t>
                      </a:r>
                    </a:p>
                    <a:p>
                      <a:pPr algn="l" fontAlgn="ctr"/>
                      <a:r>
                        <a:rPr lang="en-US" sz="1700" b="0" i="0" u="none" strike="noStrike" baseline="0" dirty="0">
                          <a:effectLst/>
                          <a:latin typeface="+mj-lt"/>
                        </a:rPr>
                        <a:t> Matters</a:t>
                      </a:r>
                      <a:endParaRPr lang="en-US" sz="17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spcAft>
                          <a:spcPts val="300"/>
                        </a:spcAft>
                      </a:pPr>
                      <a:r>
                        <a:rPr lang="en-US" sz="1700" b="0" i="0" u="none" strike="noStrike" dirty="0">
                          <a:effectLst/>
                          <a:latin typeface="+mj-lt"/>
                        </a:rPr>
                        <a:t>One Significant Deficiency reported</a:t>
                      </a:r>
                    </a:p>
                    <a:p>
                      <a:pPr algn="ctr" fontAlgn="ctr"/>
                      <a:r>
                        <a:rPr lang="en-US" sz="1700" b="0" i="0" u="none" strike="noStrike" dirty="0">
                          <a:effectLst/>
                          <a:latin typeface="+mj-lt"/>
                        </a:rPr>
                        <a:t>No Material</a:t>
                      </a:r>
                      <a:r>
                        <a:rPr lang="en-US" sz="1700" b="0" i="0" u="none" strike="noStrike" baseline="0" dirty="0">
                          <a:effectLst/>
                          <a:latin typeface="+mj-lt"/>
                        </a:rPr>
                        <a:t> Weaknesses</a:t>
                      </a:r>
                      <a:endParaRPr lang="en-US" sz="17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1440">
                <a:tc>
                  <a:txBody>
                    <a:bodyPr/>
                    <a:lstStyle/>
                    <a:p>
                      <a:pPr algn="l" fontAlgn="ctr"/>
                      <a:endParaRPr lang="en-US" sz="1700" b="1"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7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3"/>
                  </a:ext>
                </a:extLst>
              </a:tr>
              <a:tr h="571690">
                <a:tc>
                  <a:txBody>
                    <a:bodyPr/>
                    <a:lstStyle/>
                    <a:p>
                      <a:pPr algn="l" fontAlgn="ctr"/>
                      <a:r>
                        <a:rPr lang="en-US" sz="1800" b="0" i="0" u="none" strike="noStrike" dirty="0">
                          <a:effectLst/>
                          <a:latin typeface="+mj-lt"/>
                        </a:rPr>
                        <a:t> </a:t>
                      </a:r>
                      <a:r>
                        <a:rPr lang="en-US" sz="1700" b="0" i="0" u="none" strike="noStrike" dirty="0">
                          <a:effectLst/>
                          <a:latin typeface="+mj-lt"/>
                        </a:rPr>
                        <a:t>Compliance with Laws</a:t>
                      </a:r>
                      <a:r>
                        <a:rPr lang="en-US" sz="1700" b="0" i="0" u="none" strike="noStrike" baseline="0" dirty="0">
                          <a:effectLst/>
                          <a:latin typeface="+mj-lt"/>
                        </a:rPr>
                        <a:t> and Regulations</a:t>
                      </a:r>
                      <a:endParaRPr lang="en-US" sz="17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en-US" sz="1700" dirty="0"/>
                        <a:t>No material non-compliance</a:t>
                      </a:r>
                      <a:endParaRPr lang="en-US" sz="17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71440">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1" i="0" u="none" strike="noStrike" cap="none" normalizeH="0" baseline="0" dirty="0">
                        <a:ln>
                          <a:noFill/>
                        </a:ln>
                        <a:solidFill>
                          <a:schemeClr val="tx1"/>
                        </a:solidFill>
                        <a:effectLst/>
                        <a:latin typeface="+mj-lt"/>
                      </a:endParaRPr>
                    </a:p>
                  </a:txBody>
                  <a:tcPr marT="45692" marB="456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endParaRPr kumimoji="0" lang="en-US" altLang="en-US" sz="1700" b="1" i="0" u="none" strike="noStrike" cap="none" normalizeH="0" baseline="0" dirty="0">
                        <a:ln>
                          <a:noFill/>
                        </a:ln>
                        <a:solidFill>
                          <a:schemeClr val="tx1"/>
                        </a:solidFill>
                        <a:effectLst/>
                        <a:latin typeface="+mj-lt"/>
                      </a:endParaRPr>
                    </a:p>
                  </a:txBody>
                  <a:tcPr marT="45692" marB="456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084FF0B-94FC-400E-8A77-E5BD8A5AF9F4}"/>
              </a:ext>
            </a:extLst>
          </p:cNvPr>
          <p:cNvSpPr>
            <a:spLocks noGrp="1" noChangeArrowheads="1"/>
          </p:cNvSpPr>
          <p:nvPr>
            <p:ph type="title"/>
          </p:nvPr>
        </p:nvSpPr>
        <p:spPr/>
        <p:txBody>
          <a:bodyPr/>
          <a:lstStyle/>
          <a:p>
            <a:pPr eaLnBrk="1" hangingPunct="1"/>
            <a:r>
              <a:rPr lang="en-US" altLang="en-US"/>
              <a:t>Planned Scope and Timing of the Audit</a:t>
            </a:r>
          </a:p>
        </p:txBody>
      </p:sp>
      <p:sp>
        <p:nvSpPr>
          <p:cNvPr id="10243" name="Rectangle 3">
            <a:extLst>
              <a:ext uri="{FF2B5EF4-FFF2-40B4-BE49-F238E27FC236}">
                <a16:creationId xmlns:a16="http://schemas.microsoft.com/office/drawing/2014/main" id="{06704B87-4F28-44F1-A1D6-428D0D2C6190}"/>
              </a:ext>
            </a:extLst>
          </p:cNvPr>
          <p:cNvSpPr>
            <a:spLocks noGrp="1" noChangeArrowheads="1"/>
          </p:cNvSpPr>
          <p:nvPr>
            <p:ph type="body" idx="1"/>
          </p:nvPr>
        </p:nvSpPr>
        <p:spPr>
          <a:xfrm>
            <a:off x="1576388" y="2159000"/>
            <a:ext cx="9752012" cy="3425825"/>
          </a:xfrm>
        </p:spPr>
        <p:txBody>
          <a:bodyPr/>
          <a:lstStyle/>
          <a:p>
            <a:pPr algn="just" eaLnBrk="1" hangingPunct="1"/>
            <a:r>
              <a:rPr lang="en-US" altLang="en-US" dirty="0"/>
              <a:t>We performed the audits according to the planned scope and timing as noted in our required communication to the board dated July 14, 2021.</a:t>
            </a:r>
          </a:p>
        </p:txBody>
      </p:sp>
      <p:sp>
        <p:nvSpPr>
          <p:cNvPr id="10244" name="Slide Number Placeholder 2">
            <a:extLst>
              <a:ext uri="{FF2B5EF4-FFF2-40B4-BE49-F238E27FC236}">
                <a16:creationId xmlns:a16="http://schemas.microsoft.com/office/drawing/2014/main" id="{67353C63-D599-4A6E-97CC-40DB8BAD57B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8929FE04-7203-44FF-AAFF-03A7A7CA26A1}"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5</a:t>
            </a:fld>
            <a:endParaRPr lang="en-US" altLang="en-US" sz="140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5601837-C1D5-42D2-BEFB-EDF55603C8D1}"/>
              </a:ext>
            </a:extLst>
          </p:cNvPr>
          <p:cNvSpPr>
            <a:spLocks noGrp="1" noChangeArrowheads="1"/>
          </p:cNvSpPr>
          <p:nvPr>
            <p:ph type="title"/>
          </p:nvPr>
        </p:nvSpPr>
        <p:spPr/>
        <p:txBody>
          <a:bodyPr/>
          <a:lstStyle/>
          <a:p>
            <a:pPr eaLnBrk="1" hangingPunct="1"/>
            <a:r>
              <a:rPr lang="en-US" altLang="en-US" sz="3800" dirty="0"/>
              <a:t>Significant Accounting Policies and Procedures (Disclosed in Note 1)</a:t>
            </a:r>
          </a:p>
        </p:txBody>
      </p:sp>
      <p:sp>
        <p:nvSpPr>
          <p:cNvPr id="11267" name="Rectangle 3">
            <a:extLst>
              <a:ext uri="{FF2B5EF4-FFF2-40B4-BE49-F238E27FC236}">
                <a16:creationId xmlns:a16="http://schemas.microsoft.com/office/drawing/2014/main" id="{08556405-2676-4374-BA7E-78EF1C4944CD}"/>
              </a:ext>
            </a:extLst>
          </p:cNvPr>
          <p:cNvSpPr>
            <a:spLocks noGrp="1" noChangeArrowheads="1"/>
          </p:cNvSpPr>
          <p:nvPr>
            <p:ph type="body" idx="1"/>
          </p:nvPr>
        </p:nvSpPr>
        <p:spPr>
          <a:xfrm>
            <a:off x="1535113" y="2205038"/>
            <a:ext cx="9899650" cy="4038600"/>
          </a:xfrm>
        </p:spPr>
        <p:txBody>
          <a:bodyPr/>
          <a:lstStyle/>
          <a:p>
            <a:pPr algn="just" eaLnBrk="1" hangingPunct="1">
              <a:spcAft>
                <a:spcPts val="300"/>
              </a:spcAft>
              <a:tabLst>
                <a:tab pos="1709738" algn="l"/>
              </a:tabLst>
            </a:pPr>
            <a:r>
              <a:rPr lang="en-US" altLang="en-US" sz="2000" dirty="0">
                <a:solidFill>
                  <a:schemeClr val="bg2"/>
                </a:solidFill>
              </a:rPr>
              <a:t>GASB 34 – “Basic Financial Statements and Management's Discussion 			and Analysis for State and Local Governments”</a:t>
            </a:r>
          </a:p>
          <a:p>
            <a:pPr algn="just" eaLnBrk="1" hangingPunct="1">
              <a:spcAft>
                <a:spcPts val="300"/>
              </a:spcAft>
            </a:pPr>
            <a:r>
              <a:rPr lang="en-US" altLang="en-US" sz="2000" dirty="0">
                <a:solidFill>
                  <a:schemeClr val="bg2"/>
                </a:solidFill>
              </a:rPr>
              <a:t>GASB 40 – “Deposit and Investment Risk Disclosures”</a:t>
            </a:r>
          </a:p>
          <a:p>
            <a:pPr algn="just" eaLnBrk="1" hangingPunct="1">
              <a:spcAft>
                <a:spcPts val="300"/>
              </a:spcAft>
            </a:pPr>
            <a:r>
              <a:rPr lang="en-US" altLang="en-US" sz="2000" dirty="0">
                <a:solidFill>
                  <a:schemeClr val="bg2"/>
                </a:solidFill>
              </a:rPr>
              <a:t>GASB 65 – “Items Previously Reported as Assets and Liabilities”</a:t>
            </a:r>
          </a:p>
          <a:p>
            <a:pPr algn="just" eaLnBrk="1" hangingPunct="1">
              <a:spcAft>
                <a:spcPts val="300"/>
              </a:spcAft>
              <a:tabLst>
                <a:tab pos="1709738" algn="l"/>
              </a:tabLst>
            </a:pPr>
            <a:r>
              <a:rPr lang="en-US" altLang="en-US" sz="2000" dirty="0">
                <a:solidFill>
                  <a:schemeClr val="bg2"/>
                </a:solidFill>
              </a:rPr>
              <a:t>GASB 68 – “Accounting and Financial Reporting for Pension Plans – an 		amendment of GASB Statement 27”</a:t>
            </a:r>
          </a:p>
          <a:p>
            <a:pPr algn="just" eaLnBrk="1" hangingPunct="1">
              <a:spcAft>
                <a:spcPts val="300"/>
              </a:spcAft>
              <a:tabLst>
                <a:tab pos="1709738" algn="l"/>
              </a:tabLst>
            </a:pPr>
            <a:r>
              <a:rPr lang="en-US" altLang="en-US" sz="2000" dirty="0">
                <a:solidFill>
                  <a:schemeClr val="bg2"/>
                </a:solidFill>
              </a:rPr>
              <a:t>GASB 71 – “Pension Transition for Contributions Subsequent to the 			Measurement Date – an amendment of GASB </a:t>
            </a:r>
            <a:r>
              <a:rPr lang="en-US" altLang="en-US" sz="2000" dirty="0" err="1">
                <a:solidFill>
                  <a:schemeClr val="bg2"/>
                </a:solidFill>
              </a:rPr>
              <a:t>Stmt</a:t>
            </a:r>
            <a:r>
              <a:rPr lang="en-US" altLang="en-US" sz="2000" dirty="0">
                <a:solidFill>
                  <a:schemeClr val="bg2"/>
                </a:solidFill>
              </a:rPr>
              <a:t> No. 68”</a:t>
            </a:r>
          </a:p>
          <a:p>
            <a:pPr algn="just" eaLnBrk="1" hangingPunct="1">
              <a:spcAft>
                <a:spcPts val="300"/>
              </a:spcAft>
            </a:pPr>
            <a:r>
              <a:rPr lang="en-US" altLang="en-US" sz="2000" dirty="0">
                <a:solidFill>
                  <a:schemeClr val="bg2"/>
                </a:solidFill>
              </a:rPr>
              <a:t>GASB 72 – “Fair Value Measurement and Application”</a:t>
            </a:r>
          </a:p>
          <a:p>
            <a:pPr algn="just" eaLnBrk="1" hangingPunct="1">
              <a:spcAft>
                <a:spcPts val="300"/>
              </a:spcAft>
              <a:tabLst>
                <a:tab pos="1709738" algn="l"/>
              </a:tabLst>
            </a:pPr>
            <a:r>
              <a:rPr lang="en-US" altLang="en-US" sz="2000" dirty="0">
                <a:solidFill>
                  <a:schemeClr val="bg2"/>
                </a:solidFill>
              </a:rPr>
              <a:t>GASB 75 – “Accounting and Financial Reporting for Post Employment 			Benefits Other than Pensions”</a:t>
            </a:r>
          </a:p>
          <a:p>
            <a:pPr eaLnBrk="1" hangingPunct="1"/>
            <a:endParaRPr lang="en-US" altLang="en-US" sz="2800" dirty="0"/>
          </a:p>
          <a:p>
            <a:pPr eaLnBrk="1" hangingPunct="1"/>
            <a:endParaRPr lang="en-US" altLang="en-US" sz="2800" dirty="0"/>
          </a:p>
        </p:txBody>
      </p:sp>
      <p:sp>
        <p:nvSpPr>
          <p:cNvPr id="11268" name="Slide Number Placeholder 2">
            <a:extLst>
              <a:ext uri="{FF2B5EF4-FFF2-40B4-BE49-F238E27FC236}">
                <a16:creationId xmlns:a16="http://schemas.microsoft.com/office/drawing/2014/main" id="{F4F4A844-6A0B-4B6C-9D80-3FDBD0F3203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5B43E576-5D21-4A38-B681-63B511240DDA}"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6</a:t>
            </a:fld>
            <a:endParaRPr lang="en-US" altLang="en-US" sz="14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F05B8798-FB6A-46C3-952B-ECFEF8FC1439}"/>
              </a:ext>
            </a:extLst>
          </p:cNvPr>
          <p:cNvSpPr>
            <a:spLocks noGrp="1" noChangeArrowheads="1"/>
          </p:cNvSpPr>
          <p:nvPr>
            <p:ph type="title"/>
          </p:nvPr>
        </p:nvSpPr>
        <p:spPr>
          <a:xfrm>
            <a:off x="2263775" y="214313"/>
            <a:ext cx="7793038" cy="1462087"/>
          </a:xfrm>
        </p:spPr>
        <p:txBody>
          <a:bodyPr/>
          <a:lstStyle/>
          <a:p>
            <a:pPr algn="ctr" eaLnBrk="1" hangingPunct="1"/>
            <a:r>
              <a:rPr lang="en-US" altLang="en-US" sz="3000"/>
              <a:t>Significant Accounting </a:t>
            </a:r>
            <a:br>
              <a:rPr lang="en-US" altLang="en-US" sz="3000"/>
            </a:br>
            <a:r>
              <a:rPr lang="en-US" altLang="en-US" sz="3000"/>
              <a:t>Estimates and Judgments</a:t>
            </a:r>
            <a:br>
              <a:rPr lang="en-US" altLang="en-US" sz="3000"/>
            </a:br>
            <a:r>
              <a:rPr lang="en-US" altLang="en-US" sz="3000"/>
              <a:t>(Combined)</a:t>
            </a:r>
          </a:p>
        </p:txBody>
      </p:sp>
      <p:sp>
        <p:nvSpPr>
          <p:cNvPr id="12291" name="Rectangle 3">
            <a:extLst>
              <a:ext uri="{FF2B5EF4-FFF2-40B4-BE49-F238E27FC236}">
                <a16:creationId xmlns:a16="http://schemas.microsoft.com/office/drawing/2014/main" id="{FF70B382-D2F9-431C-8946-5242FE08E7B3}"/>
              </a:ext>
            </a:extLst>
          </p:cNvPr>
          <p:cNvSpPr>
            <a:spLocks noGrp="1" noChangeArrowheads="1"/>
          </p:cNvSpPr>
          <p:nvPr>
            <p:ph type="body" idx="1"/>
          </p:nvPr>
        </p:nvSpPr>
        <p:spPr>
          <a:xfrm>
            <a:off x="2058988" y="2093913"/>
            <a:ext cx="7997825" cy="4611687"/>
          </a:xfrm>
        </p:spPr>
        <p:txBody>
          <a:bodyPr/>
          <a:lstStyle/>
          <a:p>
            <a:pPr marL="0" indent="0" algn="just" eaLnBrk="1" hangingPunct="1">
              <a:buFont typeface="Wingdings" panose="05000000000000000000" pitchFamily="2" charset="2"/>
              <a:buNone/>
              <a:defRPr/>
            </a:pPr>
            <a:r>
              <a:rPr lang="en-US" altLang="en-US" sz="2400" dirty="0"/>
              <a:t>We evaluated the key factors and assumptions used by management in making accounting estimates and judgments significant to the financial statements.</a:t>
            </a:r>
          </a:p>
          <a:p>
            <a:pPr marL="0" indent="0" eaLnBrk="1" hangingPunct="1">
              <a:buFont typeface="Wingdings" panose="05000000000000000000" pitchFamily="2" charset="2"/>
              <a:buNone/>
              <a:defRPr/>
            </a:pPr>
            <a:endParaRPr lang="en-US" altLang="en-US" sz="1200" dirty="0"/>
          </a:p>
          <a:p>
            <a:pPr eaLnBrk="1" hangingPunct="1">
              <a:defRPr/>
            </a:pPr>
            <a:r>
              <a:rPr lang="en-US" altLang="en-US" sz="2400" dirty="0"/>
              <a:t>Fair value of investments </a:t>
            </a:r>
          </a:p>
          <a:p>
            <a:pPr eaLnBrk="1" hangingPunct="1">
              <a:defRPr/>
            </a:pPr>
            <a:r>
              <a:rPr lang="en-US" altLang="en-US" sz="2400" dirty="0"/>
              <a:t>Loan receivables</a:t>
            </a:r>
          </a:p>
          <a:p>
            <a:pPr eaLnBrk="1" hangingPunct="1">
              <a:defRPr/>
            </a:pPr>
            <a:r>
              <a:rPr lang="en-US" altLang="en-US" sz="2400" dirty="0"/>
              <a:t>Reserve for loan losses</a:t>
            </a:r>
          </a:p>
          <a:p>
            <a:pPr eaLnBrk="1" hangingPunct="1">
              <a:defRPr/>
            </a:pPr>
            <a:r>
              <a:rPr lang="en-US" altLang="en-US" sz="2400" dirty="0"/>
              <a:t>Payables – deferred income</a:t>
            </a:r>
          </a:p>
          <a:p>
            <a:pPr eaLnBrk="1" hangingPunct="1">
              <a:defRPr/>
            </a:pPr>
            <a:r>
              <a:rPr lang="en-US" altLang="en-US" sz="2400" dirty="0"/>
              <a:t>Compensated absences liability</a:t>
            </a:r>
          </a:p>
          <a:p>
            <a:pPr eaLnBrk="1" hangingPunct="1">
              <a:defRPr/>
            </a:pPr>
            <a:r>
              <a:rPr lang="en-US" altLang="en-US" sz="2400" dirty="0"/>
              <a:t>Net pension liability</a:t>
            </a:r>
          </a:p>
          <a:p>
            <a:pPr eaLnBrk="1" hangingPunct="1">
              <a:defRPr/>
            </a:pPr>
            <a:r>
              <a:rPr lang="en-US" altLang="en-US" sz="2400" dirty="0"/>
              <a:t>Other post employment benefits payable</a:t>
            </a:r>
          </a:p>
          <a:p>
            <a:pPr eaLnBrk="1" hangingPunct="1">
              <a:buFont typeface="Wingdings" panose="05000000000000000000" pitchFamily="2" charset="2"/>
              <a:buNone/>
              <a:defRPr/>
            </a:pPr>
            <a:endParaRPr lang="en-US" altLang="en-US" dirty="0"/>
          </a:p>
        </p:txBody>
      </p:sp>
      <p:sp>
        <p:nvSpPr>
          <p:cNvPr id="12292" name="Slide Number Placeholder 2">
            <a:extLst>
              <a:ext uri="{FF2B5EF4-FFF2-40B4-BE49-F238E27FC236}">
                <a16:creationId xmlns:a16="http://schemas.microsoft.com/office/drawing/2014/main" id="{CAD7465A-2BBC-4A88-9C81-727C09AF56A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5810272E-E2BE-49FD-A729-8624991BD26E}"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7</a:t>
            </a:fld>
            <a:endParaRPr lang="en-US" altLang="en-US" sz="140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58B38F1-2A49-48E5-BA44-B3754BCB02F7}"/>
              </a:ext>
            </a:extLst>
          </p:cNvPr>
          <p:cNvSpPr>
            <a:spLocks noGrp="1" noChangeArrowheads="1"/>
          </p:cNvSpPr>
          <p:nvPr>
            <p:ph type="title"/>
          </p:nvPr>
        </p:nvSpPr>
        <p:spPr/>
        <p:txBody>
          <a:bodyPr/>
          <a:lstStyle/>
          <a:p>
            <a:pPr eaLnBrk="1" hangingPunct="1"/>
            <a:r>
              <a:rPr lang="en-US" altLang="en-US" sz="4000"/>
              <a:t>Other items</a:t>
            </a:r>
          </a:p>
        </p:txBody>
      </p:sp>
      <p:sp>
        <p:nvSpPr>
          <p:cNvPr id="13315" name="Rectangle 3">
            <a:extLst>
              <a:ext uri="{FF2B5EF4-FFF2-40B4-BE49-F238E27FC236}">
                <a16:creationId xmlns:a16="http://schemas.microsoft.com/office/drawing/2014/main" id="{AC506F75-4D0A-458F-8AD8-9F6DAAA3401B}"/>
              </a:ext>
            </a:extLst>
          </p:cNvPr>
          <p:cNvSpPr>
            <a:spLocks noGrp="1" noChangeArrowheads="1"/>
          </p:cNvSpPr>
          <p:nvPr>
            <p:ph type="body" idx="1"/>
          </p:nvPr>
        </p:nvSpPr>
        <p:spPr>
          <a:xfrm>
            <a:off x="1576388" y="2106613"/>
            <a:ext cx="10363200" cy="3663950"/>
          </a:xfrm>
        </p:spPr>
        <p:txBody>
          <a:bodyPr/>
          <a:lstStyle/>
          <a:p>
            <a:pPr eaLnBrk="1" hangingPunct="1">
              <a:lnSpc>
                <a:spcPct val="90000"/>
              </a:lnSpc>
              <a:spcBef>
                <a:spcPts val="1200"/>
              </a:spcBef>
            </a:pPr>
            <a:r>
              <a:rPr lang="en-US" altLang="en-US" sz="2800"/>
              <a:t>No uncorrected misstatements</a:t>
            </a:r>
          </a:p>
          <a:p>
            <a:pPr eaLnBrk="1" hangingPunct="1">
              <a:lnSpc>
                <a:spcPct val="90000"/>
              </a:lnSpc>
              <a:spcBef>
                <a:spcPts val="1200"/>
              </a:spcBef>
            </a:pPr>
            <a:r>
              <a:rPr lang="en-US" altLang="en-US" sz="2800"/>
              <a:t>No difficulties encountered in performing the audit</a:t>
            </a:r>
          </a:p>
          <a:p>
            <a:pPr eaLnBrk="1" hangingPunct="1">
              <a:lnSpc>
                <a:spcPct val="90000"/>
              </a:lnSpc>
              <a:spcBef>
                <a:spcPts val="1200"/>
              </a:spcBef>
            </a:pPr>
            <a:r>
              <a:rPr lang="en-US" altLang="en-US" sz="2800"/>
              <a:t>No disagreements with management</a:t>
            </a:r>
          </a:p>
          <a:p>
            <a:pPr eaLnBrk="1" hangingPunct="1">
              <a:lnSpc>
                <a:spcPct val="90000"/>
              </a:lnSpc>
              <a:spcBef>
                <a:spcPts val="1200"/>
              </a:spcBef>
            </a:pPr>
            <a:r>
              <a:rPr lang="en-US" altLang="en-US" sz="2800"/>
              <a:t>We obtained management representation letters which were all properly dated</a:t>
            </a:r>
          </a:p>
          <a:p>
            <a:pPr eaLnBrk="1" hangingPunct="1">
              <a:lnSpc>
                <a:spcPct val="90000"/>
              </a:lnSpc>
              <a:spcBef>
                <a:spcPts val="1200"/>
              </a:spcBef>
            </a:pPr>
            <a:r>
              <a:rPr lang="en-US" altLang="en-US" sz="2800"/>
              <a:t>No noted consultations with other independent accountants</a:t>
            </a:r>
          </a:p>
        </p:txBody>
      </p:sp>
      <p:sp>
        <p:nvSpPr>
          <p:cNvPr id="13316" name="Slide Number Placeholder 2">
            <a:extLst>
              <a:ext uri="{FF2B5EF4-FFF2-40B4-BE49-F238E27FC236}">
                <a16:creationId xmlns:a16="http://schemas.microsoft.com/office/drawing/2014/main" id="{5F41E00F-E462-4180-ACDF-CCDBA4DCCC0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64D801CA-FE2C-462E-B185-7DE617F2F53B}"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8</a:t>
            </a:fld>
            <a:endParaRPr lang="en-US" altLang="en-US" sz="140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6D8DC35-8CF3-47B7-9341-446985BA72C5}"/>
              </a:ext>
            </a:extLst>
          </p:cNvPr>
          <p:cNvSpPr>
            <a:spLocks noGrp="1" noChangeArrowheads="1"/>
          </p:cNvSpPr>
          <p:nvPr>
            <p:ph type="title"/>
          </p:nvPr>
        </p:nvSpPr>
        <p:spPr>
          <a:xfrm>
            <a:off x="2667000" y="457200"/>
            <a:ext cx="7010400" cy="1157288"/>
          </a:xfrm>
        </p:spPr>
        <p:txBody>
          <a:bodyPr/>
          <a:lstStyle/>
          <a:p>
            <a:pPr algn="ctr" eaLnBrk="1" hangingPunct="1"/>
            <a:r>
              <a:rPr lang="en-US" altLang="en-US" sz="3000"/>
              <a:t>Required Supplementary Information</a:t>
            </a:r>
            <a:br>
              <a:rPr lang="en-US" altLang="en-US" sz="3000"/>
            </a:br>
            <a:r>
              <a:rPr lang="en-US" altLang="en-US" sz="3000"/>
              <a:t>(Combined)</a:t>
            </a:r>
          </a:p>
        </p:txBody>
      </p:sp>
      <p:sp>
        <p:nvSpPr>
          <p:cNvPr id="12291" name="Rectangle 3">
            <a:extLst>
              <a:ext uri="{FF2B5EF4-FFF2-40B4-BE49-F238E27FC236}">
                <a16:creationId xmlns:a16="http://schemas.microsoft.com/office/drawing/2014/main" id="{2703155B-10F9-4887-ACBC-A7C754174120}"/>
              </a:ext>
            </a:extLst>
          </p:cNvPr>
          <p:cNvSpPr>
            <a:spLocks noGrp="1" noChangeArrowheads="1"/>
          </p:cNvSpPr>
          <p:nvPr>
            <p:ph type="body" idx="1"/>
          </p:nvPr>
        </p:nvSpPr>
        <p:spPr>
          <a:xfrm>
            <a:off x="1518081" y="2133600"/>
            <a:ext cx="9703293" cy="4267200"/>
          </a:xfrm>
        </p:spPr>
        <p:txBody>
          <a:bodyPr/>
          <a:lstStyle/>
          <a:p>
            <a:pPr eaLnBrk="1" hangingPunct="1">
              <a:lnSpc>
                <a:spcPct val="90000"/>
              </a:lnSpc>
              <a:spcBef>
                <a:spcPct val="0"/>
              </a:spcBef>
              <a:defRPr/>
            </a:pPr>
            <a:r>
              <a:rPr lang="en-US" altLang="en-US" sz="2500" dirty="0"/>
              <a:t>Required supplementary information; limited procedures performed:</a:t>
            </a:r>
          </a:p>
          <a:p>
            <a:pPr marL="0" indent="0" eaLnBrk="1" hangingPunct="1">
              <a:lnSpc>
                <a:spcPct val="90000"/>
              </a:lnSpc>
              <a:spcBef>
                <a:spcPct val="0"/>
              </a:spcBef>
              <a:buFont typeface="Wingdings" panose="05000000000000000000" pitchFamily="2" charset="2"/>
              <a:buNone/>
              <a:defRPr/>
            </a:pPr>
            <a:endParaRPr lang="en-US" altLang="en-US" sz="2100" dirty="0"/>
          </a:p>
          <a:p>
            <a:pPr marL="0" indent="0" eaLnBrk="1" hangingPunct="1">
              <a:lnSpc>
                <a:spcPct val="90000"/>
              </a:lnSpc>
              <a:spcBef>
                <a:spcPct val="0"/>
              </a:spcBef>
              <a:buFont typeface="Wingdings" panose="05000000000000000000" pitchFamily="2" charset="2"/>
              <a:buNone/>
              <a:defRPr/>
            </a:pPr>
            <a:r>
              <a:rPr lang="en-US" altLang="en-US" sz="2000" dirty="0"/>
              <a:t>    1. Management’s Discussion and Analysis</a:t>
            </a:r>
          </a:p>
          <a:p>
            <a:pPr marL="0" indent="0" eaLnBrk="1" hangingPunct="1">
              <a:lnSpc>
                <a:spcPct val="90000"/>
              </a:lnSpc>
              <a:spcBef>
                <a:spcPct val="0"/>
              </a:spcBef>
              <a:buFont typeface="Wingdings" panose="05000000000000000000" pitchFamily="2" charset="2"/>
              <a:buNone/>
              <a:defRPr/>
            </a:pPr>
            <a:endParaRPr lang="en-US" altLang="en-US" sz="2000" dirty="0"/>
          </a:p>
          <a:p>
            <a:pPr marL="0" indent="0" eaLnBrk="1" hangingPunct="1">
              <a:lnSpc>
                <a:spcPct val="90000"/>
              </a:lnSpc>
              <a:spcBef>
                <a:spcPct val="0"/>
              </a:spcBef>
              <a:buFont typeface="Wingdings" panose="05000000000000000000" pitchFamily="2" charset="2"/>
              <a:buNone/>
              <a:tabLst>
                <a:tab pos="630238" algn="l"/>
              </a:tabLst>
              <a:defRPr/>
            </a:pPr>
            <a:r>
              <a:rPr lang="en-US" altLang="en-US" sz="2000" dirty="0"/>
              <a:t>    2. Schedule of Corporation’s Proportionate Share of Collective Total OPEB Liability</a:t>
            </a:r>
          </a:p>
          <a:p>
            <a:pPr marL="0" indent="0" eaLnBrk="1" hangingPunct="1">
              <a:lnSpc>
                <a:spcPct val="90000"/>
              </a:lnSpc>
              <a:spcBef>
                <a:spcPct val="0"/>
              </a:spcBef>
              <a:buFont typeface="Wingdings" panose="05000000000000000000" pitchFamily="2" charset="2"/>
              <a:buNone/>
              <a:defRPr/>
            </a:pPr>
            <a:endParaRPr lang="en-US" altLang="en-US" sz="2000" dirty="0"/>
          </a:p>
          <a:p>
            <a:pPr marL="0" indent="0" eaLnBrk="1" hangingPunct="1">
              <a:lnSpc>
                <a:spcPct val="90000"/>
              </a:lnSpc>
              <a:spcBef>
                <a:spcPct val="0"/>
              </a:spcBef>
              <a:buFont typeface="Wingdings" panose="05000000000000000000" pitchFamily="2" charset="2"/>
              <a:buNone/>
              <a:defRPr/>
            </a:pPr>
            <a:r>
              <a:rPr lang="en-US" altLang="en-US" sz="2000" dirty="0"/>
              <a:t>    3. Schedule of Corporation’s Proportionate Share of Net Pension Liability</a:t>
            </a:r>
          </a:p>
          <a:p>
            <a:pPr marL="0" indent="0" eaLnBrk="1" hangingPunct="1">
              <a:lnSpc>
                <a:spcPct val="90000"/>
              </a:lnSpc>
              <a:spcBef>
                <a:spcPct val="0"/>
              </a:spcBef>
              <a:buFont typeface="Wingdings" panose="05000000000000000000" pitchFamily="2" charset="2"/>
              <a:buNone/>
              <a:defRPr/>
            </a:pPr>
            <a:endParaRPr lang="en-US" altLang="en-US" sz="2000" dirty="0"/>
          </a:p>
          <a:p>
            <a:pPr marL="0" indent="0" eaLnBrk="1" hangingPunct="1">
              <a:lnSpc>
                <a:spcPct val="90000"/>
              </a:lnSpc>
              <a:spcBef>
                <a:spcPct val="0"/>
              </a:spcBef>
              <a:buFont typeface="Wingdings" panose="05000000000000000000" pitchFamily="2" charset="2"/>
              <a:buNone/>
              <a:defRPr/>
            </a:pPr>
            <a:r>
              <a:rPr lang="en-US" altLang="en-US" sz="2000" dirty="0"/>
              <a:t>    4. Schedule of Corporation’s Pension Contributions</a:t>
            </a:r>
          </a:p>
          <a:p>
            <a:pPr marL="0" indent="0" eaLnBrk="1" hangingPunct="1">
              <a:lnSpc>
                <a:spcPct val="90000"/>
              </a:lnSpc>
              <a:spcBef>
                <a:spcPct val="0"/>
              </a:spcBef>
              <a:buFont typeface="Wingdings" panose="05000000000000000000" pitchFamily="2" charset="2"/>
              <a:buNone/>
              <a:defRPr/>
            </a:pPr>
            <a:endParaRPr lang="en-US" altLang="en-US" sz="2000" dirty="0"/>
          </a:p>
          <a:p>
            <a:pPr marL="0" indent="0" eaLnBrk="1" hangingPunct="1">
              <a:lnSpc>
                <a:spcPct val="90000"/>
              </a:lnSpc>
              <a:spcBef>
                <a:spcPct val="0"/>
              </a:spcBef>
              <a:buFont typeface="Wingdings" panose="05000000000000000000" pitchFamily="2" charset="2"/>
              <a:buNone/>
              <a:defRPr/>
            </a:pPr>
            <a:r>
              <a:rPr lang="en-US" altLang="en-US" sz="2000" dirty="0"/>
              <a:t>    5. Notes to Required Supplementary Information</a:t>
            </a:r>
          </a:p>
        </p:txBody>
      </p:sp>
      <p:sp>
        <p:nvSpPr>
          <p:cNvPr id="14340" name="Slide Number Placeholder 2">
            <a:extLst>
              <a:ext uri="{FF2B5EF4-FFF2-40B4-BE49-F238E27FC236}">
                <a16:creationId xmlns:a16="http://schemas.microsoft.com/office/drawing/2014/main" id="{59D22AA3-3236-4B66-922E-E696368B968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D6C8E379-370C-4055-BC30-ADEFED197B3C}"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9</a:t>
            </a:fld>
            <a:endParaRPr lang="en-US" altLang="en-US" sz="1400">
              <a:solidFill>
                <a:srgbClr val="000000"/>
              </a:solidFill>
            </a:endParaRP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1151</TotalTime>
  <Words>1195</Words>
  <Application>Microsoft Office PowerPoint</Application>
  <PresentationFormat>Widescreen</PresentationFormat>
  <Paragraphs>145</Paragraphs>
  <Slides>28</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4" baseType="lpstr">
      <vt:lpstr>Calibri</vt:lpstr>
      <vt:lpstr>Tahoma</vt:lpstr>
      <vt:lpstr>Times New Roman</vt:lpstr>
      <vt:lpstr>Wingdings</vt:lpstr>
      <vt:lpstr>Blends</vt:lpstr>
      <vt:lpstr>Worksheet</vt:lpstr>
      <vt:lpstr>Louisiana Housing Corporation</vt:lpstr>
      <vt:lpstr>Management’s Responsibilities</vt:lpstr>
      <vt:lpstr>Auditor’s Responsibilities</vt:lpstr>
      <vt:lpstr>Summary of Audit Results (Combined)</vt:lpstr>
      <vt:lpstr>Planned Scope and Timing of the Audit</vt:lpstr>
      <vt:lpstr>Significant Accounting Policies and Procedures (Disclosed in Note 1)</vt:lpstr>
      <vt:lpstr>Significant Accounting  Estimates and Judgments (Combined)</vt:lpstr>
      <vt:lpstr>Other items</vt:lpstr>
      <vt:lpstr>Required Supplementary Information (Combined)</vt:lpstr>
      <vt:lpstr>Other Supplementary Information (Combined)</vt:lpstr>
      <vt:lpstr>Findings</vt:lpstr>
      <vt:lpstr>     Combined Statement of Net Position (in thousands)</vt:lpstr>
      <vt:lpstr>Combined Statement of Net Position - Continued (in thousands)</vt:lpstr>
      <vt:lpstr>Combined Statement of Revenues, Expenses and  Changes in Net Position (in thousands)</vt:lpstr>
      <vt:lpstr>Combined Statement of Revenues, Expenses and  Changes in Net Position - Continued (in thousands)</vt:lpstr>
      <vt:lpstr>Combined Statement of Revenues, Expenses and  Changes in Net Position - Continued (in thousands)</vt:lpstr>
      <vt:lpstr>Combined Statement of Cash Flows (in thousands)</vt:lpstr>
      <vt:lpstr>Single Audit Results LHC General Fund and Louisiana Housing Authority</vt:lpstr>
      <vt:lpstr>Single Audit Results LHC General Fund and Louisiana Housing Authority  (Continued)</vt:lpstr>
      <vt:lpstr>Single Audit Schedule of Expenditures of Federal Awards (in thousands)</vt:lpstr>
      <vt:lpstr>Single Audit Programs Tested as Major Programs (in thousands)</vt:lpstr>
      <vt:lpstr>Rental Properties</vt:lpstr>
      <vt:lpstr>Summary of Audit Results (Rental Properties)</vt:lpstr>
      <vt:lpstr>Rental Properties Condensed Statements of Net Position June 30, 2021 (in thousands)</vt:lpstr>
      <vt:lpstr>Rental Properties  Condensed Statements of Revenues, Expenses  and Changes in Net Position June 30, 2021 (in thousands)</vt:lpstr>
      <vt:lpstr>Rental Properties Condensed Statements of Cash Flows June 30, 2021 (in thousands)</vt:lpstr>
      <vt:lpstr>Rental Properties Distributions to Owners For the seven years ended June 30, 2021 (in thousands)</vt:lpstr>
      <vt:lpstr>Rental Properties Contributions From Owners For the seven years ended June 30, 2021 (in thousands)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Louisiana Housing Corporation</dc:title>
  <dc:creator>Michelle Cunningham</dc:creator>
  <cp:lastModifiedBy>Barry Brooks</cp:lastModifiedBy>
  <cp:revision>121</cp:revision>
  <cp:lastPrinted>2021-12-03T19:14:24Z</cp:lastPrinted>
  <dcterms:created xsi:type="dcterms:W3CDTF">2018-10-23T21:10:04Z</dcterms:created>
  <dcterms:modified xsi:type="dcterms:W3CDTF">2021-12-03T19:53:33Z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bName">
    <vt:lpwstr>Audit Committee Communications</vt:lpwstr>
  </property>
  <property fmtid="{D5CDD505-2E9C-101B-9397-08002B2CF9AE}" pid="3" name="tabIndex">
    <vt:lpwstr>1400</vt:lpwstr>
  </property>
  <property fmtid="{D5CDD505-2E9C-101B-9397-08002B2CF9AE}" pid="4" name="workpaperIndex">
    <vt:lpwstr>1400.01</vt:lpwstr>
  </property>
</Properties>
</file>