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wdp" ContentType="image/vnd.ms-photo"/>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tags/tag1.xml" ContentType="application/vnd.openxmlformats-officedocument.presentationml.tags+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4"/>
  </p:sldMasterIdLst>
  <p:notesMasterIdLst>
    <p:notesMasterId r:id="rId157"/>
  </p:notesMasterIdLst>
  <p:sldIdLst>
    <p:sldId id="262" r:id="rId5"/>
    <p:sldId id="260" r:id="rId6"/>
    <p:sldId id="267" r:id="rId7"/>
    <p:sldId id="520" r:id="rId8"/>
    <p:sldId id="526" r:id="rId9"/>
    <p:sldId id="549" r:id="rId10"/>
    <p:sldId id="320" r:id="rId11"/>
    <p:sldId id="321" r:id="rId12"/>
    <p:sldId id="337" r:id="rId13"/>
    <p:sldId id="539" r:id="rId14"/>
    <p:sldId id="420" r:id="rId15"/>
    <p:sldId id="278" r:id="rId16"/>
    <p:sldId id="550" r:id="rId17"/>
    <p:sldId id="280" r:id="rId18"/>
    <p:sldId id="281" r:id="rId19"/>
    <p:sldId id="282" r:id="rId20"/>
    <p:sldId id="527" r:id="rId21"/>
    <p:sldId id="302" r:id="rId22"/>
    <p:sldId id="309" r:id="rId23"/>
    <p:sldId id="317" r:id="rId24"/>
    <p:sldId id="547" r:id="rId25"/>
    <p:sldId id="318" r:id="rId26"/>
    <p:sldId id="529" r:id="rId27"/>
    <p:sldId id="532" r:id="rId28"/>
    <p:sldId id="531" r:id="rId29"/>
    <p:sldId id="530" r:id="rId30"/>
    <p:sldId id="540" r:id="rId31"/>
    <p:sldId id="518" r:id="rId32"/>
    <p:sldId id="329" r:id="rId33"/>
    <p:sldId id="552" r:id="rId34"/>
    <p:sldId id="378" r:id="rId35"/>
    <p:sldId id="344" r:id="rId36"/>
    <p:sldId id="312" r:id="rId37"/>
    <p:sldId id="313" r:id="rId38"/>
    <p:sldId id="330" r:id="rId39"/>
    <p:sldId id="314" r:id="rId40"/>
    <p:sldId id="323" r:id="rId41"/>
    <p:sldId id="332" r:id="rId42"/>
    <p:sldId id="341" r:id="rId43"/>
    <p:sldId id="361" r:id="rId44"/>
    <p:sldId id="362" r:id="rId45"/>
    <p:sldId id="545" r:id="rId46"/>
    <p:sldId id="342" r:id="rId47"/>
    <p:sldId id="541" r:id="rId48"/>
    <p:sldId id="343" r:id="rId49"/>
    <p:sldId id="270" r:id="rId50"/>
    <p:sldId id="363" r:id="rId51"/>
    <p:sldId id="371" r:id="rId52"/>
    <p:sldId id="412" r:id="rId53"/>
    <p:sldId id="364" r:id="rId54"/>
    <p:sldId id="365" r:id="rId55"/>
    <p:sldId id="368" r:id="rId56"/>
    <p:sldId id="369" r:id="rId57"/>
    <p:sldId id="370" r:id="rId58"/>
    <p:sldId id="271" r:id="rId59"/>
    <p:sldId id="537" r:id="rId60"/>
    <p:sldId id="385" r:id="rId61"/>
    <p:sldId id="421" r:id="rId62"/>
    <p:sldId id="272" r:id="rId63"/>
    <p:sldId id="377" r:id="rId64"/>
    <p:sldId id="410" r:id="rId65"/>
    <p:sldId id="413" r:id="rId66"/>
    <p:sldId id="414" r:id="rId67"/>
    <p:sldId id="415" r:id="rId68"/>
    <p:sldId id="431" r:id="rId69"/>
    <p:sldId id="409" r:id="rId70"/>
    <p:sldId id="406" r:id="rId71"/>
    <p:sldId id="408" r:id="rId72"/>
    <p:sldId id="432" r:id="rId73"/>
    <p:sldId id="439" r:id="rId74"/>
    <p:sldId id="523" r:id="rId75"/>
    <p:sldId id="524" r:id="rId76"/>
    <p:sldId id="433" r:id="rId77"/>
    <p:sldId id="434" r:id="rId78"/>
    <p:sldId id="553" r:id="rId79"/>
    <p:sldId id="435" r:id="rId80"/>
    <p:sldId id="436" r:id="rId81"/>
    <p:sldId id="491" r:id="rId82"/>
    <p:sldId id="492" r:id="rId83"/>
    <p:sldId id="387" r:id="rId84"/>
    <p:sldId id="388" r:id="rId85"/>
    <p:sldId id="359" r:id="rId86"/>
    <p:sldId id="489" r:id="rId87"/>
    <p:sldId id="507" r:id="rId88"/>
    <p:sldId id="488" r:id="rId89"/>
    <p:sldId id="389" r:id="rId90"/>
    <p:sldId id="513" r:id="rId91"/>
    <p:sldId id="514" r:id="rId92"/>
    <p:sldId id="392" r:id="rId93"/>
    <p:sldId id="508" r:id="rId94"/>
    <p:sldId id="534" r:id="rId95"/>
    <p:sldId id="358" r:id="rId96"/>
    <p:sldId id="391" r:id="rId97"/>
    <p:sldId id="349" r:id="rId98"/>
    <p:sldId id="501" r:id="rId99"/>
    <p:sldId id="495" r:id="rId100"/>
    <p:sldId id="440" r:id="rId101"/>
    <p:sldId id="394" r:id="rId102"/>
    <p:sldId id="500" r:id="rId103"/>
    <p:sldId id="484" r:id="rId104"/>
    <p:sldId id="519" r:id="rId105"/>
    <p:sldId id="496" r:id="rId106"/>
    <p:sldId id="498" r:id="rId107"/>
    <p:sldId id="497" r:id="rId108"/>
    <p:sldId id="499" r:id="rId109"/>
    <p:sldId id="542" r:id="rId110"/>
    <p:sldId id="483" r:id="rId111"/>
    <p:sldId id="448" r:id="rId112"/>
    <p:sldId id="265" r:id="rId113"/>
    <p:sldId id="449" r:id="rId114"/>
    <p:sldId id="468" r:id="rId115"/>
    <p:sldId id="469" r:id="rId116"/>
    <p:sldId id="471" r:id="rId117"/>
    <p:sldId id="472" r:id="rId118"/>
    <p:sldId id="473" r:id="rId119"/>
    <p:sldId id="470" r:id="rId120"/>
    <p:sldId id="474" r:id="rId121"/>
    <p:sldId id="475" r:id="rId122"/>
    <p:sldId id="480" r:id="rId123"/>
    <p:sldId id="481" r:id="rId124"/>
    <p:sldId id="538" r:id="rId125"/>
    <p:sldId id="442" r:id="rId126"/>
    <p:sldId id="441" r:id="rId127"/>
    <p:sldId id="443" r:id="rId128"/>
    <p:sldId id="444" r:id="rId129"/>
    <p:sldId id="446" r:id="rId130"/>
    <p:sldId id="445" r:id="rId131"/>
    <p:sldId id="506" r:id="rId132"/>
    <p:sldId id="543" r:id="rId133"/>
    <p:sldId id="450" r:id="rId134"/>
    <p:sldId id="451" r:id="rId135"/>
    <p:sldId id="452" r:id="rId136"/>
    <p:sldId id="455" r:id="rId137"/>
    <p:sldId id="453" r:id="rId138"/>
    <p:sldId id="456" r:id="rId139"/>
    <p:sldId id="457" r:id="rId140"/>
    <p:sldId id="458" r:id="rId141"/>
    <p:sldId id="459" r:id="rId142"/>
    <p:sldId id="478" r:id="rId143"/>
    <p:sldId id="505" r:id="rId144"/>
    <p:sldId id="285" r:id="rId145"/>
    <p:sldId id="287" r:id="rId146"/>
    <p:sldId id="352" r:id="rId147"/>
    <p:sldId id="462" r:id="rId148"/>
    <p:sldId id="454" r:id="rId149"/>
    <p:sldId id="464" r:id="rId150"/>
    <p:sldId id="551" r:id="rId151"/>
    <p:sldId id="465" r:id="rId152"/>
    <p:sldId id="535" r:id="rId153"/>
    <p:sldId id="536" r:id="rId154"/>
    <p:sldId id="350" r:id="rId155"/>
    <p:sldId id="546" r:id="rId156"/>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88" userDrawn="1">
          <p15:clr>
            <a:srgbClr val="A4A3A4"/>
          </p15:clr>
        </p15:guide>
        <p15:guide id="3" orient="horz" pos="2112" userDrawn="1">
          <p15:clr>
            <a:srgbClr val="A4A3A4"/>
          </p15:clr>
        </p15:guide>
      </p15:sldGuideLst>
    </p:ext>
    <p:ext uri="{2D200454-40CA-4A62-9FC3-DE9A4176ACB9}">
      <p15:notesGuideLst xmlns:p15="http://schemas.microsoft.com/office/powerpoint/2012/main">
        <p15:guide id="1" orient="horz" pos="3048" userDrawn="1">
          <p15:clr>
            <a:srgbClr val="A4A3A4"/>
          </p15:clr>
        </p15:guide>
        <p15:guide id="2" pos="2304"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544C32"/>
    <a:srgbClr val="2A2E39"/>
    <a:srgbClr val="E4D1A6"/>
    <a:srgbClr val="D9BD81"/>
    <a:srgbClr val="DBD3FD"/>
    <a:srgbClr val="B2DE82"/>
    <a:srgbClr val="FFC715"/>
    <a:srgbClr val="C8B6A8"/>
    <a:srgbClr val="481708"/>
    <a:srgbClr val="591C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588" autoAdjust="0"/>
    <p:restoredTop sz="62000" autoAdjust="0"/>
  </p:normalViewPr>
  <p:slideViewPr>
    <p:cSldViewPr snapToGrid="0">
      <p:cViewPr varScale="1">
        <p:scale>
          <a:sx n="71" d="100"/>
          <a:sy n="71" d="100"/>
        </p:scale>
        <p:origin x="1500" y="72"/>
      </p:cViewPr>
      <p:guideLst>
        <p:guide pos="3888"/>
        <p:guide orient="horz" pos="2112"/>
      </p:guideLst>
    </p:cSldViewPr>
  </p:slideViewPr>
  <p:notesTextViewPr>
    <p:cViewPr>
      <p:scale>
        <a:sx n="3" d="2"/>
        <a:sy n="3" d="2"/>
      </p:scale>
      <p:origin x="0" y="0"/>
    </p:cViewPr>
  </p:notesTextViewPr>
  <p:sorterViewPr>
    <p:cViewPr varScale="1">
      <p:scale>
        <a:sx n="1" d="1"/>
        <a:sy n="1" d="1"/>
      </p:scale>
      <p:origin x="0" y="-1398"/>
    </p:cViewPr>
  </p:sorterViewPr>
  <p:notesViewPr>
    <p:cSldViewPr snapToGrid="0" showGuides="1">
      <p:cViewPr>
        <p:scale>
          <a:sx n="140" d="100"/>
          <a:sy n="140" d="100"/>
        </p:scale>
        <p:origin x="402" y="-2628"/>
      </p:cViewPr>
      <p:guideLst>
        <p:guide orient="horz" pos="3048"/>
        <p:guide pos="2304"/>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viewProps" Target="viewProps.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theme" Target="theme/theme1.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notesMaster" Target="notesMasters/notesMaster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53" tIns="48327" rIns="96653" bIns="48327" rtlCol="0"/>
          <a:lstStyle>
            <a:lvl1pPr algn="l">
              <a:defRPr sz="1200"/>
            </a:lvl1pPr>
          </a:lstStyle>
          <a:p>
            <a:endParaRPr lang="en-US" dirty="0"/>
          </a:p>
        </p:txBody>
      </p:sp>
      <p:sp>
        <p:nvSpPr>
          <p:cNvPr id="3" name="Date Placeholder 2"/>
          <p:cNvSpPr>
            <a:spLocks noGrp="1"/>
          </p:cNvSpPr>
          <p:nvPr>
            <p:ph type="dt" idx="1"/>
          </p:nvPr>
        </p:nvSpPr>
        <p:spPr>
          <a:xfrm>
            <a:off x="4143587" y="0"/>
            <a:ext cx="3169920" cy="481727"/>
          </a:xfrm>
          <a:prstGeom prst="rect">
            <a:avLst/>
          </a:prstGeom>
        </p:spPr>
        <p:txBody>
          <a:bodyPr vert="horz" lIns="96653" tIns="48327" rIns="96653" bIns="48327" rtlCol="0"/>
          <a:lstStyle>
            <a:lvl1pPr algn="r">
              <a:defRPr sz="1200"/>
            </a:lvl1pPr>
          </a:lstStyle>
          <a:p>
            <a:fld id="{050F0E05-241F-4AD9-B0EC-6AD48ADB195E}" type="datetimeFigureOut">
              <a:rPr lang="en-US" smtClean="0"/>
              <a:t>7/21/2021</a:t>
            </a:fld>
            <a:endParaRPr lang="en-US" dirty="0"/>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53" tIns="48327" rIns="96653" bIns="48327" rtlCol="0" anchor="ctr"/>
          <a:lstStyle/>
          <a:p>
            <a:endParaRPr lang="en-US" dirty="0"/>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53" tIns="48327" rIns="96653" bIns="4832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5"/>
            <a:ext cx="3169920" cy="481726"/>
          </a:xfrm>
          <a:prstGeom prst="rect">
            <a:avLst/>
          </a:prstGeom>
        </p:spPr>
        <p:txBody>
          <a:bodyPr vert="horz" lIns="96653" tIns="48327" rIns="96653" bIns="48327" rtlCol="0" anchor="b"/>
          <a:lstStyle>
            <a:lvl1pPr algn="l">
              <a:defRPr sz="1200"/>
            </a:lvl1pPr>
          </a:lstStyle>
          <a:p>
            <a:endParaRPr lang="en-US" dirty="0"/>
          </a:p>
        </p:txBody>
      </p:sp>
      <p:sp>
        <p:nvSpPr>
          <p:cNvPr id="7" name="Slide Number Placeholder 6"/>
          <p:cNvSpPr>
            <a:spLocks noGrp="1"/>
          </p:cNvSpPr>
          <p:nvPr>
            <p:ph type="sldNum" sz="quarter" idx="5"/>
          </p:nvPr>
        </p:nvSpPr>
        <p:spPr>
          <a:xfrm>
            <a:off x="4143587" y="9119475"/>
            <a:ext cx="3169920" cy="481726"/>
          </a:xfrm>
          <a:prstGeom prst="rect">
            <a:avLst/>
          </a:prstGeom>
        </p:spPr>
        <p:txBody>
          <a:bodyPr vert="horz" lIns="96653" tIns="48327" rIns="96653" bIns="48327" rtlCol="0" anchor="b"/>
          <a:lstStyle>
            <a:lvl1pPr algn="r">
              <a:defRPr sz="1200"/>
            </a:lvl1pPr>
          </a:lstStyle>
          <a:p>
            <a:fld id="{A8079AAD-EDC9-44EB-860E-846FE24428F9}" type="slidenum">
              <a:rPr lang="en-US" smtClean="0"/>
              <a:t>‹#›</a:t>
            </a:fld>
            <a:endParaRPr lang="en-US" dirty="0"/>
          </a:p>
        </p:txBody>
      </p:sp>
    </p:spTree>
    <p:extLst>
      <p:ext uri="{BB962C8B-B14F-4D97-AF65-F5344CB8AC3E}">
        <p14:creationId xmlns:p14="http://schemas.microsoft.com/office/powerpoint/2010/main" val="762359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(CETs, please </a:t>
            </a:r>
            <a:r>
              <a:rPr lang="en-US" b="1" dirty="0"/>
              <a:t>test this presentation </a:t>
            </a:r>
            <a:r>
              <a:rPr lang="en-US" dirty="0"/>
              <a:t>on the computer you will use to make sure it works. If videos do not work, then please download the video program your computer requires. If you have trouble, contact us </a:t>
            </a:r>
            <a:r>
              <a:rPr lang="en-US" b="1" dirty="0"/>
              <a:t>at least a week before</a:t>
            </a:r>
            <a:r>
              <a:rPr lang="en-US" dirty="0"/>
              <a:t> the day of the presentation.</a:t>
            </a:r>
          </a:p>
          <a:p>
            <a:endParaRPr lang="en-US" dirty="0"/>
          </a:p>
          <a:p>
            <a:r>
              <a:rPr lang="en-US" dirty="0"/>
              <a:t>ALSO, this presentation includes some questions that may be skipped. You decide what to ask and what to skip based on your time limit and your audience.)</a:t>
            </a:r>
          </a:p>
        </p:txBody>
      </p:sp>
      <p:sp>
        <p:nvSpPr>
          <p:cNvPr id="4" name="Slide Number Placeholder 3"/>
          <p:cNvSpPr>
            <a:spLocks noGrp="1"/>
          </p:cNvSpPr>
          <p:nvPr>
            <p:ph type="sldNum" sz="quarter" idx="10"/>
          </p:nvPr>
        </p:nvSpPr>
        <p:spPr/>
        <p:txBody>
          <a:bodyPr/>
          <a:lstStyle/>
          <a:p>
            <a:fld id="{A8079AAD-EDC9-44EB-860E-846FE24428F9}" type="slidenum">
              <a:rPr lang="en-US" smtClean="0"/>
              <a:t>1</a:t>
            </a:fld>
            <a:endParaRPr lang="en-US" dirty="0"/>
          </a:p>
        </p:txBody>
      </p:sp>
    </p:spTree>
    <p:extLst>
      <p:ext uri="{BB962C8B-B14F-4D97-AF65-F5344CB8AC3E}">
        <p14:creationId xmlns:p14="http://schemas.microsoft.com/office/powerpoint/2010/main" val="2181906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Welcome to your annual training on the Code of Governmental ethics. Today’s training is entitled Rooted in Ethical Government: The Foundations of the Louisiana Code of Governmental Ethics. We should remember that good roots lead to good fruit.</a:t>
            </a:r>
            <a:endParaRPr lang="en-US" baseline="0" dirty="0"/>
          </a:p>
        </p:txBody>
      </p:sp>
      <p:sp>
        <p:nvSpPr>
          <p:cNvPr id="4" name="Slide Number Placeholder 3"/>
          <p:cNvSpPr>
            <a:spLocks noGrp="1"/>
          </p:cNvSpPr>
          <p:nvPr>
            <p:ph type="sldNum" sz="quarter" idx="10"/>
          </p:nvPr>
        </p:nvSpPr>
        <p:spPr/>
        <p:txBody>
          <a:bodyPr/>
          <a:lstStyle/>
          <a:p>
            <a:fld id="{A8079AAD-EDC9-44EB-860E-846FE24428F9}" type="slidenum">
              <a:rPr lang="en-US" smtClean="0"/>
              <a:t>2</a:t>
            </a:fld>
            <a:endParaRPr lang="en-US" dirty="0"/>
          </a:p>
        </p:txBody>
      </p:sp>
    </p:spTree>
    <p:extLst>
      <p:ext uri="{BB962C8B-B14F-4D97-AF65-F5344CB8AC3E}">
        <p14:creationId xmlns:p14="http://schemas.microsoft.com/office/powerpoint/2010/main" val="4128772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and goals of annual ethics training are to inform </a:t>
            </a:r>
            <a:r>
              <a:rPr lang="en-US" baseline="0" dirty="0"/>
              <a:t>public servants of the following:</a:t>
            </a:r>
            <a:endParaRPr lang="en-US" baseline="0" dirty="0">
              <a:solidFill>
                <a:srgbClr val="002060"/>
              </a:solidFill>
            </a:endParaRPr>
          </a:p>
          <a:p>
            <a:pPr marL="800100" lvl="2" indent="0">
              <a:buFont typeface="Arial" panose="020B0604020202020204" pitchFamily="34" charset="0"/>
              <a:buNone/>
            </a:pPr>
            <a:endParaRPr lang="en-US" b="0" dirty="0">
              <a:effectLst/>
            </a:endParaRPr>
          </a:p>
          <a:p>
            <a:pPr lvl="1">
              <a:buFont typeface="Wingdings" panose="05000000000000000000" pitchFamily="2" charset="2"/>
              <a:buChar char="§"/>
            </a:pPr>
            <a:r>
              <a:rPr lang="en-US" b="0" dirty="0">
                <a:effectLst/>
              </a:rPr>
              <a:t>The code’s basic principles and provisions</a:t>
            </a:r>
          </a:p>
          <a:p>
            <a:pPr lvl="1">
              <a:buFont typeface="Wingdings" panose="05000000000000000000" pitchFamily="2" charset="2"/>
              <a:buChar char="§"/>
            </a:pPr>
            <a:r>
              <a:rPr lang="en-US" sz="1200" b="0" dirty="0">
                <a:solidFill>
                  <a:schemeClr val="bg1"/>
                </a:solidFill>
                <a:effectLst>
                  <a:outerShdw blurRad="38100" dist="38100" dir="2700000" algn="tl">
                    <a:srgbClr val="000000">
                      <a:alpha val="43137"/>
                    </a:srgbClr>
                  </a:outerShdw>
                </a:effectLst>
              </a:rPr>
              <a:t>How the Louisiana Code of Governmental Ethics affects public servants and private persons.</a:t>
            </a:r>
          </a:p>
          <a:p>
            <a:pPr lvl="1">
              <a:buFont typeface="Wingdings" panose="05000000000000000000" pitchFamily="2" charset="2"/>
              <a:buChar char="§"/>
            </a:pPr>
            <a:r>
              <a:rPr lang="en-US" b="0" dirty="0">
                <a:effectLst/>
              </a:rPr>
              <a:t>How the Board upholds the Code</a:t>
            </a:r>
          </a:p>
          <a:p>
            <a:endParaRPr lang="en-US" dirty="0">
              <a:solidFill>
                <a:srgbClr val="002060"/>
              </a:solidFill>
            </a:endParaRPr>
          </a:p>
        </p:txBody>
      </p:sp>
      <p:sp>
        <p:nvSpPr>
          <p:cNvPr id="4" name="Slide Number Placeholder 3"/>
          <p:cNvSpPr>
            <a:spLocks noGrp="1"/>
          </p:cNvSpPr>
          <p:nvPr>
            <p:ph type="sldNum" sz="quarter" idx="10"/>
          </p:nvPr>
        </p:nvSpPr>
        <p:spPr/>
        <p:txBody>
          <a:bodyPr/>
          <a:lstStyle/>
          <a:p>
            <a:fld id="{A8079AAD-EDC9-44EB-860E-846FE24428F9}" type="slidenum">
              <a:rPr lang="en-US" smtClean="0"/>
              <a:t>3</a:t>
            </a:fld>
            <a:endParaRPr lang="en-US" dirty="0"/>
          </a:p>
        </p:txBody>
      </p:sp>
    </p:spTree>
    <p:extLst>
      <p:ext uri="{BB962C8B-B14F-4D97-AF65-F5344CB8AC3E}">
        <p14:creationId xmlns:p14="http://schemas.microsoft.com/office/powerpoint/2010/main" val="2045924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Periodically, the people down at the Board of Ethics get this question: “Why do I have to take this course? My parents taught me all I need to know about ethics.”</a:t>
            </a:r>
          </a:p>
          <a:p>
            <a:endParaRPr lang="en-US" dirty="0"/>
          </a:p>
          <a:p>
            <a:r>
              <a:rPr lang="en-US" sz="1200" b="0" i="0" u="none" strike="noStrike" kern="1200" baseline="0" dirty="0">
                <a:solidFill>
                  <a:schemeClr val="tx1"/>
                </a:solidFill>
                <a:latin typeface="+mn-lt"/>
                <a:ea typeface="+mn-ea"/>
                <a:cs typeface="+mn-cs"/>
              </a:rPr>
              <a:t>“When someone makes this or a similar statement, we know that person has most likely never encountered the state’s Code of governmental ethics. </a:t>
            </a:r>
            <a:r>
              <a:rPr lang="en-US" dirty="0"/>
              <a:t>(13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a:t>
            </a:fld>
            <a:endParaRPr lang="en-US" dirty="0"/>
          </a:p>
        </p:txBody>
      </p:sp>
    </p:spTree>
    <p:extLst>
      <p:ext uri="{BB962C8B-B14F-4D97-AF65-F5344CB8AC3E}">
        <p14:creationId xmlns:p14="http://schemas.microsoft.com/office/powerpoint/2010/main" val="925302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What is governmental ethics, and how does it differ from everyday ethics?</a:t>
            </a:r>
            <a:r>
              <a:rPr lang="en-US" baseline="0" dirty="0"/>
              <a:t> </a:t>
            </a:r>
            <a:r>
              <a:rPr lang="en-US" dirty="0"/>
              <a:t>Are everyday ethics or what we may have learned from our parents the same as governmental ethics? None of us worked</a:t>
            </a:r>
            <a:r>
              <a:rPr lang="en-US" baseline="0" dirty="0"/>
              <a:t> for a government agency when we were kids, did we?</a:t>
            </a:r>
            <a:endParaRPr lang="en-US" dirty="0"/>
          </a:p>
          <a:p>
            <a:r>
              <a:rPr lang="en-US" dirty="0"/>
              <a:t>(12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a:t>
            </a:fld>
            <a:endParaRPr lang="en-US" dirty="0"/>
          </a:p>
        </p:txBody>
      </p:sp>
    </p:spTree>
    <p:extLst>
      <p:ext uri="{BB962C8B-B14F-4D97-AF65-F5344CB8AC3E}">
        <p14:creationId xmlns:p14="http://schemas.microsoft.com/office/powerpoint/2010/main" val="1880633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Hmmm. (Click through and read captions.)</a:t>
            </a:r>
          </a:p>
          <a:p>
            <a:r>
              <a:rPr lang="en-US" dirty="0"/>
              <a:t>(12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a:t>
            </a:fld>
            <a:endParaRPr lang="en-US" dirty="0"/>
          </a:p>
        </p:txBody>
      </p:sp>
    </p:spTree>
    <p:extLst>
      <p:ext uri="{BB962C8B-B14F-4D97-AF65-F5344CB8AC3E}">
        <p14:creationId xmlns:p14="http://schemas.microsoft.com/office/powerpoint/2010/main" val="3062929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definition for governmental ethics from Ethics</a:t>
            </a:r>
            <a:r>
              <a:rPr lang="en-US" baseline="0" dirty="0"/>
              <a:t> scholar Robert F. Weschsler:</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“Government ethics is about acting responsibly and professionally as a government official or employee under certain circumstances and following certain rules and procedures. It is about preserving </a:t>
            </a:r>
            <a:r>
              <a:rPr lang="en-US" sz="1200" i="1" dirty="0"/>
              <a:t>institutional</a:t>
            </a:r>
            <a:r>
              <a:rPr lang="en-US" sz="1200" dirty="0"/>
              <a:t> rather than personal integrity.”</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So, public servants not represent themselves, they also represent the institution of government.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(NEXT</a:t>
            </a:r>
            <a:r>
              <a:rPr lang="en-US" sz="1200" baseline="0" dirty="0"/>
              <a:t> PARA IS </a:t>
            </a:r>
            <a:r>
              <a:rPr lang="en-US" sz="1200" dirty="0"/>
              <a:t>OPTIONAL IF YOU THINK</a:t>
            </a:r>
            <a:r>
              <a:rPr lang="en-US" sz="1200" baseline="0" dirty="0"/>
              <a:t> YOU NEED TO BREAK DOWN THE ABOVE DEFINITION)</a:t>
            </a:r>
            <a:endParaRPr lang="en-US" sz="1200" dirty="0"/>
          </a:p>
          <a:p>
            <a:r>
              <a:rPr lang="en-US" sz="1200" b="0" i="0" u="none" strike="noStrike" kern="1200" baseline="0" dirty="0">
                <a:solidFill>
                  <a:schemeClr val="tx1"/>
                </a:solidFill>
                <a:latin typeface="+mn-lt"/>
                <a:ea typeface="+mn-ea"/>
                <a:cs typeface="+mn-cs"/>
              </a:rPr>
              <a:t>A government is an institution. Institutions have values just as individuals do. Just as we expect people to reflect the values they say they have, citizens expect their government to reflect the values that their government expresses with its laws and policies. This is what is meant by institutional integrity. </a:t>
            </a:r>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(25 seconds)</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a:t>
            </a:fld>
            <a:endParaRPr lang="en-US" dirty="0"/>
          </a:p>
        </p:txBody>
      </p:sp>
    </p:spTree>
    <p:extLst>
      <p:ext uri="{BB962C8B-B14F-4D97-AF65-F5344CB8AC3E}">
        <p14:creationId xmlns:p14="http://schemas.microsoft.com/office/powerpoint/2010/main" val="3132510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193800"/>
            <a:ext cx="5759450" cy="3240088"/>
          </a:xfrm>
        </p:spPr>
      </p:sp>
      <p:sp>
        <p:nvSpPr>
          <p:cNvPr id="3" name="Notes Placeholder 2"/>
          <p:cNvSpPr>
            <a:spLocks noGrp="1"/>
          </p:cNvSpPr>
          <p:nvPr>
            <p:ph type="body" idx="1"/>
          </p:nvPr>
        </p:nvSpPr>
        <p:spPr/>
        <p:txBody>
          <a:bodyPr/>
          <a:lstStyle/>
          <a:p>
            <a:r>
              <a:rPr lang="en-US" dirty="0"/>
              <a:t>Governmental ethics is more </a:t>
            </a:r>
            <a:r>
              <a:rPr lang="en-US" i="1" dirty="0"/>
              <a:t>particular</a:t>
            </a:r>
            <a:r>
              <a:rPr lang="en-US" dirty="0"/>
              <a:t> than what our parents called “good behavior.”</a:t>
            </a:r>
          </a:p>
          <a:p>
            <a:r>
              <a:rPr lang="en-US" dirty="0"/>
              <a:t>(THIS SLIDE IS THE PREVIOUS SLIDE IN AN EASIER TO DIGEST FORMAT.)</a:t>
            </a:r>
          </a:p>
          <a:p>
            <a:r>
              <a:rPr lang="en-US" dirty="0"/>
              <a:t>Its requirements are more specific to public service practices than what we may have learned in kindergarten or in a</a:t>
            </a:r>
            <a:r>
              <a:rPr lang="en-US" baseline="0" dirty="0"/>
              <a:t> </a:t>
            </a:r>
            <a:r>
              <a:rPr lang="en-US" dirty="0"/>
              <a:t>faith-based school or</a:t>
            </a:r>
            <a:r>
              <a:rPr lang="en-US" baseline="0" dirty="0"/>
              <a:t> group</a:t>
            </a:r>
            <a:r>
              <a:rPr lang="en-US" dirty="0"/>
              <a:t>.</a:t>
            </a:r>
          </a:p>
          <a:p>
            <a:endParaRPr lang="en-US" dirty="0"/>
          </a:p>
          <a:p>
            <a:r>
              <a:rPr lang="en-US" dirty="0"/>
              <a:t>Primarily, governmental ethics is focused on building </a:t>
            </a:r>
            <a:r>
              <a:rPr lang="en-US" b="1" dirty="0"/>
              <a:t>institutional</a:t>
            </a:r>
            <a:r>
              <a:rPr lang="en-US" dirty="0"/>
              <a:t> </a:t>
            </a:r>
            <a:r>
              <a:rPr lang="en-US" b="1" dirty="0"/>
              <a:t>characte</a:t>
            </a:r>
            <a:r>
              <a:rPr lang="en-US" dirty="0"/>
              <a:t>r rather than on building </a:t>
            </a:r>
            <a:r>
              <a:rPr lang="en-US" i="1" dirty="0"/>
              <a:t>individual</a:t>
            </a:r>
            <a:r>
              <a:rPr lang="en-US" dirty="0"/>
              <a:t> character.</a:t>
            </a:r>
          </a:p>
          <a:p>
            <a:endParaRPr lang="en-US" dirty="0"/>
          </a:p>
          <a:p>
            <a:r>
              <a:rPr lang="en-US" dirty="0"/>
              <a:t>(CLICK FOR ZOOM) So, we’re </a:t>
            </a:r>
            <a:r>
              <a:rPr lang="en-US" b="1" dirty="0"/>
              <a:t>not</a:t>
            </a:r>
            <a:r>
              <a:rPr lang="en-US" dirty="0"/>
              <a:t> saying that governmental ethics is better than good home training; it’s just </a:t>
            </a:r>
            <a:r>
              <a:rPr lang="en-US" b="1" dirty="0"/>
              <a:t>different</a:t>
            </a:r>
            <a:r>
              <a:rPr lang="en-US" dirty="0"/>
              <a:t> from good home training. </a:t>
            </a:r>
          </a:p>
          <a:p>
            <a:endParaRPr lang="en-US" dirty="0"/>
          </a:p>
          <a:p>
            <a:r>
              <a:rPr lang="en-US" baseline="0" dirty="0"/>
              <a:t>Certain behaviors we think of as good manners in our private lives, those signs that we have good individual character and social graces, would most likely be wrong under governmental ethics. Take reciprocity – the</a:t>
            </a:r>
            <a:r>
              <a:rPr lang="en-US" dirty="0"/>
              <a:t> behavior of trying</a:t>
            </a:r>
            <a:r>
              <a:rPr lang="en-US" baseline="0" dirty="0"/>
              <a:t> to repay a favor</a:t>
            </a:r>
            <a:r>
              <a:rPr lang="en-US" dirty="0"/>
              <a:t> to someone</a:t>
            </a:r>
            <a:r>
              <a:rPr lang="en-US" baseline="0" dirty="0"/>
              <a:t> by doing a favor for that</a:t>
            </a:r>
            <a:r>
              <a:rPr lang="en-US" dirty="0"/>
              <a:t> </a:t>
            </a:r>
            <a:r>
              <a:rPr lang="en-US" baseline="0" dirty="0"/>
              <a:t>person in return or the practice</a:t>
            </a:r>
            <a:r>
              <a:rPr lang="en-US" dirty="0"/>
              <a:t> of </a:t>
            </a:r>
            <a:r>
              <a:rPr lang="en-US" baseline="0" dirty="0"/>
              <a:t>giving gifts to someone who’s helped us in some way. Under the Code of Governmental Ethics, this cultural behavior</a:t>
            </a:r>
            <a:r>
              <a:rPr lang="en-US" dirty="0"/>
              <a:t> may lead to ethics violations </a:t>
            </a:r>
            <a:r>
              <a:rPr lang="en-US" baseline="0" dirty="0"/>
              <a:t>in our work as public servants.</a:t>
            </a:r>
          </a:p>
          <a:p>
            <a:endParaRPr lang="en-US" baseline="0" dirty="0"/>
          </a:p>
          <a:p>
            <a:r>
              <a:rPr lang="en-US" baseline="0" dirty="0"/>
              <a:t>(75 seconds)</a:t>
            </a:r>
            <a:endParaRPr lang="en-US" dirty="0"/>
          </a:p>
          <a:p>
            <a:pPr marL="457200" indent="-457200">
              <a:lnSpc>
                <a:spcPct val="100000"/>
              </a:lnSpc>
              <a:spcBef>
                <a:spcPts val="0"/>
              </a:spcBef>
              <a:buFont typeface="Wingdings" panose="05000000000000000000" pitchFamily="2" charset="2"/>
              <a:buChar char="§"/>
            </a:pPr>
            <a:endParaRPr lang="en-US" sz="1200" b="0" i="0" dirty="0">
              <a:solidFill>
                <a:schemeClr val="bg1">
                  <a:lumMod val="95000"/>
                </a:schemeClr>
              </a:solidFill>
              <a:effectLst>
                <a:outerShdw blurRad="38100" dist="38100" dir="2700000" algn="tl">
                  <a:srgbClr val="000000">
                    <a:alpha val="43137"/>
                  </a:srgbClr>
                </a:outerShdw>
              </a:effectLst>
            </a:endParaRPr>
          </a:p>
          <a:p>
            <a:pPr marL="457200" indent="-457200">
              <a:lnSpc>
                <a:spcPct val="100000"/>
              </a:lnSpc>
              <a:spcBef>
                <a:spcPts val="0"/>
              </a:spcBef>
              <a:buFont typeface="Wingdings" panose="05000000000000000000" pitchFamily="2" charset="2"/>
              <a:buChar char="§"/>
            </a:pPr>
            <a:endParaRPr lang="en-US" sz="1200" b="0" i="0" dirty="0">
              <a:solidFill>
                <a:schemeClr val="bg1">
                  <a:lumMod val="95000"/>
                </a:schemeClr>
              </a:solidFill>
              <a:effectLst>
                <a:outerShdw blurRad="38100" dist="38100" dir="2700000" algn="tl">
                  <a:srgbClr val="000000">
                    <a:alpha val="43137"/>
                  </a:srgbClr>
                </a:outerShdw>
              </a:effectLst>
            </a:endParaRPr>
          </a:p>
          <a:p>
            <a:pPr marL="171450" indent="-171450">
              <a:spcBef>
                <a:spcPts val="0"/>
              </a:spcBef>
              <a:buFont typeface="Arial" panose="020B0604020202020204" pitchFamily="34" charset="0"/>
              <a:buChar char="•"/>
            </a:pPr>
            <a:endParaRPr lang="en-US" i="0" dirty="0"/>
          </a:p>
          <a:p>
            <a:pPr marL="171450" indent="-171450">
              <a:spcBef>
                <a:spcPts val="0"/>
              </a:spcBef>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a:t>
            </a:fld>
            <a:endParaRPr lang="en-US" dirty="0"/>
          </a:p>
        </p:txBody>
      </p:sp>
    </p:spTree>
    <p:extLst>
      <p:ext uri="{BB962C8B-B14F-4D97-AF65-F5344CB8AC3E}">
        <p14:creationId xmlns:p14="http://schemas.microsoft.com/office/powerpoint/2010/main" val="3880257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You’ve probably noticed the tree in some of these slides. Now that</a:t>
            </a:r>
            <a:r>
              <a:rPr lang="en-US" baseline="0" dirty="0"/>
              <a:t> we have a better understanding of what governmental ethics means, let’s t</a:t>
            </a:r>
            <a:r>
              <a:rPr lang="en-US" dirty="0"/>
              <a:t>ake a moment here and i</a:t>
            </a:r>
            <a:r>
              <a:rPr lang="en-US" baseline="0" dirty="0"/>
              <a:t>magine government as a tree bearing fruit. </a:t>
            </a:r>
          </a:p>
          <a:p>
            <a:endParaRPr lang="en-US" baseline="0" dirty="0"/>
          </a:p>
          <a:p>
            <a:r>
              <a:rPr lang="en-US" baseline="0" dirty="0"/>
              <a:t>A fruit-bearing tree with healthy roots produces good fruit, right? </a:t>
            </a:r>
          </a:p>
          <a:p>
            <a:r>
              <a:rPr lang="en-US" baseline="0" dirty="0"/>
              <a:t>(Go to next slide.)</a:t>
            </a:r>
          </a:p>
          <a:p>
            <a:r>
              <a:rPr lang="en-US" baseline="0" dirty="0"/>
              <a:t>(20 seconds)</a:t>
            </a:r>
          </a:p>
        </p:txBody>
      </p:sp>
      <p:sp>
        <p:nvSpPr>
          <p:cNvPr id="4" name="Slide Number Placeholder 3"/>
          <p:cNvSpPr>
            <a:spLocks noGrp="1"/>
          </p:cNvSpPr>
          <p:nvPr>
            <p:ph type="sldNum" sz="quarter" idx="10"/>
          </p:nvPr>
        </p:nvSpPr>
        <p:spPr/>
        <p:txBody>
          <a:bodyPr/>
          <a:lstStyle/>
          <a:p>
            <a:fld id="{A8079AAD-EDC9-44EB-860E-846FE24428F9}" type="slidenum">
              <a:rPr lang="en-US" smtClean="0"/>
              <a:t>9</a:t>
            </a:fld>
            <a:endParaRPr lang="en-US" dirty="0"/>
          </a:p>
        </p:txBody>
      </p:sp>
    </p:spTree>
    <p:extLst>
      <p:ext uri="{BB962C8B-B14F-4D97-AF65-F5344CB8AC3E}">
        <p14:creationId xmlns:p14="http://schemas.microsoft.com/office/powerpoint/2010/main" val="4090572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u="sng" dirty="0"/>
              <a:t>CLICK</a:t>
            </a:r>
            <a:r>
              <a:rPr lang="en-US" u="sng" baseline="0" dirty="0"/>
              <a:t> TO ZOOM TO MOTTO/SLOGAN</a:t>
            </a:r>
            <a:r>
              <a:rPr lang="en-US" baseline="0" dirty="0"/>
              <a:t>.</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sz="1200" kern="1200" dirty="0">
                <a:solidFill>
                  <a:schemeClr val="tx1"/>
                </a:solidFill>
                <a:effectLst/>
                <a:latin typeface="+mn-lt"/>
                <a:ea typeface="+mn-ea"/>
                <a:cs typeface="+mn-cs"/>
              </a:rPr>
              <a:t>The </a:t>
            </a:r>
            <a:r>
              <a:rPr lang="en-US" sz="1200" kern="1200" baseline="0" dirty="0">
                <a:solidFill>
                  <a:schemeClr val="tx1"/>
                </a:solidFill>
                <a:effectLst/>
                <a:latin typeface="+mn-lt"/>
                <a:ea typeface="+mn-ea"/>
                <a:cs typeface="+mn-cs"/>
              </a:rPr>
              <a:t>Board hopes that public servants will think about Ethics throughout the work week as something that grows organically.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suggested by </a:t>
            </a:r>
            <a:r>
              <a:rPr lang="en-US" sz="1200" kern="1200" baseline="0" dirty="0">
                <a:solidFill>
                  <a:schemeClr val="tx1"/>
                </a:solidFill>
                <a:effectLst/>
                <a:latin typeface="+mn-lt"/>
                <a:ea typeface="+mn-ea"/>
                <a:cs typeface="+mn-cs"/>
              </a:rPr>
              <a:t>this picture, the principles of the Code – honest, fairness, transparency, and selfless service – are the roots of good government.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(CLICK)</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Good Roots &gt; Good Fruit &gt; Good Government</a:t>
            </a:r>
          </a:p>
          <a:p>
            <a:endParaRPr lang="en-US" sz="1200" kern="1200" baseline="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Louisiana public</a:t>
            </a:r>
            <a:r>
              <a:rPr lang="en-US" sz="1200" kern="1200" baseline="0" dirty="0">
                <a:solidFill>
                  <a:schemeClr val="tx1"/>
                </a:solidFill>
                <a:effectLst/>
                <a:latin typeface="+mn-lt"/>
                <a:ea typeface="+mn-ea"/>
                <a:cs typeface="+mn-cs"/>
              </a:rPr>
              <a:t> servants, whether local or statue, must have this common goal, to </a:t>
            </a:r>
            <a:r>
              <a:rPr lang="en-US" sz="1200" kern="1200" dirty="0">
                <a:solidFill>
                  <a:schemeClr val="tx1"/>
                </a:solidFill>
                <a:effectLst/>
                <a:latin typeface="+mn-lt"/>
                <a:ea typeface="+mn-ea"/>
                <a:cs typeface="+mn-cs"/>
              </a:rPr>
              <a:t>grow better government together by practicing </a:t>
            </a:r>
            <a:r>
              <a:rPr lang="en-US" sz="1200" kern="1200" baseline="0" dirty="0">
                <a:solidFill>
                  <a:schemeClr val="tx1"/>
                </a:solidFill>
                <a:effectLst/>
                <a:latin typeface="+mn-lt"/>
                <a:ea typeface="+mn-ea"/>
                <a:cs typeface="+mn-cs"/>
              </a:rPr>
              <a:t>the principles of the Code in our professional lives. This is one of the reason Ethics training is an annual requirement.</a:t>
            </a:r>
          </a:p>
          <a:p>
            <a:endParaRPr lang="en-US" sz="1200" kern="1200" baseline="0" dirty="0">
              <a:solidFill>
                <a:schemeClr val="tx1"/>
              </a:solidFill>
              <a:effectLst/>
              <a:latin typeface="+mn-lt"/>
              <a:ea typeface="+mn-ea"/>
              <a:cs typeface="+mn-cs"/>
            </a:endParaRP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(43 seconds)</a:t>
            </a:r>
            <a:endParaRPr lang="en-US" sz="1200" kern="1200" dirty="0">
              <a:solidFill>
                <a:schemeClr val="tx1"/>
              </a:solidFill>
              <a:effectLst/>
              <a:latin typeface="+mn-lt"/>
              <a:ea typeface="+mn-ea"/>
              <a:cs typeface="+mn-cs"/>
            </a:endParaRPr>
          </a:p>
          <a:p>
            <a:endParaRPr lang="en-US" baseline="0" dirty="0"/>
          </a:p>
        </p:txBody>
      </p:sp>
      <p:sp>
        <p:nvSpPr>
          <p:cNvPr id="4" name="Slide Number Placeholder 3"/>
          <p:cNvSpPr>
            <a:spLocks noGrp="1"/>
          </p:cNvSpPr>
          <p:nvPr>
            <p:ph type="sldNum" sz="quarter" idx="10"/>
          </p:nvPr>
        </p:nvSpPr>
        <p:spPr/>
        <p:txBody>
          <a:bodyPr/>
          <a:lstStyle/>
          <a:p>
            <a:fld id="{A8079AAD-EDC9-44EB-860E-846FE24428F9}" type="slidenum">
              <a:rPr lang="en-US" smtClean="0"/>
              <a:t>10</a:t>
            </a:fld>
            <a:endParaRPr lang="en-US" dirty="0"/>
          </a:p>
        </p:txBody>
      </p:sp>
    </p:spTree>
    <p:extLst>
      <p:ext uri="{BB962C8B-B14F-4D97-AF65-F5344CB8AC3E}">
        <p14:creationId xmlns:p14="http://schemas.microsoft.com/office/powerpoint/2010/main" val="1633984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you are in the Ethics for public</a:t>
            </a:r>
            <a:r>
              <a:rPr lang="en-US" baseline="0" dirty="0"/>
              <a:t> servants seminar again.</a:t>
            </a:r>
            <a:r>
              <a:rPr lang="en-US" dirty="0"/>
              <a:t> Who else has to take</a:t>
            </a:r>
            <a:r>
              <a:rPr lang="en-US" baseline="0" dirty="0"/>
              <a:t> this training?</a:t>
            </a:r>
            <a:endParaRPr lang="en-US" dirty="0"/>
          </a:p>
          <a:p>
            <a:r>
              <a:rPr lang="en-US" dirty="0"/>
              <a:t>(6</a:t>
            </a:r>
            <a:r>
              <a:rPr lang="en-US" baseline="0" dirty="0"/>
              <a:t> seconds</a:t>
            </a:r>
            <a:r>
              <a:rPr lang="en-US" dirty="0"/>
              <a:t>)</a:t>
            </a:r>
          </a:p>
          <a:p>
            <a:endParaRPr lang="en-US" dirty="0"/>
          </a:p>
          <a:p>
            <a:r>
              <a:rPr lang="en-US" dirty="0"/>
              <a:t>(GO TO NEXT SLIDE.)</a:t>
            </a:r>
          </a:p>
        </p:txBody>
      </p:sp>
      <p:sp>
        <p:nvSpPr>
          <p:cNvPr id="4" name="Slide Number Placeholder 3"/>
          <p:cNvSpPr>
            <a:spLocks noGrp="1"/>
          </p:cNvSpPr>
          <p:nvPr>
            <p:ph type="sldNum" sz="quarter" idx="10"/>
          </p:nvPr>
        </p:nvSpPr>
        <p:spPr/>
        <p:txBody>
          <a:bodyPr/>
          <a:lstStyle/>
          <a:p>
            <a:fld id="{A8079AAD-EDC9-44EB-860E-846FE24428F9}" type="slidenum">
              <a:rPr lang="en-US" smtClean="0"/>
              <a:t>11</a:t>
            </a:fld>
            <a:endParaRPr lang="en-US" dirty="0"/>
          </a:p>
        </p:txBody>
      </p:sp>
    </p:spTree>
    <p:extLst>
      <p:ext uri="{BB962C8B-B14F-4D97-AF65-F5344CB8AC3E}">
        <p14:creationId xmlns:p14="http://schemas.microsoft.com/office/powerpoint/2010/main" val="3560935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400" b="1" baseline="0" dirty="0"/>
              <a:t>    </a:t>
            </a:r>
            <a:r>
              <a:rPr lang="en-US" sz="1400" b="1" dirty="0"/>
              <a:t>ALL public</a:t>
            </a:r>
            <a:r>
              <a:rPr lang="en-US" sz="1400" b="1" baseline="0" dirty="0"/>
              <a:t> servants must this course each year.</a:t>
            </a:r>
            <a:endParaRPr lang="en-US" sz="1400" b="1" dirty="0"/>
          </a:p>
          <a:p>
            <a:pPr marL="685800" indent="-685800" algn="l">
              <a:buFont typeface="Arial" panose="020B0604020202020204" pitchFamily="34" charset="0"/>
              <a:buChar char="•"/>
            </a:pPr>
            <a:r>
              <a:rPr lang="en-US" sz="1200" dirty="0"/>
              <a:t>Public Servants</a:t>
            </a:r>
          </a:p>
          <a:p>
            <a:pPr algn="l"/>
            <a:r>
              <a:rPr lang="en-US" sz="1200" dirty="0"/>
              <a:t>	1 hour</a:t>
            </a:r>
          </a:p>
          <a:p>
            <a:pPr marL="685800" indent="-685800" algn="l">
              <a:buFont typeface="Arial" panose="020B0604020202020204" pitchFamily="34" charset="0"/>
              <a:buChar char="•"/>
            </a:pPr>
            <a:r>
              <a:rPr lang="en-US" sz="1200" dirty="0"/>
              <a:t>Elected Officials</a:t>
            </a:r>
          </a:p>
          <a:p>
            <a:pPr algn="l"/>
            <a:r>
              <a:rPr lang="en-US" sz="1200" dirty="0"/>
              <a:t>	1 hour</a:t>
            </a:r>
          </a:p>
          <a:p>
            <a:r>
              <a:rPr lang="en-US" dirty="0"/>
              <a:t>(CLICK FOR THE GRAPHIC.)</a:t>
            </a:r>
          </a:p>
          <a:p>
            <a:pPr algn="l"/>
            <a:r>
              <a:rPr lang="en-US" sz="1200" dirty="0"/>
              <a:t>Elected officials must</a:t>
            </a:r>
            <a:r>
              <a:rPr lang="en-US" sz="1200" baseline="0" dirty="0"/>
              <a:t> also take one hour of campaign finance and disclosure training each term. </a:t>
            </a:r>
          </a:p>
          <a:p>
            <a:r>
              <a:rPr lang="en-US" dirty="0"/>
              <a:t>(CLICK FOR THE GRAPHIC.)</a:t>
            </a:r>
          </a:p>
          <a:p>
            <a:pPr algn="l"/>
            <a:r>
              <a:rPr lang="en-US" sz="1200" baseline="0" dirty="0"/>
              <a:t>Please note that Ethics training is credited by calendar year, and the deadline to get it done each year is midnight, December 31</a:t>
            </a:r>
            <a:r>
              <a:rPr lang="en-US" sz="1200" baseline="30000" dirty="0"/>
              <a:t>st</a:t>
            </a:r>
            <a:r>
              <a:rPr lang="en-US" sz="1200" baseline="0" dirty="0"/>
              <a:t>. </a:t>
            </a:r>
            <a:r>
              <a:rPr lang="en-US" sz="1200" b="1" baseline="0" dirty="0"/>
              <a:t>An agency may require its employees to complete the training at an earlier date.</a:t>
            </a:r>
          </a:p>
          <a:p>
            <a:pPr algn="l"/>
            <a:endParaRPr lang="en-US" sz="1200" baseline="0" dirty="0"/>
          </a:p>
          <a:p>
            <a:pPr algn="l"/>
            <a:r>
              <a:rPr lang="en-US" sz="1200" baseline="0" dirty="0"/>
              <a:t>(30 seconds)</a:t>
            </a:r>
            <a:endParaRPr lang="en-US" sz="1200"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12</a:t>
            </a:fld>
            <a:endParaRPr lang="en-US" dirty="0"/>
          </a:p>
        </p:txBody>
      </p:sp>
    </p:spTree>
    <p:extLst>
      <p:ext uri="{BB962C8B-B14F-4D97-AF65-F5344CB8AC3E}">
        <p14:creationId xmlns:p14="http://schemas.microsoft.com/office/powerpoint/2010/main" val="1214833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by the examples on the screen, public servants</a:t>
            </a:r>
            <a:r>
              <a:rPr lang="en-US" baseline="0" dirty="0"/>
              <a:t> do a variety of jobs, police officer, construction worker, doctors, teachers, legislators and so forth.</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a:t>
            </a:fld>
            <a:endParaRPr lang="en-US" dirty="0"/>
          </a:p>
        </p:txBody>
      </p:sp>
    </p:spTree>
    <p:extLst>
      <p:ext uri="{BB962C8B-B14F-4D97-AF65-F5344CB8AC3E}">
        <p14:creationId xmlns:p14="http://schemas.microsoft.com/office/powerpoint/2010/main" val="34398269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Public employees, elected officials, and people who are appointed to various state</a:t>
            </a:r>
          </a:p>
          <a:p>
            <a:r>
              <a:rPr lang="en-US" sz="1200" b="0" i="0" u="none" strike="noStrike" kern="1200" baseline="0" dirty="0">
                <a:solidFill>
                  <a:schemeClr val="tx1"/>
                </a:solidFill>
                <a:latin typeface="+mn-lt"/>
                <a:ea typeface="+mn-ea"/>
                <a:cs typeface="+mn-cs"/>
              </a:rPr>
              <a:t>and local boards and commissions are all public servants are all public servants.</a:t>
            </a:r>
            <a:endParaRPr lang="en-US" baseline="0" dirty="0"/>
          </a:p>
          <a:p>
            <a:r>
              <a:rPr lang="en-US" baseline="0" dirty="0"/>
              <a:t>(9 seconds)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a:t>
            </a:fld>
            <a:endParaRPr lang="en-US" dirty="0"/>
          </a:p>
        </p:txBody>
      </p:sp>
    </p:spTree>
    <p:extLst>
      <p:ext uri="{BB962C8B-B14F-4D97-AF65-F5344CB8AC3E}">
        <p14:creationId xmlns:p14="http://schemas.microsoft.com/office/powerpoint/2010/main" val="40320502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definition for</a:t>
            </a:r>
            <a:r>
              <a:rPr lang="en-US" baseline="0" dirty="0"/>
              <a:t> public employee, however, is more narrow than the definition of public servant.</a:t>
            </a:r>
          </a:p>
          <a:p>
            <a:r>
              <a:rPr lang="en-US" baseline="0" dirty="0"/>
              <a:t>A public employee is anyone who is an administrative officer or official of a governmental entity, or anyone appointed by an elected official.</a:t>
            </a:r>
          </a:p>
          <a:p>
            <a:endParaRPr lang="en-US" baseline="0" dirty="0"/>
          </a:p>
          <a:p>
            <a:r>
              <a:rPr lang="en-US" baseline="0" dirty="0"/>
              <a:t>An elected official is a public servant but not a public employee.</a:t>
            </a:r>
          </a:p>
          <a:p>
            <a:endParaRPr lang="en-US" baseline="0" dirty="0"/>
          </a:p>
          <a:p>
            <a:r>
              <a:rPr lang="en-US" baseline="0" dirty="0"/>
              <a:t>(25 seconds)</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15</a:t>
            </a:fld>
            <a:endParaRPr lang="en-US" dirty="0"/>
          </a:p>
        </p:txBody>
      </p:sp>
    </p:spTree>
    <p:extLst>
      <p:ext uri="{BB962C8B-B14F-4D97-AF65-F5344CB8AC3E}">
        <p14:creationId xmlns:p14="http://schemas.microsoft.com/office/powerpoint/2010/main" val="1178389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public employee is also anyone engaged</a:t>
            </a:r>
            <a:r>
              <a:rPr lang="en-US" baseline="0" dirty="0"/>
              <a:t> in the performance of a governmental function and any worker or volunteer under the supervision or authority of an elected official or another employee of a government organization – whether compensated or not.</a:t>
            </a:r>
          </a:p>
          <a:p>
            <a:endParaRPr lang="en-US" baseline="0" dirty="0"/>
          </a:p>
          <a:p>
            <a:r>
              <a:rPr lang="en-US" baseline="0" dirty="0"/>
              <a:t>(20 seconds)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16</a:t>
            </a:fld>
            <a:endParaRPr lang="en-US" dirty="0"/>
          </a:p>
        </p:txBody>
      </p:sp>
    </p:spTree>
    <p:extLst>
      <p:ext uri="{BB962C8B-B14F-4D97-AF65-F5344CB8AC3E}">
        <p14:creationId xmlns:p14="http://schemas.microsoft.com/office/powerpoint/2010/main" val="38512222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effectLst/>
              </a:rPr>
              <a:t>Whether</a:t>
            </a:r>
            <a:r>
              <a:rPr lang="en-US" sz="1200" baseline="0" dirty="0">
                <a:effectLst/>
              </a:rPr>
              <a:t> we get paid for our public service or we volunteer our service, we must remember that o</a:t>
            </a:r>
            <a:r>
              <a:rPr lang="en-US" sz="1200" dirty="0">
                <a:effectLst/>
              </a:rPr>
              <a:t>ur</a:t>
            </a:r>
            <a:r>
              <a:rPr lang="en-US" sz="1200" baseline="0" dirty="0">
                <a:effectLst/>
              </a:rPr>
              <a:t> behavior as public servants influences how citizens answer such question as, Is government fair? Does it work for the good of the people.</a:t>
            </a:r>
            <a:endParaRPr lang="en-US" sz="1200" dirty="0">
              <a:effectLst>
                <a:outerShdw blurRad="38100" dist="38100" dir="2700000" algn="tl">
                  <a:srgbClr val="000000">
                    <a:alpha val="43137"/>
                  </a:srgbClr>
                </a:outerShdw>
              </a:effectLst>
            </a:endParaRPr>
          </a:p>
          <a:p>
            <a:endParaRPr lang="en-US" dirty="0"/>
          </a:p>
          <a:p>
            <a:r>
              <a:rPr lang="en-US" dirty="0"/>
              <a:t>(13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17</a:t>
            </a:fld>
            <a:endParaRPr lang="en-US" dirty="0"/>
          </a:p>
        </p:txBody>
      </p:sp>
    </p:spTree>
    <p:extLst>
      <p:ext uri="{BB962C8B-B14F-4D97-AF65-F5344CB8AC3E}">
        <p14:creationId xmlns:p14="http://schemas.microsoft.com/office/powerpoint/2010/main" val="6187096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a:t>
            </a:r>
            <a:r>
              <a:rPr lang="en-US" baseline="0" dirty="0"/>
              <a:t> are the principles of the Code that should guide our professional behavior. On this slide, notice that each of the four principles is associated with a specific word.</a:t>
            </a:r>
          </a:p>
          <a:p>
            <a:r>
              <a:rPr lang="en-US" dirty="0"/>
              <a:t>(CLICK FOR THE ANIMATIONS.)</a:t>
            </a:r>
          </a:p>
          <a:p>
            <a:endParaRPr lang="en-US" baseline="0" dirty="0"/>
          </a:p>
          <a:p>
            <a:r>
              <a:rPr lang="en-US" baseline="0" dirty="0"/>
              <a:t>HONESTY</a:t>
            </a:r>
          </a:p>
          <a:p>
            <a:pPr marL="457200" indent="-457200">
              <a:buFont typeface="Arial" panose="020B0604020202020204" pitchFamily="34" charset="0"/>
              <a:buChar char="•"/>
            </a:pPr>
            <a:r>
              <a:rPr lang="en-US" sz="1200" b="0" dirty="0"/>
              <a:t>The public must have confidence in the integrity of government.</a:t>
            </a:r>
          </a:p>
          <a:p>
            <a:pPr marL="0" indent="0">
              <a:buFont typeface="+mj-lt"/>
              <a:buNone/>
            </a:pPr>
            <a:r>
              <a:rPr lang="en-US" sz="1200" b="0" dirty="0"/>
              <a:t>FAIRNESS</a:t>
            </a:r>
          </a:p>
          <a:p>
            <a:pPr marL="457200" indent="-457200">
              <a:spcBef>
                <a:spcPts val="1200"/>
              </a:spcBef>
              <a:spcAft>
                <a:spcPts val="600"/>
              </a:spcAft>
              <a:buFont typeface="Arial" panose="020B0604020202020204" pitchFamily="34" charset="0"/>
              <a:buChar char="•"/>
            </a:pPr>
            <a:r>
              <a:rPr lang="en-US" sz="1200" b="0" dirty="0"/>
              <a:t>Public servants must be independent and impartial.</a:t>
            </a:r>
          </a:p>
          <a:p>
            <a:pPr marL="0" indent="0">
              <a:buFont typeface="Arial" panose="020B0604020202020204" pitchFamily="34" charset="0"/>
              <a:buNone/>
            </a:pPr>
            <a:r>
              <a:rPr lang="en-US" sz="1200" b="0" dirty="0"/>
              <a:t>TRANSPARENCY</a:t>
            </a:r>
          </a:p>
          <a:p>
            <a:pPr marL="457200" indent="-457200">
              <a:buFont typeface="Arial" panose="020B0604020202020204" pitchFamily="34" charset="0"/>
              <a:buChar char="•"/>
            </a:pPr>
            <a:r>
              <a:rPr lang="en-US" sz="1200" b="0" dirty="0"/>
              <a:t>All decisions and policies must be made through the proper channels of government.</a:t>
            </a:r>
          </a:p>
          <a:p>
            <a:pPr marL="0" indent="0">
              <a:buFont typeface="Arial" panose="020B0604020202020204" pitchFamily="34" charset="0"/>
              <a:buNone/>
            </a:pPr>
            <a:r>
              <a:rPr lang="en-US" sz="1200" b="0" dirty="0"/>
              <a:t>SELFLESS SERVICE</a:t>
            </a:r>
          </a:p>
          <a:p>
            <a:pPr marL="457200" indent="-457200">
              <a:buFont typeface="Arial" panose="020B0604020202020204" pitchFamily="34" charset="0"/>
              <a:buChar char="•"/>
            </a:pPr>
            <a:r>
              <a:rPr lang="en-US" sz="1200" b="0" dirty="0"/>
              <a:t>Public office and employment must not be used for private gain other than that to which they are entitled by law.</a:t>
            </a:r>
          </a:p>
          <a:p>
            <a:endParaRPr lang="en-US" dirty="0"/>
          </a:p>
          <a:p>
            <a:endParaRPr lang="en-US" dirty="0"/>
          </a:p>
          <a:p>
            <a:r>
              <a:rPr lang="en-US" dirty="0"/>
              <a:t>What do</a:t>
            </a:r>
            <a:r>
              <a:rPr lang="en-US" baseline="0" dirty="0"/>
              <a:t> you think usually trips up public servants when it comes to following the four principles?</a:t>
            </a:r>
            <a:endParaRPr lang="en-US" dirty="0"/>
          </a:p>
          <a:p>
            <a:r>
              <a:rPr lang="en-US" dirty="0"/>
              <a:t>(42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18</a:t>
            </a:fld>
            <a:endParaRPr lang="en-US" dirty="0"/>
          </a:p>
        </p:txBody>
      </p:sp>
    </p:spTree>
    <p:extLst>
      <p:ext uri="{BB962C8B-B14F-4D97-AF65-F5344CB8AC3E}">
        <p14:creationId xmlns:p14="http://schemas.microsoft.com/office/powerpoint/2010/main" val="1662741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Typically a conflict</a:t>
            </a:r>
            <a:r>
              <a:rPr lang="en-US" dirty="0"/>
              <a:t> of Interest</a:t>
            </a:r>
            <a:r>
              <a:rPr lang="en-US" baseline="0" dirty="0"/>
              <a:t> gets in the way.</a:t>
            </a:r>
          </a:p>
          <a:p>
            <a:endParaRPr lang="en-US" baseline="0" dirty="0"/>
          </a:p>
          <a:p>
            <a:r>
              <a:rPr lang="en-US" baseline="0" dirty="0"/>
              <a:t>(8 seconds)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19</a:t>
            </a:fld>
            <a:endParaRPr lang="en-US" dirty="0"/>
          </a:p>
        </p:txBody>
      </p:sp>
    </p:spTree>
    <p:extLst>
      <p:ext uri="{BB962C8B-B14F-4D97-AF65-F5344CB8AC3E}">
        <p14:creationId xmlns:p14="http://schemas.microsoft.com/office/powerpoint/2010/main" val="54878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(OPTIONAL) Here is a general definition from the Oxford English Dictionary:</a:t>
            </a:r>
            <a:r>
              <a:rPr lang="en-US" dirty="0"/>
              <a:t> </a:t>
            </a:r>
            <a:r>
              <a:rPr lang="en-US" baseline="0" dirty="0"/>
              <a:t>a conflict of interest is “a situation in which a person is in a position to get some personal benefit from actions or decisions made in their official capacity.”</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beginning</a:t>
            </a:r>
            <a:r>
              <a:rPr lang="en-US" baseline="0" dirty="0"/>
              <a:t> of </a:t>
            </a:r>
            <a:r>
              <a:rPr lang="en-US" dirty="0"/>
              <a:t>the Code of Ethics discusses conflict of interest and why its important for public servants to avoid them. </a:t>
            </a:r>
            <a:endParaRPr lang="en-US" baseline="0" dirty="0"/>
          </a:p>
          <a:p>
            <a:endParaRPr lang="en-US" baseline="0" dirty="0"/>
          </a:p>
          <a:p>
            <a:r>
              <a:rPr lang="en-US" baseline="0" dirty="0"/>
              <a:t>(31 seconds)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20</a:t>
            </a:fld>
            <a:endParaRPr lang="en-US" dirty="0"/>
          </a:p>
        </p:txBody>
      </p:sp>
    </p:spTree>
    <p:extLst>
      <p:ext uri="{BB962C8B-B14F-4D97-AF65-F5344CB8AC3E}">
        <p14:creationId xmlns:p14="http://schemas.microsoft.com/office/powerpoint/2010/main" val="33490964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we public servants have a conflict of interest,</a:t>
            </a:r>
            <a:r>
              <a:rPr lang="en-US" baseline="0" dirty="0"/>
              <a:t> we are in a </a:t>
            </a:r>
            <a:r>
              <a:rPr lang="en-US" b="1" baseline="0" dirty="0"/>
              <a:t>War of the Wills</a:t>
            </a:r>
            <a:r>
              <a:rPr lang="en-US" baseline="0" dirty="0"/>
              <a:t>.</a:t>
            </a:r>
          </a:p>
          <a:p>
            <a:r>
              <a:rPr lang="en-US" b="1" baseline="0" dirty="0"/>
              <a:t>Our </a:t>
            </a:r>
            <a:r>
              <a:rPr lang="en-US" baseline="0" dirty="0"/>
              <a:t>will versus the will of </a:t>
            </a:r>
            <a:r>
              <a:rPr lang="en-US" b="1" baseline="0" dirty="0"/>
              <a:t>the people</a:t>
            </a:r>
            <a:r>
              <a:rPr lang="en-US" baseline="0" dirty="0"/>
              <a:t>.</a:t>
            </a:r>
          </a:p>
          <a:p>
            <a:endParaRPr lang="en-US" baseline="0" dirty="0"/>
          </a:p>
          <a:p>
            <a:r>
              <a:rPr lang="en-US" baseline="0" dirty="0"/>
              <a:t>(</a:t>
            </a:r>
            <a:r>
              <a:rPr lang="en-US" b="1" baseline="0" dirty="0"/>
              <a:t>IF </a:t>
            </a:r>
            <a:r>
              <a:rPr lang="en-US" baseline="0" dirty="0"/>
              <a:t>YOU ELECT </a:t>
            </a:r>
            <a:r>
              <a:rPr lang="en-US" b="1" baseline="0" dirty="0"/>
              <a:t>NOT TO USE </a:t>
            </a:r>
            <a:r>
              <a:rPr lang="en-US" baseline="0" dirty="0"/>
              <a:t>THE HUMAN MOTIVATIONS MOVIE OR SLIDES THAT FOLOW THIS WAR OF THE WILLS SLIDE, THEN SAY THE NEXT LINE:) </a:t>
            </a:r>
            <a:r>
              <a:rPr lang="en-US" b="0" i="1" baseline="0" dirty="0"/>
              <a:t>And when we serve our will instead of the people’s will, government suffers.</a:t>
            </a:r>
          </a:p>
          <a:p>
            <a:endParaRPr lang="en-US" baseline="0" dirty="0"/>
          </a:p>
          <a:p>
            <a:endParaRPr lang="en-US" dirty="0"/>
          </a:p>
          <a:p>
            <a:r>
              <a:rPr lang="en-US" dirty="0"/>
              <a:t>(15 seconds)</a:t>
            </a:r>
          </a:p>
        </p:txBody>
      </p:sp>
      <p:sp>
        <p:nvSpPr>
          <p:cNvPr id="4" name="Slide Number Placeholder 3"/>
          <p:cNvSpPr>
            <a:spLocks noGrp="1"/>
          </p:cNvSpPr>
          <p:nvPr>
            <p:ph type="sldNum" sz="quarter" idx="10"/>
          </p:nvPr>
        </p:nvSpPr>
        <p:spPr/>
        <p:txBody>
          <a:bodyPr/>
          <a:lstStyle/>
          <a:p>
            <a:fld id="{A8079AAD-EDC9-44EB-860E-846FE24428F9}" type="slidenum">
              <a:rPr lang="en-US" smtClean="0"/>
              <a:t>21</a:t>
            </a:fld>
            <a:endParaRPr lang="en-US" dirty="0"/>
          </a:p>
        </p:txBody>
      </p:sp>
    </p:spTree>
    <p:extLst>
      <p:ext uri="{BB962C8B-B14F-4D97-AF65-F5344CB8AC3E}">
        <p14:creationId xmlns:p14="http://schemas.microsoft.com/office/powerpoint/2010/main" val="819626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common human desires or</a:t>
            </a:r>
            <a:r>
              <a:rPr lang="en-US" baseline="0" dirty="0"/>
              <a:t> tendencies that may cause public servants to ignore conflicts of interest and end up with ethics violations.</a:t>
            </a:r>
          </a:p>
          <a:p>
            <a:endParaRPr lang="en-US" baseline="0" dirty="0"/>
          </a:p>
          <a:p>
            <a:r>
              <a:rPr lang="en-US" baseline="0" dirty="0"/>
              <a:t>(12 seconds)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22</a:t>
            </a:fld>
            <a:endParaRPr lang="en-US" dirty="0"/>
          </a:p>
        </p:txBody>
      </p:sp>
    </p:spTree>
    <p:extLst>
      <p:ext uri="{BB962C8B-B14F-4D97-AF65-F5344CB8AC3E}">
        <p14:creationId xmlns:p14="http://schemas.microsoft.com/office/powerpoint/2010/main" val="7912759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23</a:t>
            </a:fld>
            <a:endParaRPr lang="en-US" dirty="0"/>
          </a:p>
        </p:txBody>
      </p:sp>
    </p:spTree>
    <p:extLst>
      <p:ext uri="{BB962C8B-B14F-4D97-AF65-F5344CB8AC3E}">
        <p14:creationId xmlns:p14="http://schemas.microsoft.com/office/powerpoint/2010/main" val="279121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(You can use this series of 4 photos or you can use the slide 25, a slide show with music.)</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24</a:t>
            </a:fld>
            <a:endParaRPr lang="en-US" dirty="0"/>
          </a:p>
        </p:txBody>
      </p:sp>
    </p:spTree>
    <p:extLst>
      <p:ext uri="{BB962C8B-B14F-4D97-AF65-F5344CB8AC3E}">
        <p14:creationId xmlns:p14="http://schemas.microsoft.com/office/powerpoint/2010/main" val="21998178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(You can use this series of 4 photos or you can use the slide 25, a slide show with music.)</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25</a:t>
            </a:fld>
            <a:endParaRPr lang="en-US" dirty="0"/>
          </a:p>
        </p:txBody>
      </p:sp>
    </p:spTree>
    <p:extLst>
      <p:ext uri="{BB962C8B-B14F-4D97-AF65-F5344CB8AC3E}">
        <p14:creationId xmlns:p14="http://schemas.microsoft.com/office/powerpoint/2010/main" val="4059106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These pictures may be cute, but a conflict of interest is not.</a:t>
            </a:r>
          </a:p>
          <a:p>
            <a:r>
              <a:rPr lang="en-US" dirty="0"/>
              <a:t>Clearly,</a:t>
            </a:r>
            <a:r>
              <a:rPr lang="en-US" baseline="0" dirty="0"/>
              <a:t> if selfish motives overpower the desire to be good public servants, government is in</a:t>
            </a:r>
            <a:r>
              <a:rPr lang="en-US" dirty="0"/>
              <a:t> danger. </a:t>
            </a:r>
            <a:r>
              <a:rPr lang="en-US" baseline="0" dirty="0"/>
              <a:t>(NEXT SLIDE)</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26</a:t>
            </a:fld>
            <a:endParaRPr lang="en-US" dirty="0"/>
          </a:p>
        </p:txBody>
      </p:sp>
    </p:spTree>
    <p:extLst>
      <p:ext uri="{BB962C8B-B14F-4D97-AF65-F5344CB8AC3E}">
        <p14:creationId xmlns:p14="http://schemas.microsoft.com/office/powerpoint/2010/main" val="3502639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(PRACTICE THIS SLIDE SO YOU CAN SEE HOW TO TIME THE ANIMATION IN A WAY THAT EMPHASIZES WHAT YOU’RE SAYING.)</a:t>
            </a:r>
          </a:p>
          <a:p>
            <a:endParaRPr lang="en-US" dirty="0"/>
          </a:p>
          <a:p>
            <a:r>
              <a:rPr lang="en-US" dirty="0"/>
              <a:t>If you do this animation right, you don’t have to say, “Selfish motives push g</a:t>
            </a:r>
            <a:r>
              <a:rPr lang="en-US" baseline="0" dirty="0"/>
              <a:t>ood government into the muck and mire of corruption.” You can skip to  </a:t>
            </a:r>
          </a:p>
          <a:p>
            <a:r>
              <a:rPr lang="en-US" sz="1400" baseline="0" dirty="0"/>
              <a:t>“Nobody wants that!”</a:t>
            </a:r>
          </a:p>
          <a:p>
            <a:endParaRPr lang="en-US" sz="1400" baseline="0" dirty="0"/>
          </a:p>
          <a:p>
            <a:r>
              <a:rPr lang="en-US" sz="1400" baseline="0" dirty="0"/>
              <a:t>The Board of Ethics has a tool to help you spot potential ethical problems.</a:t>
            </a:r>
          </a:p>
        </p:txBody>
      </p:sp>
      <p:sp>
        <p:nvSpPr>
          <p:cNvPr id="4" name="Slide Number Placeholder 3"/>
          <p:cNvSpPr>
            <a:spLocks noGrp="1"/>
          </p:cNvSpPr>
          <p:nvPr>
            <p:ph type="sldNum" sz="quarter" idx="10"/>
          </p:nvPr>
        </p:nvSpPr>
        <p:spPr/>
        <p:txBody>
          <a:bodyPr/>
          <a:lstStyle/>
          <a:p>
            <a:fld id="{A8079AAD-EDC9-44EB-860E-846FE24428F9}" type="slidenum">
              <a:rPr lang="en-US" smtClean="0"/>
              <a:t>27</a:t>
            </a:fld>
            <a:endParaRPr lang="en-US" dirty="0"/>
          </a:p>
        </p:txBody>
      </p:sp>
    </p:spTree>
    <p:extLst>
      <p:ext uri="{BB962C8B-B14F-4D97-AF65-F5344CB8AC3E}">
        <p14:creationId xmlns:p14="http://schemas.microsoft.com/office/powerpoint/2010/main" val="10301148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31520" y="4566789"/>
            <a:ext cx="5852160" cy="3780473"/>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COVERING THIS SLIDE IS IMPORTANT</a:t>
            </a:r>
            <a:r>
              <a:rPr lang="en-US" sz="1200" b="1" kern="1200" baseline="0" dirty="0">
                <a:solidFill>
                  <a:schemeClr val="tx1"/>
                </a:solidFill>
                <a:effectLst/>
                <a:latin typeface="+mn-lt"/>
                <a:ea typeface="+mn-ea"/>
                <a:cs typeface="+mn-cs"/>
              </a:rPr>
              <a:t> AND </a:t>
            </a:r>
            <a:r>
              <a:rPr lang="en-US" sz="1200" b="1" u="sng" kern="1200" baseline="0" dirty="0">
                <a:solidFill>
                  <a:srgbClr val="FF0000"/>
                </a:solidFill>
                <a:effectLst/>
                <a:latin typeface="+mn-lt"/>
                <a:ea typeface="+mn-ea"/>
                <a:cs typeface="+mn-cs"/>
              </a:rPr>
              <a:t>NOT</a:t>
            </a:r>
            <a:r>
              <a:rPr lang="en-US" sz="1200" b="1" kern="1200" baseline="0" dirty="0">
                <a:solidFill>
                  <a:srgbClr val="FF0000"/>
                </a:solidFill>
                <a:effectLst/>
                <a:latin typeface="+mn-lt"/>
                <a:ea typeface="+mn-ea"/>
                <a:cs typeface="+mn-cs"/>
              </a:rPr>
              <a:t> </a:t>
            </a:r>
            <a:r>
              <a:rPr lang="en-US" sz="1200" b="1" kern="1200" baseline="0" dirty="0">
                <a:solidFill>
                  <a:schemeClr val="tx1"/>
                </a:solidFill>
                <a:effectLst/>
                <a:latin typeface="+mn-lt"/>
                <a:ea typeface="+mn-ea"/>
                <a:cs typeface="+mn-cs"/>
              </a:rPr>
              <a:t>OPTIONAL</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rPr>
              <a:t>Tell audience a PDF is available</a:t>
            </a:r>
            <a:r>
              <a:rPr lang="en-US" sz="1200" u="sng" kern="1200" baseline="0" dirty="0">
                <a:solidFill>
                  <a:schemeClr val="tx1"/>
                </a:solidFill>
                <a:effectLst/>
                <a:latin typeface="+mn-lt"/>
                <a:ea typeface="+mn-ea"/>
                <a:cs typeface="+mn-cs"/>
              </a:rPr>
              <a:t> online</a:t>
            </a:r>
            <a:r>
              <a:rPr lang="en-US" sz="1200" kern="1200" baseline="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http://ethics.la.gov/pub/training/STAND.pdf</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a:solidFill>
                  <a:schemeClr val="tx1"/>
                </a:solidFill>
                <a:effectLst/>
                <a:latin typeface="+mn-lt"/>
                <a:ea typeface="+mn-ea"/>
                <a:cs typeface="+mn-cs"/>
              </a:rPr>
              <a:t>STAND. This memory aid will help us identify &amp; avoid the ethical pitfalls</a:t>
            </a:r>
            <a:r>
              <a:rPr lang="en-US" sz="1050" kern="1200" baseline="0" dirty="0">
                <a:solidFill>
                  <a:schemeClr val="tx1"/>
                </a:solidFill>
                <a:effectLst/>
                <a:latin typeface="+mn-lt"/>
                <a:ea typeface="+mn-ea"/>
                <a:cs typeface="+mn-cs"/>
              </a:rPr>
              <a:t> such as </a:t>
            </a:r>
            <a:r>
              <a:rPr lang="en-US" sz="1050" kern="1200" dirty="0">
                <a:solidFill>
                  <a:schemeClr val="tx1"/>
                </a:solidFill>
                <a:effectLst/>
                <a:latin typeface="+mn-lt"/>
                <a:ea typeface="+mn-ea"/>
                <a:cs typeface="+mn-cs"/>
              </a:rPr>
              <a:t>conflict of interest. </a:t>
            </a:r>
            <a:r>
              <a:rPr lang="en-US" sz="1050" i="1" kern="1200" dirty="0">
                <a:solidFill>
                  <a:schemeClr val="tx1"/>
                </a:solidFill>
                <a:effectLst/>
                <a:latin typeface="+mn-lt"/>
                <a:ea typeface="+mn-ea"/>
                <a:cs typeface="+mn-cs"/>
              </a:rPr>
              <a:t>You don’t have to write this down. You can download it from the Ethics website.</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a:t>The S is for Sensitivity.</a:t>
            </a:r>
          </a:p>
          <a:p>
            <a:r>
              <a:rPr lang="en-US" sz="1050" baseline="0" dirty="0"/>
              <a:t>The T for Trust.</a:t>
            </a:r>
          </a:p>
          <a:p>
            <a:r>
              <a:rPr lang="en-US" sz="1050" baseline="0" dirty="0"/>
              <a:t>The A for Advantage.</a:t>
            </a:r>
          </a:p>
          <a:p>
            <a:r>
              <a:rPr lang="en-US" sz="1050" baseline="0" dirty="0"/>
              <a:t>The N for News media.</a:t>
            </a:r>
          </a:p>
          <a:p>
            <a:r>
              <a:rPr lang="en-US" sz="1050" baseline="0" dirty="0"/>
              <a:t>The D for Danger.</a:t>
            </a:r>
          </a:p>
          <a:p>
            <a:endParaRPr lang="en-US" sz="1050" baseline="0" dirty="0"/>
          </a:p>
          <a:p>
            <a:r>
              <a:rPr lang="en-US" sz="1050" baseline="0" dirty="0"/>
              <a:t>When you aren’t sure about whether an action you’re considering is acceptable under governmental ethics, try the STAND test.</a:t>
            </a:r>
          </a:p>
          <a:p>
            <a:r>
              <a:rPr lang="en-US" sz="1050" baseline="0" dirty="0"/>
              <a:t>Under the S, for sensitivity,</a:t>
            </a:r>
            <a:r>
              <a:rPr lang="en-US" sz="1050" dirty="0"/>
              <a:t> </a:t>
            </a:r>
            <a:r>
              <a:rPr lang="en-US" sz="1050" baseline="0" dirty="0"/>
              <a:t>“Will my actions make my supervisor or others</a:t>
            </a:r>
            <a:r>
              <a:rPr lang="en-US" sz="1050" dirty="0"/>
              <a:t> </a:t>
            </a:r>
            <a:r>
              <a:rPr lang="en-US" sz="1050" baseline="0" dirty="0"/>
              <a:t>uncomfortable?</a:t>
            </a:r>
          </a:p>
          <a:p>
            <a:r>
              <a:rPr lang="en-US" sz="1050" baseline="0" dirty="0"/>
              <a:t>Under the T, “Will my actions weaken public trust?</a:t>
            </a:r>
          </a:p>
          <a:p>
            <a:r>
              <a:rPr lang="en-US" sz="1050" baseline="0" dirty="0"/>
              <a:t>Under the A, Will anyone get or seem to get an unfair advantage?</a:t>
            </a:r>
          </a:p>
          <a:p>
            <a:r>
              <a:rPr lang="en-US" sz="1050" baseline="0" dirty="0"/>
              <a:t>Under the N, Will my actions make a bad headline in the news</a:t>
            </a:r>
            <a:r>
              <a:rPr lang="en-US" sz="1050" dirty="0"/>
              <a:t> or on the </a:t>
            </a:r>
            <a:r>
              <a:rPr lang="en-US" sz="1050" baseline="0" dirty="0"/>
              <a:t>Internet?</a:t>
            </a:r>
          </a:p>
          <a:p>
            <a:r>
              <a:rPr lang="en-US" sz="1050" baseline="0" dirty="0"/>
              <a:t>Under the D, Will my actions put my agency at legal risk?</a:t>
            </a:r>
          </a:p>
          <a:p>
            <a:endParaRPr lang="en-US" sz="1050" baseline="0" dirty="0"/>
          </a:p>
          <a:p>
            <a:r>
              <a:rPr lang="en-US" sz="1050" baseline="0" dirty="0"/>
              <a:t>STAND questions and words keep us connected to the principles of honesty, fairness, transparency, and selfless service.</a:t>
            </a:r>
            <a:r>
              <a:rPr lang="en-US" sz="1050" dirty="0"/>
              <a:t> </a:t>
            </a:r>
            <a:r>
              <a:rPr lang="en-US" sz="1050" baseline="0" dirty="0"/>
              <a:t>Run your potential behavior through the STAND test, then, if you’re still unsure whether what you want to do is acceptable, then help is available. </a:t>
            </a:r>
          </a:p>
          <a:p>
            <a:r>
              <a:rPr lang="en-US" sz="1050" baseline="0" dirty="0">
                <a:solidFill>
                  <a:schemeClr val="bg1">
                    <a:lumMod val="50000"/>
                  </a:schemeClr>
                </a:solidFill>
              </a:rPr>
              <a:t>96 seconds</a:t>
            </a:r>
            <a:r>
              <a:rPr lang="en-US" sz="1050" baseline="0" dirty="0"/>
              <a:t> (GO TO NEXT SLIDE)</a:t>
            </a:r>
            <a:endParaRPr lang="en-US" sz="1050" dirty="0"/>
          </a:p>
        </p:txBody>
      </p:sp>
      <p:sp>
        <p:nvSpPr>
          <p:cNvPr id="4" name="Slide Number Placeholder 3"/>
          <p:cNvSpPr>
            <a:spLocks noGrp="1"/>
          </p:cNvSpPr>
          <p:nvPr>
            <p:ph type="sldNum" sz="quarter" idx="10"/>
          </p:nvPr>
        </p:nvSpPr>
        <p:spPr/>
        <p:txBody>
          <a:bodyPr/>
          <a:lstStyle/>
          <a:p>
            <a:fld id="{A8079AAD-EDC9-44EB-860E-846FE24428F9}" type="slidenum">
              <a:rPr lang="en-US" smtClean="0"/>
              <a:t>28</a:t>
            </a:fld>
            <a:endParaRPr lang="en-US" dirty="0"/>
          </a:p>
        </p:txBody>
      </p:sp>
    </p:spTree>
    <p:extLst>
      <p:ext uri="{BB962C8B-B14F-4D97-AF65-F5344CB8AC3E}">
        <p14:creationId xmlns:p14="http://schemas.microsoft.com/office/powerpoint/2010/main" val="30569020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(80-second video/Call an Ethics attorney is a mock</a:t>
            </a:r>
            <a:r>
              <a:rPr lang="en-US" baseline="0" dirty="0"/>
              <a:t> commercial. THE BUILD-UP FROM THE </a:t>
            </a:r>
            <a:r>
              <a:rPr lang="en-US" b="1" baseline="0" dirty="0"/>
              <a:t>STAND</a:t>
            </a:r>
            <a:r>
              <a:rPr lang="en-US" baseline="0" dirty="0"/>
              <a:t> SLIDE TO THIS SLIDE PREPARES THE AUDIENCE FOR THIS MOCKMERICAL IF THE PRESENTER DOES THE</a:t>
            </a:r>
            <a:r>
              <a:rPr lang="en-US" dirty="0"/>
              <a:t> BUILD-UP</a:t>
            </a:r>
            <a:r>
              <a:rPr lang="en-US" baseline="0" dirty="0"/>
              <a:t> WELL.)</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29</a:t>
            </a:fld>
            <a:endParaRPr lang="en-US" dirty="0"/>
          </a:p>
        </p:txBody>
      </p:sp>
    </p:spTree>
    <p:extLst>
      <p:ext uri="{BB962C8B-B14F-4D97-AF65-F5344CB8AC3E}">
        <p14:creationId xmlns:p14="http://schemas.microsoft.com/office/powerpoint/2010/main" val="17453423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31520" y="4566789"/>
            <a:ext cx="5852160" cy="3780473"/>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(Animated.</a:t>
            </a:r>
            <a:r>
              <a:rPr lang="en-US" sz="1050" baseline="0" dirty="0"/>
              <a:t> Click to show URL.)</a:t>
            </a:r>
            <a:endParaRPr lang="en-US" sz="105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Now</a:t>
            </a:r>
            <a:r>
              <a:rPr lang="en-US" sz="1050" baseline="0" dirty="0"/>
              <a:t> you may want to write this down</a:t>
            </a:r>
            <a:r>
              <a:rPr lang="en-US" sz="1050"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ethics.la.gov/pub/training/STAND.pdf </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a:t>Follow this link to download your copy of the STAND test resource. </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a:t>You can also use the search feature on the Ethics website. Try key words “STAND memory aid.”</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a:t>(YOU MUST CLICK TO SEE LINK.)</a:t>
            </a:r>
            <a:endParaRPr lang="en-US" sz="1050" dirty="0"/>
          </a:p>
        </p:txBody>
      </p:sp>
      <p:sp>
        <p:nvSpPr>
          <p:cNvPr id="4" name="Slide Number Placeholder 3"/>
          <p:cNvSpPr>
            <a:spLocks noGrp="1"/>
          </p:cNvSpPr>
          <p:nvPr>
            <p:ph type="sldNum" sz="quarter" idx="10"/>
          </p:nvPr>
        </p:nvSpPr>
        <p:spPr/>
        <p:txBody>
          <a:bodyPr/>
          <a:lstStyle/>
          <a:p>
            <a:fld id="{A8079AAD-EDC9-44EB-860E-846FE24428F9}" type="slidenum">
              <a:rPr lang="en-US" smtClean="0"/>
              <a:t>30</a:t>
            </a:fld>
            <a:endParaRPr lang="en-US" dirty="0"/>
          </a:p>
        </p:txBody>
      </p:sp>
    </p:spTree>
    <p:extLst>
      <p:ext uri="{BB962C8B-B14F-4D97-AF65-F5344CB8AC3E}">
        <p14:creationId xmlns:p14="http://schemas.microsoft.com/office/powerpoint/2010/main" val="27226130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Code says a political subdivision is “any unit of </a:t>
            </a:r>
            <a:r>
              <a:rPr lang="en-US" b="1" u="sng" dirty="0"/>
              <a:t>local</a:t>
            </a:r>
            <a:r>
              <a:rPr lang="en-US" dirty="0"/>
              <a:t> government, including a special district, authorized by law to perform governmental functions.”</a:t>
            </a:r>
          </a:p>
          <a:p>
            <a:r>
              <a:rPr lang="en-US" dirty="0"/>
              <a:t>We’re talking local governments,</a:t>
            </a:r>
            <a:r>
              <a:rPr lang="en-US" baseline="0" dirty="0"/>
              <a:t> towns, </a:t>
            </a:r>
            <a:r>
              <a:rPr lang="en-US" dirty="0"/>
              <a:t>parishes,</a:t>
            </a:r>
            <a:r>
              <a:rPr lang="en-US" baseline="0" dirty="0"/>
              <a:t> </a:t>
            </a:r>
            <a:r>
              <a:rPr lang="en-US" dirty="0"/>
              <a:t>cities, villages,</a:t>
            </a:r>
            <a:r>
              <a:rPr lang="en-US" baseline="0" dirty="0"/>
              <a:t> </a:t>
            </a:r>
            <a:r>
              <a:rPr lang="en-US" dirty="0"/>
              <a:t>school districts, water districts, levee</a:t>
            </a:r>
            <a:r>
              <a:rPr lang="en-US" baseline="0" dirty="0"/>
              <a:t> districts and so forth.</a:t>
            </a:r>
            <a:r>
              <a:rPr lang="en-US" dirty="0"/>
              <a:t>”</a:t>
            </a:r>
          </a:p>
          <a:p>
            <a:endParaRPr lang="en-US" dirty="0"/>
          </a:p>
          <a:p>
            <a:r>
              <a:rPr lang="en-US" dirty="0"/>
              <a:t>So, Rapides Parish is a what? </a:t>
            </a:r>
          </a:p>
          <a:p>
            <a:r>
              <a:rPr lang="en-US" dirty="0"/>
              <a:t>(Substitute the name of the parish you’re in.)</a:t>
            </a:r>
          </a:p>
          <a:p>
            <a:r>
              <a:rPr lang="en-US" dirty="0"/>
              <a:t>Answer: a political subdivision.</a:t>
            </a:r>
          </a:p>
          <a:p>
            <a:endParaRPr lang="en-US" dirty="0"/>
          </a:p>
          <a:p>
            <a:r>
              <a:rPr lang="en-US" dirty="0"/>
              <a:t>(90 seconds)</a:t>
            </a:r>
          </a:p>
          <a:p>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31</a:t>
            </a:fld>
            <a:endParaRPr lang="en-US" dirty="0"/>
          </a:p>
        </p:txBody>
      </p:sp>
    </p:spTree>
    <p:extLst>
      <p:ext uri="{BB962C8B-B14F-4D97-AF65-F5344CB8AC3E}">
        <p14:creationId xmlns:p14="http://schemas.microsoft.com/office/powerpoint/2010/main" val="17957917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000" dirty="0"/>
              <a:t>(</a:t>
            </a:r>
            <a:r>
              <a:rPr lang="en-US" sz="1000" b="1" dirty="0"/>
              <a:t>PLEASE DO NOT STAY ON DEFINITIONS TOO LONG. IF IT WOULD HELP YOU TO HAVE A GLOSSARY</a:t>
            </a:r>
            <a:r>
              <a:rPr lang="en-US" sz="1000" b="1" baseline="0" dirty="0"/>
              <a:t> HANDOUT, THEN WE WILL PROVIDE ONE AND YOU MAY ASK THE HOSTING ORGANIZATION TO PRINT COPIES FOR ATTENDEES</a:t>
            </a:r>
            <a:r>
              <a:rPr lang="en-US" sz="1000" baseline="0" dirty="0"/>
              <a:t>.</a:t>
            </a:r>
            <a:r>
              <a:rPr lang="en-US" sz="1000" dirty="0"/>
              <a:t>)</a:t>
            </a:r>
          </a:p>
          <a:p>
            <a:pPr marL="0" lvl="1">
              <a:defRPr/>
            </a:pPr>
            <a:r>
              <a:rPr lang="en-US" dirty="0"/>
              <a:t>We’ve covered the definition for governmental ethics and public servants. Here’s another term you’ll need to know</a:t>
            </a:r>
            <a:r>
              <a:rPr lang="en-US" baseline="0" dirty="0"/>
              <a:t> while going through this course: </a:t>
            </a:r>
            <a:r>
              <a:rPr lang="en-US" b="1" baseline="0" dirty="0"/>
              <a:t>G</a:t>
            </a:r>
            <a:r>
              <a:rPr lang="en-US" b="1" dirty="0"/>
              <a:t>overnmental entity</a:t>
            </a:r>
            <a:r>
              <a:rPr lang="en-US" dirty="0"/>
              <a:t>. </a:t>
            </a:r>
          </a:p>
          <a:p>
            <a:pPr marL="0" lvl="1">
              <a:defRPr/>
            </a:pPr>
            <a:endParaRPr lang="en-US" dirty="0"/>
          </a:p>
          <a:p>
            <a:pPr marL="0" lvl="1">
              <a:defRPr/>
            </a:pPr>
            <a:r>
              <a:rPr lang="en-US" dirty="0"/>
              <a:t>The state or any political subdivision which employs the public employee or employed the public employee or to which the elected official is elected, as the case may be.</a:t>
            </a:r>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a:t>state or any political subdivision which employs the public employee or employed the </a:t>
            </a:r>
            <a:r>
              <a:rPr lang="en-US" i="1" dirty="0"/>
              <a:t>former</a:t>
            </a:r>
            <a:r>
              <a:rPr lang="en-US" dirty="0"/>
              <a:t> public employee or to which an elected official is elected, as the case may be.</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a:t>(28 seconds)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32</a:t>
            </a:fld>
            <a:endParaRPr lang="en-US" dirty="0"/>
          </a:p>
        </p:txBody>
      </p:sp>
    </p:spTree>
    <p:extLst>
      <p:ext uri="{BB962C8B-B14F-4D97-AF65-F5344CB8AC3E}">
        <p14:creationId xmlns:p14="http://schemas.microsoft.com/office/powerpoint/2010/main" val="31763336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74254" lvl="2"/>
            <a:r>
              <a:rPr lang="en-US" dirty="0"/>
              <a:t>An </a:t>
            </a:r>
            <a:r>
              <a:rPr lang="en-US" b="1" dirty="0"/>
              <a:t>agency</a:t>
            </a:r>
            <a:r>
              <a:rPr lang="en-US" dirty="0"/>
              <a:t> may be a department, office, division, commission, board, committee, and also an agency as well as any other organizational unit of a governmental entity. This is the definition you will find in the Code of Ethics.</a:t>
            </a:r>
          </a:p>
        </p:txBody>
      </p:sp>
      <p:sp>
        <p:nvSpPr>
          <p:cNvPr id="4" name="Slide Number Placeholder 3"/>
          <p:cNvSpPr>
            <a:spLocks noGrp="1"/>
          </p:cNvSpPr>
          <p:nvPr>
            <p:ph type="sldNum" sz="quarter" idx="10"/>
          </p:nvPr>
        </p:nvSpPr>
        <p:spPr/>
        <p:txBody>
          <a:bodyPr/>
          <a:lstStyle/>
          <a:p>
            <a:fld id="{A8079AAD-EDC9-44EB-860E-846FE24428F9}" type="slidenum">
              <a:rPr lang="en-US" smtClean="0"/>
              <a:t>33</a:t>
            </a:fld>
            <a:endParaRPr lang="en-US" dirty="0"/>
          </a:p>
        </p:txBody>
      </p:sp>
    </p:spTree>
    <p:extLst>
      <p:ext uri="{BB962C8B-B14F-4D97-AF65-F5344CB8AC3E}">
        <p14:creationId xmlns:p14="http://schemas.microsoft.com/office/powerpoint/2010/main" val="2969089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spcBef>
                <a:spcPct val="0"/>
              </a:spcBef>
            </a:pPr>
            <a:r>
              <a:rPr lang="en-US" dirty="0"/>
              <a:t>For elected officials, the Code of Ethics defines </a:t>
            </a:r>
            <a:r>
              <a:rPr lang="en-US" b="1" dirty="0"/>
              <a:t>agency</a:t>
            </a:r>
            <a:r>
              <a:rPr lang="en-US" dirty="0"/>
              <a:t> as the state of Louisiana or the political subdivisions they have been elected to represent.</a:t>
            </a:r>
          </a:p>
          <a:p>
            <a:pPr marL="0" lvl="2">
              <a:spcBef>
                <a:spcPct val="0"/>
              </a:spcBef>
            </a:pPr>
            <a:endParaRPr lang="en-US" dirty="0"/>
          </a:p>
          <a:p>
            <a:pPr marL="0" lvl="2">
              <a:spcBef>
                <a:spcPct val="0"/>
              </a:spcBef>
            </a:pPr>
            <a:r>
              <a:rPr lang="en-US" dirty="0"/>
              <a:t>(CLICK FOR EXAMPLE. IT WILL APPEAR AT THE BOTTOM OF THE SLIDE.)</a:t>
            </a:r>
          </a:p>
          <a:p>
            <a:pPr marL="0" lvl="2">
              <a:spcBef>
                <a:spcPct val="0"/>
              </a:spcBef>
            </a:pPr>
            <a:endParaRPr lang="en-US" dirty="0"/>
          </a:p>
          <a:p>
            <a:r>
              <a:rPr lang="en-US" dirty="0"/>
              <a:t>Notice that this definition speaks of the state of Louisiana and of a political subdivision.</a:t>
            </a:r>
          </a:p>
        </p:txBody>
      </p:sp>
      <p:sp>
        <p:nvSpPr>
          <p:cNvPr id="4" name="Slide Number Placeholder 3"/>
          <p:cNvSpPr>
            <a:spLocks noGrp="1"/>
          </p:cNvSpPr>
          <p:nvPr>
            <p:ph type="sldNum" sz="quarter" idx="10"/>
          </p:nvPr>
        </p:nvSpPr>
        <p:spPr/>
        <p:txBody>
          <a:bodyPr/>
          <a:lstStyle/>
          <a:p>
            <a:fld id="{A8079AAD-EDC9-44EB-860E-846FE24428F9}" type="slidenum">
              <a:rPr lang="en-US" smtClean="0"/>
              <a:t>34</a:t>
            </a:fld>
            <a:endParaRPr lang="en-US" dirty="0"/>
          </a:p>
        </p:txBody>
      </p:sp>
    </p:spTree>
    <p:extLst>
      <p:ext uri="{BB962C8B-B14F-4D97-AF65-F5344CB8AC3E}">
        <p14:creationId xmlns:p14="http://schemas.microsoft.com/office/powerpoint/2010/main" val="8813548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definition for agency head. </a:t>
            </a:r>
          </a:p>
          <a:p>
            <a:endParaRPr lang="en-US" dirty="0"/>
          </a:p>
          <a:p>
            <a:r>
              <a:rPr lang="en-US" dirty="0"/>
              <a:t>Supervision</a:t>
            </a:r>
            <a:r>
              <a:rPr lang="en-US" baseline="0" dirty="0"/>
              <a:t> generally means “the series of acts involved in managing, directing, or overseeing persons or projects.”</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baseline="0" dirty="0">
                <a:solidFill>
                  <a:schemeClr val="tx1"/>
                </a:solidFill>
                <a:effectLst/>
                <a:latin typeface="+mn-lt"/>
                <a:ea typeface="+mn-ea"/>
                <a:cs typeface="+mn-cs"/>
              </a:rPr>
              <a:t>(CLICK FOR DEFINTION OF SUPERVISION.)</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35</a:t>
            </a:fld>
            <a:endParaRPr lang="en-US" dirty="0"/>
          </a:p>
        </p:txBody>
      </p:sp>
    </p:spTree>
    <p:extLst>
      <p:ext uri="{BB962C8B-B14F-4D97-AF65-F5344CB8AC3E}">
        <p14:creationId xmlns:p14="http://schemas.microsoft.com/office/powerpoint/2010/main" val="9589468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the Code</a:t>
            </a:r>
            <a:r>
              <a:rPr lang="en-US" baseline="0" dirty="0"/>
              <a:t> has a specific definition for person. </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36</a:t>
            </a:fld>
            <a:endParaRPr lang="en-US" dirty="0"/>
          </a:p>
        </p:txBody>
      </p:sp>
    </p:spTree>
    <p:extLst>
      <p:ext uri="{BB962C8B-B14F-4D97-AF65-F5344CB8AC3E}">
        <p14:creationId xmlns:p14="http://schemas.microsoft.com/office/powerpoint/2010/main" val="10352182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Elected and appointed officials, public employees, immediate family private entities, legal entities, and immediate family members.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Now you see why it’s good to know who</a:t>
            </a:r>
            <a:r>
              <a:rPr lang="en-US" baseline="0" dirty="0"/>
              <a:t> is </a:t>
            </a:r>
            <a:r>
              <a:rPr lang="en-US" dirty="0"/>
              <a:t>immediate family </a:t>
            </a:r>
            <a:r>
              <a:rPr lang="en-US" baseline="0" dirty="0"/>
              <a:t>under the Code of Ethics.</a:t>
            </a:r>
          </a:p>
          <a:p>
            <a:endParaRPr lang="en-US" baseline="0" dirty="0"/>
          </a:p>
        </p:txBody>
      </p:sp>
      <p:sp>
        <p:nvSpPr>
          <p:cNvPr id="4" name="Slide Number Placeholder 3"/>
          <p:cNvSpPr>
            <a:spLocks noGrp="1"/>
          </p:cNvSpPr>
          <p:nvPr>
            <p:ph type="sldNum" sz="quarter" idx="10"/>
          </p:nvPr>
        </p:nvSpPr>
        <p:spPr/>
        <p:txBody>
          <a:bodyPr/>
          <a:lstStyle/>
          <a:p>
            <a:fld id="{A8079AAD-EDC9-44EB-860E-846FE24428F9}" type="slidenum">
              <a:rPr lang="en-US" smtClean="0"/>
              <a:t>37</a:t>
            </a:fld>
            <a:endParaRPr lang="en-US" dirty="0"/>
          </a:p>
        </p:txBody>
      </p:sp>
    </p:spTree>
    <p:extLst>
      <p:ext uri="{BB962C8B-B14F-4D97-AF65-F5344CB8AC3E}">
        <p14:creationId xmlns:p14="http://schemas.microsoft.com/office/powerpoint/2010/main" val="923417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a:p>
            <a:r>
              <a:rPr lang="en-US" dirty="0"/>
              <a:t>The Code’s definition of immediate family</a:t>
            </a:r>
            <a:r>
              <a:rPr lang="en-US" baseline="0" dirty="0"/>
              <a:t> members may also differ from your definition. Under the Code of Governmental Ethics, your immediate family members are your spouse, your spouse’s parents and your parents, your children and your children’s spouses, your brothers and sisters, including half-siblings, the spouses of your brothers, sisters, and half-siblings, but NOT your spouse’s brothers and sisters.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38</a:t>
            </a:fld>
            <a:endParaRPr lang="en-US" dirty="0"/>
          </a:p>
        </p:txBody>
      </p:sp>
    </p:spTree>
    <p:extLst>
      <p:ext uri="{BB962C8B-B14F-4D97-AF65-F5344CB8AC3E}">
        <p14:creationId xmlns:p14="http://schemas.microsoft.com/office/powerpoint/2010/main" val="19219107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Gift restrictions, including food and drink rules, as well as prohibitions on income and transactions are frequently tied to prohibited source restrictions, so it’s important that you understand how the prohibited source definition applies to your public service duties.</a:t>
            </a:r>
          </a:p>
          <a:p>
            <a:endParaRPr lang="en-US" dirty="0"/>
          </a:p>
          <a:p>
            <a:r>
              <a:rPr lang="en-US" dirty="0"/>
              <a:t>For Elected Officials.</a:t>
            </a:r>
          </a:p>
          <a:p>
            <a:pPr marL="228600" indent="-228600">
              <a:buFont typeface="+mj-lt"/>
              <a:buAutoNum type="arabicPeriod"/>
            </a:pPr>
            <a:r>
              <a:rPr lang="en-US" dirty="0"/>
              <a:t>A person who has or is seeking a contractual, business, or financial relationship with your agency.  [R.S. 42:1115A(1)]</a:t>
            </a:r>
          </a:p>
          <a:p>
            <a:pPr marL="228600" indent="-228600">
              <a:buFont typeface="+mj-lt"/>
              <a:buAutoNum type="arabicPeriod"/>
            </a:pPr>
            <a:endParaRPr lang="en-US" dirty="0"/>
          </a:p>
          <a:p>
            <a:pPr marL="228600" indent="-228600">
              <a:buFont typeface="+mj-lt"/>
              <a:buAutoNum type="arabicPeriod"/>
            </a:pPr>
            <a:r>
              <a:rPr lang="en-US" dirty="0"/>
              <a:t>Someone who, for compensation, attempts to influence any legislation or ordinance of the elected body.</a:t>
            </a:r>
          </a:p>
          <a:p>
            <a:endParaRPr lang="en-US" dirty="0"/>
          </a:p>
          <a:p>
            <a:r>
              <a:rPr lang="en-US" dirty="0"/>
              <a:t>Number 1.) Typically this part</a:t>
            </a:r>
            <a:r>
              <a:rPr lang="en-US" baseline="0" dirty="0"/>
              <a:t> of the definition applies to a vendor.</a:t>
            </a:r>
          </a:p>
          <a:p>
            <a:r>
              <a:rPr lang="en-US" baseline="0" dirty="0"/>
              <a:t>Number 2.) And this one typically refers to a lobbyist.</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39</a:t>
            </a:fld>
            <a:endParaRPr lang="en-US" dirty="0"/>
          </a:p>
        </p:txBody>
      </p:sp>
    </p:spTree>
    <p:extLst>
      <p:ext uri="{BB962C8B-B14F-4D97-AF65-F5344CB8AC3E}">
        <p14:creationId xmlns:p14="http://schemas.microsoft.com/office/powerpoint/2010/main" val="34225094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40</a:t>
            </a:fld>
            <a:endParaRPr lang="en-US" dirty="0"/>
          </a:p>
        </p:txBody>
      </p:sp>
    </p:spTree>
    <p:extLst>
      <p:ext uri="{BB962C8B-B14F-4D97-AF65-F5344CB8AC3E}">
        <p14:creationId xmlns:p14="http://schemas.microsoft.com/office/powerpoint/2010/main" val="1091556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41</a:t>
            </a:fld>
            <a:endParaRPr lang="en-US" dirty="0"/>
          </a:p>
        </p:txBody>
      </p:sp>
    </p:spTree>
    <p:extLst>
      <p:ext uri="{BB962C8B-B14F-4D97-AF65-F5344CB8AC3E}">
        <p14:creationId xmlns:p14="http://schemas.microsoft.com/office/powerpoint/2010/main" val="23256754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FOR ANIMATION.)</a:t>
            </a:r>
          </a:p>
          <a:p>
            <a:endParaRPr lang="en-US" dirty="0"/>
          </a:p>
          <a:p>
            <a:r>
              <a:rPr lang="en-US" dirty="0"/>
              <a:t>Bottom line on prohibited sources</a:t>
            </a:r>
            <a:r>
              <a:rPr lang="en-US" baseline="0" dirty="0"/>
              <a:t> is “no.” Don’t take anything of economic value from a prohibited source.</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42</a:t>
            </a:fld>
            <a:endParaRPr lang="en-US" dirty="0"/>
          </a:p>
        </p:txBody>
      </p:sp>
    </p:spTree>
    <p:extLst>
      <p:ext uri="{BB962C8B-B14F-4D97-AF65-F5344CB8AC3E}">
        <p14:creationId xmlns:p14="http://schemas.microsoft.com/office/powerpoint/2010/main" val="16439959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254125"/>
            <a:ext cx="5759450" cy="3240088"/>
          </a:xfrm>
        </p:spPr>
      </p:sp>
      <p:sp>
        <p:nvSpPr>
          <p:cNvPr id="3" name="Notes Placeholder 2"/>
          <p:cNvSpPr>
            <a:spLocks noGrp="1"/>
          </p:cNvSpPr>
          <p:nvPr>
            <p:ph type="body" idx="1"/>
          </p:nvPr>
        </p:nvSpPr>
        <p:spPr/>
        <p:txBody>
          <a:bodyPr/>
          <a:lstStyle/>
          <a:p>
            <a:endParaRPr lang="en-US" dirty="0"/>
          </a:p>
          <a:p>
            <a:r>
              <a:rPr lang="en-US" dirty="0"/>
              <a:t>(PLEASE ACKNOWLEDGE ADDITIONAL EXCEPTIONS ARE IN THE CODE. YOU MAY REVIEW WHICHEVER OF THESE YOU NEED TO or IF YOUR AUDIENCE HAS QUESTIONS.)</a:t>
            </a:r>
          </a:p>
          <a:p>
            <a:endParaRPr lang="en-US" dirty="0"/>
          </a:p>
          <a:p>
            <a:r>
              <a:rPr lang="en-US" dirty="0"/>
              <a:t>(a) The interest that the public servant has in his position, office, rank, salary, per diem, or other matter arising solely from his public employment or office.</a:t>
            </a:r>
          </a:p>
          <a:p>
            <a:endParaRPr lang="en-US" dirty="0"/>
          </a:p>
          <a:p>
            <a:r>
              <a:rPr lang="en-US" dirty="0"/>
              <a:t>(b)</a:t>
            </a:r>
            <a:r>
              <a:rPr lang="en-US" b="1" dirty="0"/>
              <a:t> </a:t>
            </a:r>
            <a:r>
              <a:rPr lang="en-US" dirty="0"/>
              <a:t>The interest an elected official has in a position or office that is required by law, legislative rule, or home rule charter to be filled by a member of the house, body, or authority to which the official has been elected. </a:t>
            </a:r>
          </a:p>
          <a:p>
            <a:endParaRPr lang="en-US" dirty="0"/>
          </a:p>
          <a:p>
            <a:r>
              <a:rPr lang="en-US" dirty="0"/>
              <a:t>(c) The interest that a person has as a member of the general public.</a:t>
            </a:r>
          </a:p>
          <a:p>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43</a:t>
            </a:fld>
            <a:endParaRPr lang="en-US" dirty="0"/>
          </a:p>
        </p:txBody>
      </p:sp>
    </p:spTree>
    <p:extLst>
      <p:ext uri="{BB962C8B-B14F-4D97-AF65-F5344CB8AC3E}">
        <p14:creationId xmlns:p14="http://schemas.microsoft.com/office/powerpoint/2010/main" val="92969615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Also, </a:t>
            </a:r>
            <a:r>
              <a:rPr lang="en-US" baseline="0" dirty="0"/>
              <a:t>remain aware of the definition for a thing of economic value, which is money or any other thing having economic value, except promotional items having no substantial resale value.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ASTERISK IS THERE TO REMIND YOU TO ACKNOWELDGE</a:t>
            </a:r>
            <a:r>
              <a:rPr lang="en-US" dirty="0"/>
              <a:t> THAT THE CODE HAS MORE INFORMATION REGARDING THIS DEFINITION AND THE CODE IS AVAILABLE ON THE ETHICS WEBSITE.)</a:t>
            </a:r>
          </a:p>
        </p:txBody>
      </p:sp>
      <p:sp>
        <p:nvSpPr>
          <p:cNvPr id="4" name="Slide Number Placeholder 3"/>
          <p:cNvSpPr>
            <a:spLocks noGrp="1"/>
          </p:cNvSpPr>
          <p:nvPr>
            <p:ph type="sldNum" sz="quarter" idx="10"/>
          </p:nvPr>
        </p:nvSpPr>
        <p:spPr/>
        <p:txBody>
          <a:bodyPr/>
          <a:lstStyle/>
          <a:p>
            <a:fld id="{A8079AAD-EDC9-44EB-860E-846FE24428F9}" type="slidenum">
              <a:rPr lang="en-US" smtClean="0"/>
              <a:t>44</a:t>
            </a:fld>
            <a:endParaRPr lang="en-US" dirty="0"/>
          </a:p>
        </p:txBody>
      </p:sp>
    </p:spTree>
    <p:extLst>
      <p:ext uri="{BB962C8B-B14F-4D97-AF65-F5344CB8AC3E}">
        <p14:creationId xmlns:p14="http://schemas.microsoft.com/office/powerpoint/2010/main" val="27175059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Here are some examples of things of economic value:</a:t>
            </a:r>
            <a:r>
              <a:rPr lang="en-US" baseline="0" dirty="0"/>
              <a:t> umbrellas, fishing poles, discounts, sponsored trips, food, gift cards, and tickets to events. (ANIMATED.)</a:t>
            </a:r>
            <a:endParaRPr lang="en-US" sz="1200" dirty="0">
              <a:solidFill>
                <a:schemeClr val="bg1"/>
              </a:solidFill>
            </a:endParaRPr>
          </a:p>
          <a:p>
            <a:pPr lvl="0"/>
            <a:endParaRPr lang="en-US" sz="1200" dirty="0">
              <a:solidFill>
                <a:schemeClr val="bg1"/>
              </a:solidFill>
            </a:endParaRPr>
          </a:p>
          <a:p>
            <a:pPr lvl="0" algn="r"/>
            <a:r>
              <a:rPr lang="en-US" b="1" dirty="0"/>
              <a:t>La. R.S. 42:1102(22)(a.</a:t>
            </a:r>
            <a:r>
              <a:rPr lang="en-US" sz="1050" b="1" dirty="0"/>
              <a:t>)</a:t>
            </a:r>
            <a:endParaRPr lang="en-US" sz="900" b="1"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45</a:t>
            </a:fld>
            <a:endParaRPr lang="en-US" dirty="0"/>
          </a:p>
        </p:txBody>
      </p:sp>
    </p:spTree>
    <p:extLst>
      <p:ext uri="{BB962C8B-B14F-4D97-AF65-F5344CB8AC3E}">
        <p14:creationId xmlns:p14="http://schemas.microsoft.com/office/powerpoint/2010/main" val="351528700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46</a:t>
            </a:fld>
            <a:endParaRPr lang="en-US" dirty="0"/>
          </a:p>
        </p:txBody>
      </p:sp>
    </p:spTree>
    <p:extLst>
      <p:ext uri="{BB962C8B-B14F-4D97-AF65-F5344CB8AC3E}">
        <p14:creationId xmlns:p14="http://schemas.microsoft.com/office/powerpoint/2010/main" val="33280054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47</a:t>
            </a:fld>
            <a:endParaRPr lang="en-US" dirty="0"/>
          </a:p>
        </p:txBody>
      </p:sp>
    </p:spTree>
    <p:extLst>
      <p:ext uri="{BB962C8B-B14F-4D97-AF65-F5344CB8AC3E}">
        <p14:creationId xmlns:p14="http://schemas.microsoft.com/office/powerpoint/2010/main" val="28109172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FOR ANSWER.)</a:t>
            </a:r>
          </a:p>
        </p:txBody>
      </p:sp>
      <p:sp>
        <p:nvSpPr>
          <p:cNvPr id="4" name="Slide Number Placeholder 3"/>
          <p:cNvSpPr>
            <a:spLocks noGrp="1"/>
          </p:cNvSpPr>
          <p:nvPr>
            <p:ph type="sldNum" sz="quarter" idx="10"/>
          </p:nvPr>
        </p:nvSpPr>
        <p:spPr/>
        <p:txBody>
          <a:bodyPr/>
          <a:lstStyle/>
          <a:p>
            <a:fld id="{A8079AAD-EDC9-44EB-860E-846FE24428F9}" type="slidenum">
              <a:rPr lang="en-US" smtClean="0"/>
              <a:t>48</a:t>
            </a:fld>
            <a:endParaRPr lang="en-US" dirty="0"/>
          </a:p>
        </p:txBody>
      </p:sp>
    </p:spTree>
    <p:extLst>
      <p:ext uri="{BB962C8B-B14F-4D97-AF65-F5344CB8AC3E}">
        <p14:creationId xmlns:p14="http://schemas.microsoft.com/office/powerpoint/2010/main" val="340232628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FOR ANSWER.)</a:t>
            </a:r>
          </a:p>
        </p:txBody>
      </p:sp>
      <p:sp>
        <p:nvSpPr>
          <p:cNvPr id="4" name="Slide Number Placeholder 3"/>
          <p:cNvSpPr>
            <a:spLocks noGrp="1"/>
          </p:cNvSpPr>
          <p:nvPr>
            <p:ph type="sldNum" sz="quarter" idx="10"/>
          </p:nvPr>
        </p:nvSpPr>
        <p:spPr/>
        <p:txBody>
          <a:bodyPr/>
          <a:lstStyle/>
          <a:p>
            <a:fld id="{A8079AAD-EDC9-44EB-860E-846FE24428F9}" type="slidenum">
              <a:rPr lang="en-US" smtClean="0"/>
              <a:t>49</a:t>
            </a:fld>
            <a:endParaRPr lang="en-US" dirty="0"/>
          </a:p>
        </p:txBody>
      </p:sp>
    </p:spTree>
    <p:extLst>
      <p:ext uri="{BB962C8B-B14F-4D97-AF65-F5344CB8AC3E}">
        <p14:creationId xmlns:p14="http://schemas.microsoft.com/office/powerpoint/2010/main" val="32265118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50</a:t>
            </a:fld>
            <a:endParaRPr lang="en-US" dirty="0"/>
          </a:p>
        </p:txBody>
      </p:sp>
    </p:spTree>
    <p:extLst>
      <p:ext uri="{BB962C8B-B14F-4D97-AF65-F5344CB8AC3E}">
        <p14:creationId xmlns:p14="http://schemas.microsoft.com/office/powerpoint/2010/main" val="230548172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Promotional items fall under the exception.</a:t>
            </a:r>
          </a:p>
        </p:txBody>
      </p:sp>
      <p:sp>
        <p:nvSpPr>
          <p:cNvPr id="4" name="Slide Number Placeholder 3"/>
          <p:cNvSpPr>
            <a:spLocks noGrp="1"/>
          </p:cNvSpPr>
          <p:nvPr>
            <p:ph type="sldNum" sz="quarter" idx="10"/>
          </p:nvPr>
        </p:nvSpPr>
        <p:spPr/>
        <p:txBody>
          <a:bodyPr/>
          <a:lstStyle/>
          <a:p>
            <a:fld id="{A8079AAD-EDC9-44EB-860E-846FE24428F9}" type="slidenum">
              <a:rPr lang="en-US" smtClean="0"/>
              <a:t>51</a:t>
            </a:fld>
            <a:endParaRPr lang="en-US" dirty="0"/>
          </a:p>
        </p:txBody>
      </p:sp>
    </p:spTree>
    <p:extLst>
      <p:ext uri="{BB962C8B-B14F-4D97-AF65-F5344CB8AC3E}">
        <p14:creationId xmlns:p14="http://schemas.microsoft.com/office/powerpoint/2010/main" val="7096851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FOR ANIMATION.)</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52</a:t>
            </a:fld>
            <a:endParaRPr lang="en-US" dirty="0"/>
          </a:p>
        </p:txBody>
      </p:sp>
    </p:spTree>
    <p:extLst>
      <p:ext uri="{BB962C8B-B14F-4D97-AF65-F5344CB8AC3E}">
        <p14:creationId xmlns:p14="http://schemas.microsoft.com/office/powerpoint/2010/main" val="198817115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each picture ask, “Promotional or Non-promotional?”</a:t>
            </a:r>
          </a:p>
          <a:p>
            <a:endParaRPr lang="en-US" dirty="0"/>
          </a:p>
          <a:p>
            <a:r>
              <a:rPr lang="en-US" dirty="0"/>
              <a:t>(CLICK ON EACH PICTURE TO READ AN EXPLANATION</a:t>
            </a:r>
            <a:r>
              <a:rPr lang="en-US" baseline="0" dirty="0"/>
              <a:t> OF THE WAY THE ITEM MAY OR MAY NOT BE CLASSIFIED AS PROMOTIONAL.)</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53</a:t>
            </a:fld>
            <a:endParaRPr lang="en-US" dirty="0"/>
          </a:p>
        </p:txBody>
      </p:sp>
    </p:spTree>
    <p:extLst>
      <p:ext uri="{BB962C8B-B14F-4D97-AF65-F5344CB8AC3E}">
        <p14:creationId xmlns:p14="http://schemas.microsoft.com/office/powerpoint/2010/main" val="169813002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54</a:t>
            </a:fld>
            <a:endParaRPr lang="en-US" dirty="0"/>
          </a:p>
        </p:txBody>
      </p:sp>
    </p:spTree>
    <p:extLst>
      <p:ext uri="{BB962C8B-B14F-4D97-AF65-F5344CB8AC3E}">
        <p14:creationId xmlns:p14="http://schemas.microsoft.com/office/powerpoint/2010/main" val="27015002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55</a:t>
            </a:fld>
            <a:endParaRPr lang="en-US" dirty="0"/>
          </a:p>
        </p:txBody>
      </p:sp>
    </p:spTree>
    <p:extLst>
      <p:ext uri="{BB962C8B-B14F-4D97-AF65-F5344CB8AC3E}">
        <p14:creationId xmlns:p14="http://schemas.microsoft.com/office/powerpoint/2010/main" val="117513158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 SLIDE TO VIDEO WHICH FOLLOWS)</a:t>
            </a:r>
          </a:p>
        </p:txBody>
      </p:sp>
      <p:sp>
        <p:nvSpPr>
          <p:cNvPr id="4" name="Slide Number Placeholder 3"/>
          <p:cNvSpPr>
            <a:spLocks noGrp="1"/>
          </p:cNvSpPr>
          <p:nvPr>
            <p:ph type="sldNum" sz="quarter" idx="10"/>
          </p:nvPr>
        </p:nvSpPr>
        <p:spPr/>
        <p:txBody>
          <a:bodyPr/>
          <a:lstStyle/>
          <a:p>
            <a:fld id="{A8079AAD-EDC9-44EB-860E-846FE24428F9}" type="slidenum">
              <a:rPr lang="en-US" smtClean="0"/>
              <a:t>56</a:t>
            </a:fld>
            <a:endParaRPr lang="en-US" dirty="0"/>
          </a:p>
        </p:txBody>
      </p:sp>
    </p:spTree>
    <p:extLst>
      <p:ext uri="{BB962C8B-B14F-4D97-AF65-F5344CB8AC3E}">
        <p14:creationId xmlns:p14="http://schemas.microsoft.com/office/powerpoint/2010/main" val="410355365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is 1 minute and 53 seconds. THE SLIDE THAT FOLLOWS PLAYS AUTOMATICALLY. DO NOT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57</a:t>
            </a:fld>
            <a:endParaRPr lang="en-US" dirty="0"/>
          </a:p>
        </p:txBody>
      </p:sp>
    </p:spTree>
    <p:extLst>
      <p:ext uri="{BB962C8B-B14F-4D97-AF65-F5344CB8AC3E}">
        <p14:creationId xmlns:p14="http://schemas.microsoft.com/office/powerpoint/2010/main" val="179269413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WHEN MUSIC ENDS.)</a:t>
            </a:r>
          </a:p>
        </p:txBody>
      </p:sp>
      <p:sp>
        <p:nvSpPr>
          <p:cNvPr id="4" name="Slide Number Placeholder 3"/>
          <p:cNvSpPr>
            <a:spLocks noGrp="1"/>
          </p:cNvSpPr>
          <p:nvPr>
            <p:ph type="sldNum" sz="quarter" idx="10"/>
          </p:nvPr>
        </p:nvSpPr>
        <p:spPr/>
        <p:txBody>
          <a:bodyPr/>
          <a:lstStyle/>
          <a:p>
            <a:fld id="{A8079AAD-EDC9-44EB-860E-846FE24428F9}" type="slidenum">
              <a:rPr lang="en-US" smtClean="0"/>
              <a:t>58</a:t>
            </a:fld>
            <a:endParaRPr lang="en-US" dirty="0"/>
          </a:p>
        </p:txBody>
      </p:sp>
    </p:spTree>
    <p:extLst>
      <p:ext uri="{BB962C8B-B14F-4D97-AF65-F5344CB8AC3E}">
        <p14:creationId xmlns:p14="http://schemas.microsoft.com/office/powerpoint/2010/main" val="22869812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a:t>
            </a:r>
            <a:r>
              <a:rPr lang="en-US" baseline="0" dirty="0"/>
              <a:t> PLEASE CLICK.)</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59</a:t>
            </a:fld>
            <a:endParaRPr lang="en-US" dirty="0"/>
          </a:p>
        </p:txBody>
      </p:sp>
    </p:spTree>
    <p:extLst>
      <p:ext uri="{BB962C8B-B14F-4D97-AF65-F5344CB8AC3E}">
        <p14:creationId xmlns:p14="http://schemas.microsoft.com/office/powerpoint/2010/main" val="74382455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60</a:t>
            </a:fld>
            <a:endParaRPr lang="en-US" dirty="0"/>
          </a:p>
        </p:txBody>
      </p:sp>
    </p:spTree>
    <p:extLst>
      <p:ext uri="{BB962C8B-B14F-4D97-AF65-F5344CB8AC3E}">
        <p14:creationId xmlns:p14="http://schemas.microsoft.com/office/powerpoint/2010/main" val="316056995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CLICK UNTIL YOU’RE READY TO GO TO NEXT SLIDE. THE ANIMATION IS AUTOMATED.)</a:t>
            </a:r>
          </a:p>
        </p:txBody>
      </p:sp>
      <p:sp>
        <p:nvSpPr>
          <p:cNvPr id="4" name="Slide Number Placeholder 3"/>
          <p:cNvSpPr>
            <a:spLocks noGrp="1"/>
          </p:cNvSpPr>
          <p:nvPr>
            <p:ph type="sldNum" sz="quarter" idx="10"/>
          </p:nvPr>
        </p:nvSpPr>
        <p:spPr/>
        <p:txBody>
          <a:bodyPr/>
          <a:lstStyle/>
          <a:p>
            <a:fld id="{A8079AAD-EDC9-44EB-860E-846FE24428F9}" type="slidenum">
              <a:rPr lang="en-US" smtClean="0"/>
              <a:t>61</a:t>
            </a:fld>
            <a:endParaRPr lang="en-US" dirty="0"/>
          </a:p>
        </p:txBody>
      </p:sp>
    </p:spTree>
    <p:extLst>
      <p:ext uri="{BB962C8B-B14F-4D97-AF65-F5344CB8AC3E}">
        <p14:creationId xmlns:p14="http://schemas.microsoft.com/office/powerpoint/2010/main" val="123953705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a:t>
            </a:r>
            <a:r>
              <a:rPr lang="en-US" baseline="0" dirty="0"/>
              <a:t> </a:t>
            </a:r>
            <a:r>
              <a:rPr lang="en-US" dirty="0"/>
              <a:t>ANIMATION AUTOMATED. CLICK</a:t>
            </a:r>
            <a:r>
              <a:rPr lang="en-US" baseline="0" dirty="0"/>
              <a:t> AFTER CARD WIGGLES TO DROP BIG X OVER GIFT CARD.</a:t>
            </a:r>
            <a:r>
              <a:rPr lang="en-US" dirty="0"/>
              <a:t>)</a:t>
            </a:r>
          </a:p>
        </p:txBody>
      </p:sp>
      <p:sp>
        <p:nvSpPr>
          <p:cNvPr id="4" name="Slide Number Placeholder 3"/>
          <p:cNvSpPr>
            <a:spLocks noGrp="1"/>
          </p:cNvSpPr>
          <p:nvPr>
            <p:ph type="sldNum" sz="quarter" idx="10"/>
          </p:nvPr>
        </p:nvSpPr>
        <p:spPr/>
        <p:txBody>
          <a:bodyPr/>
          <a:lstStyle/>
          <a:p>
            <a:fld id="{A8079AAD-EDC9-44EB-860E-846FE24428F9}" type="slidenum">
              <a:rPr lang="en-US" smtClean="0"/>
              <a:t>62</a:t>
            </a:fld>
            <a:endParaRPr lang="en-US" dirty="0"/>
          </a:p>
        </p:txBody>
      </p:sp>
    </p:spTree>
    <p:extLst>
      <p:ext uri="{BB962C8B-B14F-4D97-AF65-F5344CB8AC3E}">
        <p14:creationId xmlns:p14="http://schemas.microsoft.com/office/powerpoint/2010/main" val="130376005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63</a:t>
            </a:fld>
            <a:endParaRPr lang="en-US" dirty="0"/>
          </a:p>
        </p:txBody>
      </p:sp>
    </p:spTree>
    <p:extLst>
      <p:ext uri="{BB962C8B-B14F-4D97-AF65-F5344CB8AC3E}">
        <p14:creationId xmlns:p14="http://schemas.microsoft.com/office/powerpoint/2010/main" val="67107920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lumMod val="85000"/>
                  </a:schemeClr>
                </a:solidFill>
                <a:effectLst>
                  <a:outerShdw blurRad="38100" dist="38100" dir="2700000" algn="tl">
                    <a:srgbClr val="000000">
                      <a:alpha val="43137"/>
                    </a:srgbClr>
                  </a:outerShdw>
                </a:effectLst>
              </a:rPr>
              <a:t>Under this definition, breakfast, lunch, and dinner could all be considered separate events, and there is no set time that an event has to take place. </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64</a:t>
            </a:fld>
            <a:endParaRPr lang="en-US" dirty="0"/>
          </a:p>
        </p:txBody>
      </p:sp>
    </p:spTree>
    <p:extLst>
      <p:ext uri="{BB962C8B-B14F-4D97-AF65-F5344CB8AC3E}">
        <p14:creationId xmlns:p14="http://schemas.microsoft.com/office/powerpoint/2010/main" val="19277232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65</a:t>
            </a:fld>
            <a:endParaRPr lang="en-US" dirty="0"/>
          </a:p>
        </p:txBody>
      </p:sp>
    </p:spTree>
    <p:extLst>
      <p:ext uri="{BB962C8B-B14F-4D97-AF65-F5344CB8AC3E}">
        <p14:creationId xmlns:p14="http://schemas.microsoft.com/office/powerpoint/2010/main" val="306438673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example, the cost</a:t>
            </a:r>
            <a:r>
              <a:rPr lang="en-US" baseline="0" dirty="0"/>
              <a:t> per person is too high. It’s above the $61 limit for public servants.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66</a:t>
            </a:fld>
            <a:endParaRPr lang="en-US" dirty="0"/>
          </a:p>
        </p:txBody>
      </p:sp>
    </p:spTree>
    <p:extLst>
      <p:ext uri="{BB962C8B-B14F-4D97-AF65-F5344CB8AC3E}">
        <p14:creationId xmlns:p14="http://schemas.microsoft.com/office/powerpoint/2010/main" val="10466276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67</a:t>
            </a:fld>
            <a:endParaRPr lang="en-US" dirty="0"/>
          </a:p>
        </p:txBody>
      </p:sp>
    </p:spTree>
    <p:extLst>
      <p:ext uri="{BB962C8B-B14F-4D97-AF65-F5344CB8AC3E}">
        <p14:creationId xmlns:p14="http://schemas.microsoft.com/office/powerpoint/2010/main" val="84227963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68</a:t>
            </a:fld>
            <a:endParaRPr lang="en-US" dirty="0"/>
          </a:p>
        </p:txBody>
      </p:sp>
    </p:spTree>
    <p:extLst>
      <p:ext uri="{BB962C8B-B14F-4D97-AF65-F5344CB8AC3E}">
        <p14:creationId xmlns:p14="http://schemas.microsoft.com/office/powerpoint/2010/main" val="12687012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(SLIDE HAS ANIMATION.) However, the public servant should reasonably be able to tell whether the cost of items given to them is above the dollar limit. There is the potential for another violation of the Code if the public servant doesn’t exercise reason with this exception.”</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69</a:t>
            </a:fld>
            <a:endParaRPr lang="en-US" dirty="0"/>
          </a:p>
        </p:txBody>
      </p:sp>
    </p:spTree>
    <p:extLst>
      <p:ext uri="{BB962C8B-B14F-4D97-AF65-F5344CB8AC3E}">
        <p14:creationId xmlns:p14="http://schemas.microsoft.com/office/powerpoint/2010/main" val="354951826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70</a:t>
            </a:fld>
            <a:endParaRPr lang="en-US" dirty="0"/>
          </a:p>
        </p:txBody>
      </p:sp>
    </p:spTree>
    <p:extLst>
      <p:ext uri="{BB962C8B-B14F-4D97-AF65-F5344CB8AC3E}">
        <p14:creationId xmlns:p14="http://schemas.microsoft.com/office/powerpoint/2010/main" val="66303053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question and answer</a:t>
            </a:r>
            <a:r>
              <a:rPr lang="en-US" baseline="0" dirty="0"/>
              <a:t> shows that the food and drink restriction is not always applicable to food delivered or brought to work for sharing purposes.)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71</a:t>
            </a:fld>
            <a:endParaRPr lang="en-US" dirty="0"/>
          </a:p>
        </p:txBody>
      </p:sp>
    </p:spTree>
    <p:extLst>
      <p:ext uri="{BB962C8B-B14F-4D97-AF65-F5344CB8AC3E}">
        <p14:creationId xmlns:p14="http://schemas.microsoft.com/office/powerpoint/2010/main" val="198097751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question and answer</a:t>
            </a:r>
            <a:r>
              <a:rPr lang="en-US" baseline="0" dirty="0"/>
              <a:t> shows that the food and drink restriction is not always applicable to food delivered or brought to work for sharing purposes.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72</a:t>
            </a:fld>
            <a:endParaRPr lang="en-US" dirty="0"/>
          </a:p>
        </p:txBody>
      </p:sp>
    </p:spTree>
    <p:extLst>
      <p:ext uri="{BB962C8B-B14F-4D97-AF65-F5344CB8AC3E}">
        <p14:creationId xmlns:p14="http://schemas.microsoft.com/office/powerpoint/2010/main" val="183064109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servants may only accept complimentary admission to events under certain circumstances. The type of event must be one of the four listed here, and the public servant’s purpose for attending must be one of these reasons.</a:t>
            </a:r>
          </a:p>
        </p:txBody>
      </p:sp>
      <p:sp>
        <p:nvSpPr>
          <p:cNvPr id="4" name="Slide Number Placeholder 3"/>
          <p:cNvSpPr>
            <a:spLocks noGrp="1"/>
          </p:cNvSpPr>
          <p:nvPr>
            <p:ph type="sldNum" sz="quarter" idx="10"/>
          </p:nvPr>
        </p:nvSpPr>
        <p:spPr/>
        <p:txBody>
          <a:bodyPr/>
          <a:lstStyle/>
          <a:p>
            <a:fld id="{A8079AAD-EDC9-44EB-860E-846FE24428F9}" type="slidenum">
              <a:rPr lang="en-US" smtClean="0"/>
              <a:t>73</a:t>
            </a:fld>
            <a:endParaRPr lang="en-US" dirty="0"/>
          </a:p>
        </p:txBody>
      </p:sp>
    </p:spTree>
    <p:extLst>
      <p:ext uri="{BB962C8B-B14F-4D97-AF65-F5344CB8AC3E}">
        <p14:creationId xmlns:p14="http://schemas.microsoft.com/office/powerpoint/2010/main" val="362147996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 PLEASE CLICK.)</a:t>
            </a:r>
          </a:p>
          <a:p>
            <a:r>
              <a:rPr lang="en-US" dirty="0"/>
              <a:t>Public servants may attend fundraisers for candidates or a political party unless the public servant’s agency prohibits participation. </a:t>
            </a:r>
          </a:p>
          <a:p>
            <a:endParaRPr lang="en-US" dirty="0"/>
          </a:p>
          <a:p>
            <a:r>
              <a:rPr lang="en-US" dirty="0"/>
              <a:t>Sporting events, however, must be skipped. Public servants must not accept complimentary admission to sporting events.</a:t>
            </a:r>
          </a:p>
        </p:txBody>
      </p:sp>
      <p:sp>
        <p:nvSpPr>
          <p:cNvPr id="4" name="Slide Number Placeholder 3"/>
          <p:cNvSpPr>
            <a:spLocks noGrp="1"/>
          </p:cNvSpPr>
          <p:nvPr>
            <p:ph type="sldNum" sz="quarter" idx="10"/>
          </p:nvPr>
        </p:nvSpPr>
        <p:spPr/>
        <p:txBody>
          <a:bodyPr/>
          <a:lstStyle/>
          <a:p>
            <a:fld id="{A8079AAD-EDC9-44EB-860E-846FE24428F9}" type="slidenum">
              <a:rPr lang="en-US" smtClean="0"/>
              <a:t>74</a:t>
            </a:fld>
            <a:endParaRPr lang="en-US" dirty="0"/>
          </a:p>
        </p:txBody>
      </p:sp>
    </p:spTree>
    <p:extLst>
      <p:ext uri="{BB962C8B-B14F-4D97-AF65-F5344CB8AC3E}">
        <p14:creationId xmlns:p14="http://schemas.microsoft.com/office/powerpoint/2010/main" val="309656218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75</a:t>
            </a:fld>
            <a:endParaRPr lang="en-US" dirty="0"/>
          </a:p>
        </p:txBody>
      </p:sp>
    </p:spTree>
    <p:extLst>
      <p:ext uri="{BB962C8B-B14F-4D97-AF65-F5344CB8AC3E}">
        <p14:creationId xmlns:p14="http://schemas.microsoft.com/office/powerpoint/2010/main" val="281144281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Code’s restrictions for travel and lodging have changed, and the previous restriction, R.S. 42:1123(41), has been repealed. </a:t>
            </a:r>
            <a:r>
              <a:rPr lang="en-US" dirty="0"/>
              <a:t>The new statute is less restrictive than</a:t>
            </a:r>
            <a:r>
              <a:rPr lang="en-US" baseline="0" dirty="0"/>
              <a:t> the one repealed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Now, under R.S. 42:1115.2, public servants may accept complimentary admission, lodging, and reasonable transportation or reimbursement for such expenses if the public servant and the agency head comply with the Code’s statute.</a:t>
            </a:r>
          </a:p>
        </p:txBody>
      </p:sp>
      <p:sp>
        <p:nvSpPr>
          <p:cNvPr id="4" name="Slide Number Placeholder 3"/>
          <p:cNvSpPr>
            <a:spLocks noGrp="1"/>
          </p:cNvSpPr>
          <p:nvPr>
            <p:ph type="sldNum" sz="quarter" idx="10"/>
          </p:nvPr>
        </p:nvSpPr>
        <p:spPr/>
        <p:txBody>
          <a:bodyPr/>
          <a:lstStyle/>
          <a:p>
            <a:fld id="{A8079AAD-EDC9-44EB-860E-846FE24428F9}" type="slidenum">
              <a:rPr lang="en-US" smtClean="0"/>
              <a:t>76</a:t>
            </a:fld>
            <a:endParaRPr lang="en-US" dirty="0"/>
          </a:p>
        </p:txBody>
      </p:sp>
    </p:spTree>
    <p:extLst>
      <p:ext uri="{BB962C8B-B14F-4D97-AF65-F5344CB8AC3E}">
        <p14:creationId xmlns:p14="http://schemas.microsoft.com/office/powerpoint/2010/main" val="262579311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 Please click.)</a:t>
            </a:r>
          </a:p>
          <a:p>
            <a:pPr lvl="0"/>
            <a:r>
              <a:rPr lang="en-US" sz="1200" kern="1200" dirty="0">
                <a:solidFill>
                  <a:schemeClr val="tx1"/>
                </a:solidFill>
                <a:effectLst/>
                <a:latin typeface="+mn-lt"/>
                <a:ea typeface="+mn-ea"/>
                <a:cs typeface="+mn-cs"/>
              </a:rPr>
              <a:t>The statute requires that </a:t>
            </a:r>
            <a:r>
              <a:rPr lang="en-US" sz="1200" b="1" kern="1200" dirty="0">
                <a:solidFill>
                  <a:schemeClr val="tx1"/>
                </a:solidFill>
                <a:effectLst/>
                <a:latin typeface="+mn-lt"/>
                <a:ea typeface="+mn-ea"/>
                <a:cs typeface="+mn-cs"/>
              </a:rPr>
              <a:t>agency heads</a:t>
            </a:r>
            <a:r>
              <a:rPr lang="en-US" sz="1200" kern="1200" dirty="0">
                <a:solidFill>
                  <a:schemeClr val="tx1"/>
                </a:solidFill>
                <a:effectLst/>
                <a:latin typeface="+mn-lt"/>
                <a:ea typeface="+mn-ea"/>
                <a:cs typeface="+mn-cs"/>
              </a:rPr>
              <a:t> complete the following </a:t>
            </a:r>
            <a:r>
              <a:rPr lang="en-US" sz="1200" b="1" kern="1200" dirty="0">
                <a:solidFill>
                  <a:schemeClr val="tx1"/>
                </a:solidFill>
                <a:effectLst/>
                <a:latin typeface="+mn-lt"/>
                <a:ea typeface="+mn-ea"/>
                <a:cs typeface="+mn-cs"/>
              </a:rPr>
              <a:t>before</a:t>
            </a:r>
            <a:r>
              <a:rPr lang="en-US" sz="1200" kern="1200" dirty="0">
                <a:solidFill>
                  <a:schemeClr val="tx1"/>
                </a:solidFill>
                <a:effectLst/>
                <a:latin typeface="+mn-lt"/>
                <a:ea typeface="+mn-ea"/>
                <a:cs typeface="+mn-cs"/>
              </a:rPr>
              <a:t> the public servant may accept such assistance:</a:t>
            </a:r>
          </a:p>
          <a:p>
            <a:pPr lvl="0"/>
            <a:r>
              <a:rPr lang="en-US" sz="1200" kern="1200" dirty="0">
                <a:solidFill>
                  <a:schemeClr val="tx1"/>
                </a:solidFill>
                <a:effectLst/>
                <a:latin typeface="+mn-lt"/>
                <a:ea typeface="+mn-ea"/>
                <a:cs typeface="+mn-cs"/>
              </a:rPr>
              <a:t>The agency head must </a:t>
            </a:r>
            <a:r>
              <a:rPr lang="en-US" sz="1200" b="1" kern="1200" dirty="0">
                <a:solidFill>
                  <a:schemeClr val="tx1"/>
                </a:solidFill>
                <a:effectLst/>
                <a:latin typeface="+mn-lt"/>
                <a:ea typeface="+mn-ea"/>
                <a:cs typeface="+mn-cs"/>
              </a:rPr>
              <a:t>certify</a:t>
            </a:r>
            <a:r>
              <a:rPr lang="en-US" sz="1200" kern="1200" dirty="0">
                <a:solidFill>
                  <a:schemeClr val="tx1"/>
                </a:solidFill>
                <a:effectLst/>
                <a:latin typeface="+mn-lt"/>
                <a:ea typeface="+mn-ea"/>
                <a:cs typeface="+mn-cs"/>
              </a:rPr>
              <a:t> that such expenses will directly benefit the agency or will enhance the knowledge or skill of the public servant as it relates to the performance of public service duties.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a:t>
            </a:r>
            <a:r>
              <a:rPr lang="en-US" sz="1200" kern="1200" baseline="0" dirty="0">
                <a:solidFill>
                  <a:schemeClr val="tx1"/>
                </a:solidFill>
                <a:effectLst/>
                <a:latin typeface="+mn-lt"/>
                <a:ea typeface="+mn-ea"/>
                <a:cs typeface="+mn-cs"/>
              </a:rPr>
              <a:t> agency head m</a:t>
            </a:r>
            <a:r>
              <a:rPr lang="en-US" sz="1200" kern="1200" dirty="0">
                <a:solidFill>
                  <a:schemeClr val="tx1"/>
                </a:solidFill>
                <a:effectLst/>
                <a:latin typeface="+mn-lt"/>
                <a:ea typeface="+mn-ea"/>
                <a:cs typeface="+mn-cs"/>
              </a:rPr>
              <a:t>ust </a:t>
            </a:r>
            <a:r>
              <a:rPr lang="en-US" sz="1200" b="1" kern="1200" dirty="0">
                <a:solidFill>
                  <a:schemeClr val="tx1"/>
                </a:solidFill>
                <a:effectLst/>
                <a:latin typeface="+mn-lt"/>
                <a:ea typeface="+mn-ea"/>
                <a:cs typeface="+mn-cs"/>
              </a:rPr>
              <a:t>approve</a:t>
            </a:r>
            <a:r>
              <a:rPr lang="en-US" sz="1200" kern="1200" dirty="0">
                <a:solidFill>
                  <a:schemeClr val="tx1"/>
                </a:solidFill>
                <a:effectLst/>
                <a:latin typeface="+mn-lt"/>
                <a:ea typeface="+mn-ea"/>
                <a:cs typeface="+mn-cs"/>
              </a:rPr>
              <a:t> the acceptance of such expenses.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statute also requires that</a:t>
            </a:r>
            <a:r>
              <a:rPr lang="en-US" sz="1200" b="1" kern="1200" dirty="0">
                <a:solidFill>
                  <a:schemeClr val="tx1"/>
                </a:solidFill>
                <a:effectLst/>
                <a:latin typeface="+mn-lt"/>
                <a:ea typeface="+mn-ea"/>
                <a:cs typeface="+mn-cs"/>
              </a:rPr>
              <a:t> Public servants</a:t>
            </a:r>
            <a:r>
              <a:rPr lang="en-US" sz="1200" kern="1200" dirty="0">
                <a:solidFill>
                  <a:schemeClr val="tx1"/>
                </a:solidFill>
                <a:effectLst/>
                <a:latin typeface="+mn-lt"/>
                <a:ea typeface="+mn-ea"/>
                <a:cs typeface="+mn-cs"/>
              </a:rPr>
              <a:t> file a disclosure form including the agency head’s certification within 60 days of acceptance. Fines may be assessed for an untimely filed disclosure.</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77</a:t>
            </a:fld>
            <a:endParaRPr lang="en-US" dirty="0"/>
          </a:p>
        </p:txBody>
      </p:sp>
    </p:spTree>
    <p:extLst>
      <p:ext uri="{BB962C8B-B14F-4D97-AF65-F5344CB8AC3E}">
        <p14:creationId xmlns:p14="http://schemas.microsoft.com/office/powerpoint/2010/main" val="266104377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(If</a:t>
            </a:r>
            <a:r>
              <a:rPr lang="en-US" baseline="0" dirty="0"/>
              <a:t> your audience is unlikely to have this situation at work, you may skip this question. ) </a:t>
            </a:r>
            <a:r>
              <a:rPr lang="en-US" dirty="0"/>
              <a:t>(ANIMATED. PLEASE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78</a:t>
            </a:fld>
            <a:endParaRPr lang="en-US" dirty="0"/>
          </a:p>
        </p:txBody>
      </p:sp>
    </p:spTree>
    <p:extLst>
      <p:ext uri="{BB962C8B-B14F-4D97-AF65-F5344CB8AC3E}">
        <p14:creationId xmlns:p14="http://schemas.microsoft.com/office/powerpoint/2010/main" val="402222285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(If</a:t>
            </a:r>
            <a:r>
              <a:rPr lang="en-US" baseline="0" dirty="0"/>
              <a:t> your audience is unlikely to have this situation at work, you may skip this question. </a:t>
            </a:r>
            <a:r>
              <a:rPr lang="en-US" dirty="0"/>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79</a:t>
            </a:fld>
            <a:endParaRPr lang="en-US" dirty="0"/>
          </a:p>
        </p:txBody>
      </p:sp>
    </p:spTree>
    <p:extLst>
      <p:ext uri="{BB962C8B-B14F-4D97-AF65-F5344CB8AC3E}">
        <p14:creationId xmlns:p14="http://schemas.microsoft.com/office/powerpoint/2010/main" val="423351866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80</a:t>
            </a:fld>
            <a:endParaRPr lang="en-US" dirty="0"/>
          </a:p>
        </p:txBody>
      </p:sp>
    </p:spTree>
    <p:extLst>
      <p:ext uri="{BB962C8B-B14F-4D97-AF65-F5344CB8AC3E}">
        <p14:creationId xmlns:p14="http://schemas.microsoft.com/office/powerpoint/2010/main" val="357063943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81</a:t>
            </a:fld>
            <a:endParaRPr lang="en-US" dirty="0"/>
          </a:p>
        </p:txBody>
      </p:sp>
    </p:spTree>
    <p:extLst>
      <p:ext uri="{BB962C8B-B14F-4D97-AF65-F5344CB8AC3E}">
        <p14:creationId xmlns:p14="http://schemas.microsoft.com/office/powerpoint/2010/main" val="276975716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statute we just reviewed,</a:t>
            </a:r>
            <a:r>
              <a:rPr lang="en-US" baseline="0" dirty="0"/>
              <a:t> does the gift basket Mark received in the video we watched earlier fall into the category of prohibited income?</a:t>
            </a:r>
          </a:p>
          <a:p>
            <a:endParaRPr lang="en-US" baseline="0" dirty="0"/>
          </a:p>
          <a:p>
            <a:r>
              <a:rPr lang="en-US" baseline="0" dirty="0"/>
              <a:t>(Discuss to engage the audience.)</a:t>
            </a:r>
          </a:p>
          <a:p>
            <a:r>
              <a:rPr lang="en-US" baseline="0" dirty="0"/>
              <a:t>Any thing of economic value includes gift baskets and other items.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Is</a:t>
            </a:r>
            <a:r>
              <a:rPr lang="en-US" baseline="0" dirty="0"/>
              <a:t> it necessary to know the previous statute specifically to know that Mark should not accept the gift basket? (THE NEXT SLIDE IS A FOLLOW-UP TO THESE QUESTIONS.)</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82</a:t>
            </a:fld>
            <a:endParaRPr lang="en-US" dirty="0"/>
          </a:p>
        </p:txBody>
      </p:sp>
    </p:spTree>
    <p:extLst>
      <p:ext uri="{BB962C8B-B14F-4D97-AF65-F5344CB8AC3E}">
        <p14:creationId xmlns:p14="http://schemas.microsoft.com/office/powerpoint/2010/main" val="306964998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a:p>
            <a:r>
              <a:rPr lang="en-US" dirty="0"/>
              <a:t>(DO NOT SAY THE FOLLOWING TEXT UNTIL AFTER THE ANSWER TO THE QUESTION IS REVEALED.)</a:t>
            </a:r>
          </a:p>
          <a:p>
            <a:endParaRPr lang="en-US" dirty="0"/>
          </a:p>
          <a:p>
            <a:r>
              <a:rPr lang="en-US" dirty="0"/>
              <a:t>So,</a:t>
            </a:r>
            <a:r>
              <a:rPr lang="en-US" baseline="0" dirty="0"/>
              <a:t> i</a:t>
            </a:r>
            <a:r>
              <a:rPr lang="en-US" dirty="0"/>
              <a:t>f Mark paid attention to the principles of the Code, he would have known not to accept</a:t>
            </a:r>
            <a:r>
              <a:rPr lang="en-US" baseline="0" dirty="0"/>
              <a:t> that gift basket</a:t>
            </a:r>
          </a:p>
        </p:txBody>
      </p:sp>
      <p:sp>
        <p:nvSpPr>
          <p:cNvPr id="4" name="Slide Number Placeholder 3"/>
          <p:cNvSpPr>
            <a:spLocks noGrp="1"/>
          </p:cNvSpPr>
          <p:nvPr>
            <p:ph type="sldNum" sz="quarter" idx="10"/>
          </p:nvPr>
        </p:nvSpPr>
        <p:spPr/>
        <p:txBody>
          <a:bodyPr/>
          <a:lstStyle/>
          <a:p>
            <a:fld id="{A8079AAD-EDC9-44EB-860E-846FE24428F9}" type="slidenum">
              <a:rPr lang="en-US" smtClean="0"/>
              <a:t>83</a:t>
            </a:fld>
            <a:endParaRPr lang="en-US" dirty="0"/>
          </a:p>
        </p:txBody>
      </p:sp>
    </p:spTree>
    <p:extLst>
      <p:ext uri="{BB962C8B-B14F-4D97-AF65-F5344CB8AC3E}">
        <p14:creationId xmlns:p14="http://schemas.microsoft.com/office/powerpoint/2010/main" val="28021585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 slide for upcoming video.)</a:t>
            </a:r>
          </a:p>
        </p:txBody>
      </p:sp>
      <p:sp>
        <p:nvSpPr>
          <p:cNvPr id="4" name="Slide Number Placeholder 3"/>
          <p:cNvSpPr>
            <a:spLocks noGrp="1"/>
          </p:cNvSpPr>
          <p:nvPr>
            <p:ph type="sldNum" sz="quarter" idx="10"/>
          </p:nvPr>
        </p:nvSpPr>
        <p:spPr/>
        <p:txBody>
          <a:bodyPr/>
          <a:lstStyle/>
          <a:p>
            <a:fld id="{A8079AAD-EDC9-44EB-860E-846FE24428F9}" type="slidenum">
              <a:rPr lang="en-US" smtClean="0"/>
              <a:t>84</a:t>
            </a:fld>
            <a:endParaRPr lang="en-US" dirty="0"/>
          </a:p>
        </p:txBody>
      </p:sp>
    </p:spTree>
    <p:extLst>
      <p:ext uri="{BB962C8B-B14F-4D97-AF65-F5344CB8AC3E}">
        <p14:creationId xmlns:p14="http://schemas.microsoft.com/office/powerpoint/2010/main" val="209685353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(96 seconds, VIDEO</a:t>
            </a:r>
            <a:r>
              <a:rPr lang="en-US" baseline="0" dirty="0"/>
              <a:t> </a:t>
            </a:r>
            <a:r>
              <a:rPr lang="en-US" dirty="0"/>
              <a:t>using company vehicle for personal reasons)</a:t>
            </a:r>
          </a:p>
        </p:txBody>
      </p:sp>
      <p:sp>
        <p:nvSpPr>
          <p:cNvPr id="4" name="Slide Number Placeholder 3"/>
          <p:cNvSpPr>
            <a:spLocks noGrp="1"/>
          </p:cNvSpPr>
          <p:nvPr>
            <p:ph type="sldNum" sz="quarter" idx="10"/>
          </p:nvPr>
        </p:nvSpPr>
        <p:spPr/>
        <p:txBody>
          <a:bodyPr/>
          <a:lstStyle/>
          <a:p>
            <a:fld id="{A8079AAD-EDC9-44EB-860E-846FE24428F9}" type="slidenum">
              <a:rPr lang="en-US" smtClean="0"/>
              <a:t>85</a:t>
            </a:fld>
            <a:endParaRPr lang="en-US" dirty="0"/>
          </a:p>
        </p:txBody>
      </p:sp>
    </p:spTree>
    <p:extLst>
      <p:ext uri="{BB962C8B-B14F-4D97-AF65-F5344CB8AC3E}">
        <p14:creationId xmlns:p14="http://schemas.microsoft.com/office/powerpoint/2010/main" val="95519172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86</a:t>
            </a:fld>
            <a:endParaRPr lang="en-US" dirty="0"/>
          </a:p>
        </p:txBody>
      </p:sp>
    </p:spTree>
    <p:extLst>
      <p:ext uri="{BB962C8B-B14F-4D97-AF65-F5344CB8AC3E}">
        <p14:creationId xmlns:p14="http://schemas.microsoft.com/office/powerpoint/2010/main" val="86884302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would Cliff’s behavior have</a:t>
            </a:r>
            <a:r>
              <a:rPr lang="en-US" baseline="0" dirty="0"/>
              <a:t> done under the STAND test?</a:t>
            </a:r>
            <a:r>
              <a:rPr lang="en-US" dirty="0"/>
              <a:t> </a:t>
            </a:r>
          </a:p>
          <a:p>
            <a:endParaRPr lang="en-US" dirty="0"/>
          </a:p>
          <a:p>
            <a:r>
              <a:rPr lang="en-US" dirty="0"/>
              <a:t>(ANIMATED. PLEASE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87</a:t>
            </a:fld>
            <a:endParaRPr lang="en-US" dirty="0"/>
          </a:p>
        </p:txBody>
      </p:sp>
    </p:spTree>
    <p:extLst>
      <p:ext uri="{BB962C8B-B14F-4D97-AF65-F5344CB8AC3E}">
        <p14:creationId xmlns:p14="http://schemas.microsoft.com/office/powerpoint/2010/main" val="158046767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a:t>
            </a:r>
            <a:r>
              <a:rPr lang="en-US" baseline="0" dirty="0"/>
              <a:t> why those questions deserved “yes” responses.</a:t>
            </a:r>
          </a:p>
          <a:p>
            <a:endParaRPr lang="en-US" dirty="0"/>
          </a:p>
          <a:p>
            <a:r>
              <a:rPr lang="en-US" baseline="0" dirty="0"/>
              <a:t>For the first</a:t>
            </a:r>
            <a:r>
              <a:rPr lang="en-US" dirty="0"/>
              <a:t> one, please also note that co-workers may be angry as well because it may appear Cliff has special privileges. </a:t>
            </a:r>
            <a:endParaRPr lang="en-US" baseline="0" dirty="0"/>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88</a:t>
            </a:fld>
            <a:endParaRPr lang="en-US" dirty="0"/>
          </a:p>
        </p:txBody>
      </p:sp>
    </p:spTree>
    <p:extLst>
      <p:ext uri="{BB962C8B-B14F-4D97-AF65-F5344CB8AC3E}">
        <p14:creationId xmlns:p14="http://schemas.microsoft.com/office/powerpoint/2010/main" val="8047688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DEFINITION</a:t>
            </a:r>
            <a:r>
              <a:rPr lang="en-US" baseline="0" dirty="0"/>
              <a:t> RELATES TO THE NEXT SLIDE.)</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89</a:t>
            </a:fld>
            <a:endParaRPr lang="en-US" dirty="0"/>
          </a:p>
        </p:txBody>
      </p:sp>
    </p:spTree>
    <p:extLst>
      <p:ext uri="{BB962C8B-B14F-4D97-AF65-F5344CB8AC3E}">
        <p14:creationId xmlns:p14="http://schemas.microsoft.com/office/powerpoint/2010/main" val="210850882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a:t>
            </a:r>
            <a:r>
              <a:rPr lang="en-US" baseline="0" dirty="0"/>
              <a:t> of us work on the side for extra money. Here are the rules to guide you.</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90</a:t>
            </a:fld>
            <a:endParaRPr lang="en-US" dirty="0"/>
          </a:p>
        </p:txBody>
      </p:sp>
    </p:spTree>
    <p:extLst>
      <p:ext uri="{BB962C8B-B14F-4D97-AF65-F5344CB8AC3E}">
        <p14:creationId xmlns:p14="http://schemas.microsoft.com/office/powerpoint/2010/main" val="215010673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some of us</a:t>
            </a:r>
            <a:r>
              <a:rPr lang="en-US" baseline="0" dirty="0"/>
              <a:t> talk a little too much. Be careful.</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91</a:t>
            </a:fld>
            <a:endParaRPr lang="en-US" dirty="0"/>
          </a:p>
        </p:txBody>
      </p:sp>
    </p:spTree>
    <p:extLst>
      <p:ext uri="{BB962C8B-B14F-4D97-AF65-F5344CB8AC3E}">
        <p14:creationId xmlns:p14="http://schemas.microsoft.com/office/powerpoint/2010/main" val="417558015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92</a:t>
            </a:fld>
            <a:endParaRPr lang="en-US" dirty="0"/>
          </a:p>
        </p:txBody>
      </p:sp>
    </p:spTree>
    <p:extLst>
      <p:ext uri="{BB962C8B-B14F-4D97-AF65-F5344CB8AC3E}">
        <p14:creationId xmlns:p14="http://schemas.microsoft.com/office/powerpoint/2010/main" val="166083317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93</a:t>
            </a:fld>
            <a:endParaRPr lang="en-US" dirty="0"/>
          </a:p>
        </p:txBody>
      </p:sp>
    </p:spTree>
    <p:extLst>
      <p:ext uri="{BB962C8B-B14F-4D97-AF65-F5344CB8AC3E}">
        <p14:creationId xmlns:p14="http://schemas.microsoft.com/office/powerpoint/2010/main" val="1944119383"/>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 slide</a:t>
            </a:r>
            <a:r>
              <a:rPr lang="en-US" baseline="0" dirty="0"/>
              <a:t> to video)</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95</a:t>
            </a:fld>
            <a:endParaRPr lang="en-US" dirty="0"/>
          </a:p>
        </p:txBody>
      </p:sp>
    </p:spTree>
    <p:extLst>
      <p:ext uri="{BB962C8B-B14F-4D97-AF65-F5344CB8AC3E}">
        <p14:creationId xmlns:p14="http://schemas.microsoft.com/office/powerpoint/2010/main" val="3417824841"/>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2</a:t>
            </a:r>
          </a:p>
        </p:txBody>
      </p:sp>
      <p:sp>
        <p:nvSpPr>
          <p:cNvPr id="4" name="Slide Number Placeholder 3"/>
          <p:cNvSpPr>
            <a:spLocks noGrp="1"/>
          </p:cNvSpPr>
          <p:nvPr>
            <p:ph type="sldNum" sz="quarter" idx="10"/>
          </p:nvPr>
        </p:nvSpPr>
        <p:spPr/>
        <p:txBody>
          <a:bodyPr/>
          <a:lstStyle/>
          <a:p>
            <a:fld id="{A8079AAD-EDC9-44EB-860E-846FE24428F9}" type="slidenum">
              <a:rPr lang="en-US" smtClean="0"/>
              <a:t>96</a:t>
            </a:fld>
            <a:endParaRPr lang="en-US" dirty="0"/>
          </a:p>
        </p:txBody>
      </p:sp>
    </p:spTree>
    <p:extLst>
      <p:ext uri="{BB962C8B-B14F-4D97-AF65-F5344CB8AC3E}">
        <p14:creationId xmlns:p14="http://schemas.microsoft.com/office/powerpoint/2010/main" val="4171723767"/>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short clip we just saw, the downtown development commission for a Riverrun Parish town has decided to move forward with its proposal to build a civic center. If all goes well, the city will have multiple transactions with contractors before completing the project. </a:t>
            </a:r>
          </a:p>
          <a:p>
            <a:endParaRPr lang="en-US" dirty="0"/>
          </a:p>
          <a:p>
            <a:r>
              <a:rPr lang="en-US" dirty="0"/>
              <a:t>Miranda</a:t>
            </a:r>
            <a:r>
              <a:rPr lang="en-US" baseline="0" dirty="0"/>
              <a:t> thinks Jesse may be considering the potential for a prohibited transaction. </a:t>
            </a:r>
            <a:r>
              <a:rPr lang="en-US" dirty="0"/>
              <a:t>But what is a transaction under the Code?</a:t>
            </a:r>
          </a:p>
        </p:txBody>
      </p:sp>
      <p:sp>
        <p:nvSpPr>
          <p:cNvPr id="4" name="Slide Number Placeholder 3"/>
          <p:cNvSpPr>
            <a:spLocks noGrp="1"/>
          </p:cNvSpPr>
          <p:nvPr>
            <p:ph type="sldNum" sz="quarter" idx="10"/>
          </p:nvPr>
        </p:nvSpPr>
        <p:spPr/>
        <p:txBody>
          <a:bodyPr/>
          <a:lstStyle/>
          <a:p>
            <a:fld id="{A8079AAD-EDC9-44EB-860E-846FE24428F9}" type="slidenum">
              <a:rPr lang="en-US" smtClean="0"/>
              <a:t>97</a:t>
            </a:fld>
            <a:endParaRPr lang="en-US" dirty="0"/>
          </a:p>
        </p:txBody>
      </p:sp>
    </p:spTree>
    <p:extLst>
      <p:ext uri="{BB962C8B-B14F-4D97-AF65-F5344CB8AC3E}">
        <p14:creationId xmlns:p14="http://schemas.microsoft.com/office/powerpoint/2010/main" val="92706594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time for people to give responses and get them to tell you why they’ve answered as they have. If no one knows, then move on to next segment.) </a:t>
            </a:r>
          </a:p>
          <a:p>
            <a:endParaRPr lang="en-US" dirty="0"/>
          </a:p>
          <a:p>
            <a:r>
              <a:rPr lang="en-US" dirty="0"/>
              <a:t>Let’s find out what happens.</a:t>
            </a:r>
          </a:p>
        </p:txBody>
      </p:sp>
      <p:sp>
        <p:nvSpPr>
          <p:cNvPr id="4" name="Slide Number Placeholder 3"/>
          <p:cNvSpPr>
            <a:spLocks noGrp="1"/>
          </p:cNvSpPr>
          <p:nvPr>
            <p:ph type="sldNum" sz="quarter" idx="10"/>
          </p:nvPr>
        </p:nvSpPr>
        <p:spPr/>
        <p:txBody>
          <a:bodyPr/>
          <a:lstStyle/>
          <a:p>
            <a:fld id="{A8079AAD-EDC9-44EB-860E-846FE24428F9}" type="slidenum">
              <a:rPr lang="en-US" smtClean="0"/>
              <a:t>98</a:t>
            </a:fld>
            <a:endParaRPr lang="en-US" dirty="0"/>
          </a:p>
        </p:txBody>
      </p:sp>
    </p:spTree>
    <p:extLst>
      <p:ext uri="{BB962C8B-B14F-4D97-AF65-F5344CB8AC3E}">
        <p14:creationId xmlns:p14="http://schemas.microsoft.com/office/powerpoint/2010/main" val="2782422362"/>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3</a:t>
            </a:r>
          </a:p>
          <a:p>
            <a:r>
              <a:rPr lang="en-US" dirty="0"/>
              <a:t>Listen </a:t>
            </a:r>
            <a:r>
              <a:rPr lang="en-US" baseline="0" dirty="0"/>
              <a:t>to </a:t>
            </a:r>
            <a:r>
              <a:rPr lang="en-US" dirty="0"/>
              <a:t>the Board’s advice to Jesse.</a:t>
            </a:r>
          </a:p>
        </p:txBody>
      </p:sp>
      <p:sp>
        <p:nvSpPr>
          <p:cNvPr id="4" name="Slide Number Placeholder 3"/>
          <p:cNvSpPr>
            <a:spLocks noGrp="1"/>
          </p:cNvSpPr>
          <p:nvPr>
            <p:ph type="sldNum" sz="quarter" idx="10"/>
          </p:nvPr>
        </p:nvSpPr>
        <p:spPr/>
        <p:txBody>
          <a:bodyPr/>
          <a:lstStyle/>
          <a:p>
            <a:fld id="{A8079AAD-EDC9-44EB-860E-846FE24428F9}" type="slidenum">
              <a:rPr lang="en-US" smtClean="0"/>
              <a:t>99</a:t>
            </a:fld>
            <a:endParaRPr lang="en-US" dirty="0"/>
          </a:p>
        </p:txBody>
      </p:sp>
    </p:spTree>
    <p:extLst>
      <p:ext uri="{BB962C8B-B14F-4D97-AF65-F5344CB8AC3E}">
        <p14:creationId xmlns:p14="http://schemas.microsoft.com/office/powerpoint/2010/main" val="2049554054"/>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a:t>
            </a:r>
            <a:r>
              <a:rPr lang="en-US" baseline="0" dirty="0"/>
              <a:t> advice the Board gave comes from Louisiana Revised Statute 42:1113(B)</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100</a:t>
            </a:fld>
            <a:endParaRPr lang="en-US" dirty="0"/>
          </a:p>
        </p:txBody>
      </p:sp>
    </p:spTree>
    <p:extLst>
      <p:ext uri="{BB962C8B-B14F-4D97-AF65-F5344CB8AC3E}">
        <p14:creationId xmlns:p14="http://schemas.microsoft.com/office/powerpoint/2010/main" val="1153255947"/>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statute</a:t>
            </a:r>
            <a:r>
              <a:rPr lang="en-US" baseline="0" dirty="0"/>
              <a:t> for public servants who are not on boards or commissions.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101</a:t>
            </a:fld>
            <a:endParaRPr lang="en-US" dirty="0"/>
          </a:p>
        </p:txBody>
      </p:sp>
    </p:spTree>
    <p:extLst>
      <p:ext uri="{BB962C8B-B14F-4D97-AF65-F5344CB8AC3E}">
        <p14:creationId xmlns:p14="http://schemas.microsoft.com/office/powerpoint/2010/main" val="3972639148"/>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102</a:t>
            </a:fld>
            <a:endParaRPr lang="en-US" dirty="0"/>
          </a:p>
        </p:txBody>
      </p:sp>
    </p:spTree>
    <p:extLst>
      <p:ext uri="{BB962C8B-B14F-4D97-AF65-F5344CB8AC3E}">
        <p14:creationId xmlns:p14="http://schemas.microsoft.com/office/powerpoint/2010/main" val="425956365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103</a:t>
            </a:fld>
            <a:endParaRPr lang="en-US" dirty="0"/>
          </a:p>
        </p:txBody>
      </p:sp>
    </p:spTree>
    <p:extLst>
      <p:ext uri="{BB962C8B-B14F-4D97-AF65-F5344CB8AC3E}">
        <p14:creationId xmlns:p14="http://schemas.microsoft.com/office/powerpoint/2010/main" val="36500000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104</a:t>
            </a:fld>
            <a:endParaRPr lang="en-US" dirty="0"/>
          </a:p>
        </p:txBody>
      </p:sp>
    </p:spTree>
    <p:extLst>
      <p:ext uri="{BB962C8B-B14F-4D97-AF65-F5344CB8AC3E}">
        <p14:creationId xmlns:p14="http://schemas.microsoft.com/office/powerpoint/2010/main" val="3602465197"/>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105</a:t>
            </a:fld>
            <a:endParaRPr lang="en-US" dirty="0"/>
          </a:p>
        </p:txBody>
      </p:sp>
    </p:spTree>
    <p:extLst>
      <p:ext uri="{BB962C8B-B14F-4D97-AF65-F5344CB8AC3E}">
        <p14:creationId xmlns:p14="http://schemas.microsoft.com/office/powerpoint/2010/main" val="77555396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a:t>
            </a:r>
            <a:r>
              <a:rPr lang="en-US" baseline="0" dirty="0"/>
              <a:t> CLICK.</a:t>
            </a:r>
            <a:r>
              <a:rPr lang="en-US" dirty="0"/>
              <a:t>)</a:t>
            </a:r>
          </a:p>
        </p:txBody>
      </p:sp>
      <p:sp>
        <p:nvSpPr>
          <p:cNvPr id="4" name="Slide Number Placeholder 3"/>
          <p:cNvSpPr>
            <a:spLocks noGrp="1"/>
          </p:cNvSpPr>
          <p:nvPr>
            <p:ph type="sldNum" sz="quarter" idx="10"/>
          </p:nvPr>
        </p:nvSpPr>
        <p:spPr/>
        <p:txBody>
          <a:bodyPr/>
          <a:lstStyle/>
          <a:p>
            <a:fld id="{A8079AAD-EDC9-44EB-860E-846FE24428F9}" type="slidenum">
              <a:rPr lang="en-US" smtClean="0"/>
              <a:t>106</a:t>
            </a:fld>
            <a:endParaRPr lang="en-US" dirty="0"/>
          </a:p>
        </p:txBody>
      </p:sp>
    </p:spTree>
    <p:extLst>
      <p:ext uri="{BB962C8B-B14F-4D97-AF65-F5344CB8AC3E}">
        <p14:creationId xmlns:p14="http://schemas.microsoft.com/office/powerpoint/2010/main" val="2713418290"/>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 PLEASE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107</a:t>
            </a:fld>
            <a:endParaRPr lang="en-US" dirty="0"/>
          </a:p>
        </p:txBody>
      </p:sp>
    </p:spTree>
    <p:extLst>
      <p:ext uri="{BB962C8B-B14F-4D97-AF65-F5344CB8AC3E}">
        <p14:creationId xmlns:p14="http://schemas.microsoft.com/office/powerpoint/2010/main" val="15169825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(ANIMATED.</a:t>
            </a:r>
            <a:r>
              <a:rPr lang="en-US" baseline="0" dirty="0"/>
              <a:t> PLEASE CLICK.)</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108</a:t>
            </a:fld>
            <a:endParaRPr lang="en-US" dirty="0"/>
          </a:p>
        </p:txBody>
      </p:sp>
    </p:spTree>
    <p:extLst>
      <p:ext uri="{BB962C8B-B14F-4D97-AF65-F5344CB8AC3E}">
        <p14:creationId xmlns:p14="http://schemas.microsoft.com/office/powerpoint/2010/main" val="322154808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(ANIMATED.</a:t>
            </a:r>
            <a:r>
              <a:rPr lang="en-US" baseline="0" dirty="0"/>
              <a:t> PLEASE CLICK.)</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109</a:t>
            </a:fld>
            <a:endParaRPr lang="en-US" dirty="0"/>
          </a:p>
        </p:txBody>
      </p:sp>
    </p:spTree>
    <p:extLst>
      <p:ext uri="{BB962C8B-B14F-4D97-AF65-F5344CB8AC3E}">
        <p14:creationId xmlns:p14="http://schemas.microsoft.com/office/powerpoint/2010/main" val="37578219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effectLst>
                  <a:outerShdw blurRad="38100" dist="38100" dir="2700000" algn="tl">
                    <a:srgbClr val="000000">
                      <a:alpha val="43137"/>
                    </a:srgbClr>
                  </a:outerShdw>
                </a:effectLst>
              </a:rPr>
              <a:t>(Animated. Please click.)</a:t>
            </a:r>
          </a:p>
        </p:txBody>
      </p:sp>
      <p:sp>
        <p:nvSpPr>
          <p:cNvPr id="4" name="Slide Number Placeholder 3"/>
          <p:cNvSpPr>
            <a:spLocks noGrp="1"/>
          </p:cNvSpPr>
          <p:nvPr>
            <p:ph type="sldNum" sz="quarter" idx="10"/>
          </p:nvPr>
        </p:nvSpPr>
        <p:spPr/>
        <p:txBody>
          <a:bodyPr/>
          <a:lstStyle/>
          <a:p>
            <a:fld id="{A8079AAD-EDC9-44EB-860E-846FE24428F9}" type="slidenum">
              <a:rPr lang="en-US" smtClean="0"/>
              <a:t>110</a:t>
            </a:fld>
            <a:endParaRPr lang="en-US" dirty="0"/>
          </a:p>
        </p:txBody>
      </p:sp>
    </p:spTree>
    <p:extLst>
      <p:ext uri="{BB962C8B-B14F-4D97-AF65-F5344CB8AC3E}">
        <p14:creationId xmlns:p14="http://schemas.microsoft.com/office/powerpoint/2010/main" val="263448487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112</a:t>
            </a:fld>
            <a:endParaRPr lang="en-US" dirty="0"/>
          </a:p>
        </p:txBody>
      </p:sp>
    </p:spTree>
    <p:extLst>
      <p:ext uri="{BB962C8B-B14F-4D97-AF65-F5344CB8AC3E}">
        <p14:creationId xmlns:p14="http://schemas.microsoft.com/office/powerpoint/2010/main" val="2176886829"/>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114</a:t>
            </a:fld>
            <a:endParaRPr lang="en-US" dirty="0"/>
          </a:p>
        </p:txBody>
      </p:sp>
    </p:spTree>
    <p:extLst>
      <p:ext uri="{BB962C8B-B14F-4D97-AF65-F5344CB8AC3E}">
        <p14:creationId xmlns:p14="http://schemas.microsoft.com/office/powerpoint/2010/main" val="3508826631"/>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(ANIMATED.</a:t>
            </a:r>
            <a:r>
              <a:rPr lang="en-US" baseline="0" dirty="0"/>
              <a:t> PLEASE CLICK.)</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115</a:t>
            </a:fld>
            <a:endParaRPr lang="en-US" dirty="0"/>
          </a:p>
        </p:txBody>
      </p:sp>
    </p:spTree>
    <p:extLst>
      <p:ext uri="{BB962C8B-B14F-4D97-AF65-F5344CB8AC3E}">
        <p14:creationId xmlns:p14="http://schemas.microsoft.com/office/powerpoint/2010/main" val="214203350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 situation arises where</a:t>
            </a:r>
            <a:r>
              <a:rPr lang="en-US" baseline="0" dirty="0"/>
              <a:t> your job requires you to make a decision that involves an immediate family member or an entity in which you have a substantial economic interest, you must go to your supervisor and create a disqualification plan so that someone else without a participation issue may make the decision or take action.</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116</a:t>
            </a:fld>
            <a:endParaRPr lang="en-US" dirty="0"/>
          </a:p>
        </p:txBody>
      </p:sp>
    </p:spTree>
    <p:extLst>
      <p:ext uri="{BB962C8B-B14F-4D97-AF65-F5344CB8AC3E}">
        <p14:creationId xmlns:p14="http://schemas.microsoft.com/office/powerpoint/2010/main" val="107338143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121</a:t>
            </a:fld>
            <a:endParaRPr lang="en-US" dirty="0"/>
          </a:p>
        </p:txBody>
      </p:sp>
    </p:spTree>
    <p:extLst>
      <p:ext uri="{BB962C8B-B14F-4D97-AF65-F5344CB8AC3E}">
        <p14:creationId xmlns:p14="http://schemas.microsoft.com/office/powerpoint/2010/main" val="2114982779"/>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126</a:t>
            </a:fld>
            <a:endParaRPr lang="en-US" dirty="0"/>
          </a:p>
        </p:txBody>
      </p:sp>
    </p:spTree>
    <p:extLst>
      <p:ext uri="{BB962C8B-B14F-4D97-AF65-F5344CB8AC3E}">
        <p14:creationId xmlns:p14="http://schemas.microsoft.com/office/powerpoint/2010/main" val="337429886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(ANIMATED. PLEASE CLICK.)</a:t>
            </a:r>
            <a:endParaRPr lang="en-US" dirty="0"/>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128</a:t>
            </a:fld>
            <a:endParaRPr lang="en-US" dirty="0"/>
          </a:p>
        </p:txBody>
      </p:sp>
    </p:spTree>
    <p:extLst>
      <p:ext uri="{BB962C8B-B14F-4D97-AF65-F5344CB8AC3E}">
        <p14:creationId xmlns:p14="http://schemas.microsoft.com/office/powerpoint/2010/main" val="1119945919"/>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129</a:t>
            </a:fld>
            <a:endParaRPr lang="en-US" dirty="0"/>
          </a:p>
        </p:txBody>
      </p:sp>
    </p:spTree>
    <p:extLst>
      <p:ext uri="{BB962C8B-B14F-4D97-AF65-F5344CB8AC3E}">
        <p14:creationId xmlns:p14="http://schemas.microsoft.com/office/powerpoint/2010/main" val="3496392967"/>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130</a:t>
            </a:fld>
            <a:endParaRPr lang="en-US" dirty="0"/>
          </a:p>
        </p:txBody>
      </p:sp>
    </p:spTree>
    <p:extLst>
      <p:ext uri="{BB962C8B-B14F-4D97-AF65-F5344CB8AC3E}">
        <p14:creationId xmlns:p14="http://schemas.microsoft.com/office/powerpoint/2010/main" val="2001228723"/>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131</a:t>
            </a:fld>
            <a:endParaRPr lang="en-US" dirty="0"/>
          </a:p>
        </p:txBody>
      </p:sp>
    </p:spTree>
    <p:extLst>
      <p:ext uri="{BB962C8B-B14F-4D97-AF65-F5344CB8AC3E}">
        <p14:creationId xmlns:p14="http://schemas.microsoft.com/office/powerpoint/2010/main" val="156370613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132</a:t>
            </a:fld>
            <a:endParaRPr lang="en-US" dirty="0"/>
          </a:p>
        </p:txBody>
      </p:sp>
    </p:spTree>
    <p:extLst>
      <p:ext uri="{BB962C8B-B14F-4D97-AF65-F5344CB8AC3E}">
        <p14:creationId xmlns:p14="http://schemas.microsoft.com/office/powerpoint/2010/main" val="2867112287"/>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a:t>
            </a:r>
            <a:r>
              <a:rPr lang="en-US" baseline="0" dirty="0"/>
              <a:t> are not the previously discussed disclosure statements.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133</a:t>
            </a:fld>
            <a:endParaRPr lang="en-US" dirty="0"/>
          </a:p>
        </p:txBody>
      </p:sp>
    </p:spTree>
    <p:extLst>
      <p:ext uri="{BB962C8B-B14F-4D97-AF65-F5344CB8AC3E}">
        <p14:creationId xmlns:p14="http://schemas.microsoft.com/office/powerpoint/2010/main" val="502240250"/>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134</a:t>
            </a:fld>
            <a:endParaRPr lang="en-US" dirty="0"/>
          </a:p>
        </p:txBody>
      </p:sp>
    </p:spTree>
    <p:extLst>
      <p:ext uri="{BB962C8B-B14F-4D97-AF65-F5344CB8AC3E}">
        <p14:creationId xmlns:p14="http://schemas.microsoft.com/office/powerpoint/2010/main" val="3184421964"/>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135</a:t>
            </a:fld>
            <a:endParaRPr lang="en-US" dirty="0"/>
          </a:p>
        </p:txBody>
      </p:sp>
    </p:spTree>
    <p:extLst>
      <p:ext uri="{BB962C8B-B14F-4D97-AF65-F5344CB8AC3E}">
        <p14:creationId xmlns:p14="http://schemas.microsoft.com/office/powerpoint/2010/main" val="3132353893"/>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139</a:t>
            </a:fld>
            <a:endParaRPr lang="en-US" dirty="0"/>
          </a:p>
        </p:txBody>
      </p:sp>
    </p:spTree>
    <p:extLst>
      <p:ext uri="{BB962C8B-B14F-4D97-AF65-F5344CB8AC3E}">
        <p14:creationId xmlns:p14="http://schemas.microsoft.com/office/powerpoint/2010/main" val="1305488846"/>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Board of Ethics?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effectLst>
                  <a:outerShdw blurRad="38100" dist="38100" dir="2700000" algn="tl">
                    <a:srgbClr val="000000">
                      <a:alpha val="43137"/>
                    </a:srgbClr>
                  </a:outerShdw>
                </a:effectLst>
              </a:rPr>
              <a:t>The Board of Ethics is an agency of the state of Louisiana. It is also a group of selected men and women from various walks of life who enforce Louisiana’s Code of Governmental Ethics. </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141</a:t>
            </a:fld>
            <a:endParaRPr lang="en-US" dirty="0"/>
          </a:p>
        </p:txBody>
      </p:sp>
    </p:spTree>
    <p:extLst>
      <p:ext uri="{BB962C8B-B14F-4D97-AF65-F5344CB8AC3E}">
        <p14:creationId xmlns:p14="http://schemas.microsoft.com/office/powerpoint/2010/main" val="266935229"/>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142</a:t>
            </a:fld>
            <a:endParaRPr lang="en-US" dirty="0"/>
          </a:p>
        </p:txBody>
      </p:sp>
    </p:spTree>
    <p:extLst>
      <p:ext uri="{BB962C8B-B14F-4D97-AF65-F5344CB8AC3E}">
        <p14:creationId xmlns:p14="http://schemas.microsoft.com/office/powerpoint/2010/main" val="2805594411"/>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143</a:t>
            </a:fld>
            <a:endParaRPr lang="en-US" dirty="0"/>
          </a:p>
        </p:txBody>
      </p:sp>
    </p:spTree>
    <p:extLst>
      <p:ext uri="{BB962C8B-B14F-4D97-AF65-F5344CB8AC3E}">
        <p14:creationId xmlns:p14="http://schemas.microsoft.com/office/powerpoint/2010/main" val="524170228"/>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stress</a:t>
            </a:r>
            <a:r>
              <a:rPr lang="en-US" baseline="0" dirty="0"/>
              <a:t> that the issue must have occurred within the past four years.)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144</a:t>
            </a:fld>
            <a:endParaRPr lang="en-US" dirty="0"/>
          </a:p>
        </p:txBody>
      </p:sp>
    </p:spTree>
    <p:extLst>
      <p:ext uri="{BB962C8B-B14F-4D97-AF65-F5344CB8AC3E}">
        <p14:creationId xmlns:p14="http://schemas.microsoft.com/office/powerpoint/2010/main" val="2261813746"/>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MUST</a:t>
            </a:r>
            <a:r>
              <a:rPr lang="en-US" baseline="0" dirty="0"/>
              <a:t> COVER:</a:t>
            </a:r>
          </a:p>
          <a:p>
            <a:r>
              <a:rPr lang="en-US" dirty="0"/>
              <a:t>Finally, when the Board finds that a public servant or</a:t>
            </a:r>
            <a:r>
              <a:rPr lang="en-US" baseline="0" dirty="0"/>
              <a:t> private citizen has violated the Code of Ethics while working with a governmental entity, the Board may issue penalties.</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145</a:t>
            </a:fld>
            <a:endParaRPr lang="en-US" dirty="0"/>
          </a:p>
        </p:txBody>
      </p:sp>
    </p:spTree>
    <p:extLst>
      <p:ext uri="{BB962C8B-B14F-4D97-AF65-F5344CB8AC3E}">
        <p14:creationId xmlns:p14="http://schemas.microsoft.com/office/powerpoint/2010/main" val="1787626682"/>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servants who report violations are</a:t>
            </a:r>
            <a:r>
              <a:rPr lang="en-US" baseline="0" dirty="0"/>
              <a:t> protected by the whistleblower statute. </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146</a:t>
            </a:fld>
            <a:endParaRPr lang="en-US" dirty="0"/>
          </a:p>
        </p:txBody>
      </p:sp>
    </p:spTree>
    <p:extLst>
      <p:ext uri="{BB962C8B-B14F-4D97-AF65-F5344CB8AC3E}">
        <p14:creationId xmlns:p14="http://schemas.microsoft.com/office/powerpoint/2010/main" val="640928205"/>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Whistleblowers</a:t>
            </a:r>
            <a:r>
              <a:rPr lang="en-US" baseline="0" dirty="0"/>
              <a:t> should report reprisals against them to the Board.</a:t>
            </a:r>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147</a:t>
            </a:fld>
            <a:endParaRPr lang="en-US" dirty="0"/>
          </a:p>
        </p:txBody>
      </p:sp>
    </p:spTree>
    <p:extLst>
      <p:ext uri="{BB962C8B-B14F-4D97-AF65-F5344CB8AC3E}">
        <p14:creationId xmlns:p14="http://schemas.microsoft.com/office/powerpoint/2010/main" val="1326130566"/>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Agency heads must make sure that a whistleblower notice regarding the rights of employees is posted in a highly visible and convenient space in each building.</a:t>
            </a:r>
          </a:p>
        </p:txBody>
      </p:sp>
      <p:sp>
        <p:nvSpPr>
          <p:cNvPr id="4" name="Slide Number Placeholder 3"/>
          <p:cNvSpPr>
            <a:spLocks noGrp="1"/>
          </p:cNvSpPr>
          <p:nvPr>
            <p:ph type="sldNum" sz="quarter" idx="10"/>
          </p:nvPr>
        </p:nvSpPr>
        <p:spPr/>
        <p:txBody>
          <a:bodyPr/>
          <a:lstStyle/>
          <a:p>
            <a:fld id="{A8079AAD-EDC9-44EB-860E-846FE24428F9}" type="slidenum">
              <a:rPr lang="en-US" smtClean="0"/>
              <a:t>148</a:t>
            </a:fld>
            <a:endParaRPr lang="en-US" dirty="0"/>
          </a:p>
        </p:txBody>
      </p:sp>
    </p:spTree>
    <p:extLst>
      <p:ext uri="{BB962C8B-B14F-4D97-AF65-F5344CB8AC3E}">
        <p14:creationId xmlns:p14="http://schemas.microsoft.com/office/powerpoint/2010/main" val="315102909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out of time, just notify</a:t>
            </a:r>
            <a:r>
              <a:rPr lang="en-US" baseline="0" dirty="0"/>
              <a:t> audience that they may download their certificates themselves, but to give you time to enter them. Directions are on the website.</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outerShdw blurRad="38100" dist="38100" dir="2700000" algn="tl">
                    <a:srgbClr val="000000">
                      <a:alpha val="43137"/>
                    </a:srgbClr>
                  </a:outerShdw>
                </a:effectLst>
              </a:rPr>
              <a:t>(ANIMATED. PLEASE CLICK.)</a:t>
            </a:r>
          </a:p>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149</a:t>
            </a:fld>
            <a:endParaRPr lang="en-US" dirty="0"/>
          </a:p>
        </p:txBody>
      </p:sp>
    </p:spTree>
    <p:extLst>
      <p:ext uri="{BB962C8B-B14F-4D97-AF65-F5344CB8AC3E}">
        <p14:creationId xmlns:p14="http://schemas.microsoft.com/office/powerpoint/2010/main" val="1964392437"/>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(SHOWS THE PAGE PEOPLE SHOULD SEE AFTER THEY CLICK “SEARCH TRAINING</a:t>
            </a:r>
            <a:r>
              <a:rPr lang="en-US" baseline="0" dirty="0"/>
              <a:t> ATTENDANCE.</a:t>
            </a:r>
            <a:r>
              <a:rPr lang="en-US" dirty="0"/>
              <a:t>)</a:t>
            </a:r>
          </a:p>
        </p:txBody>
      </p:sp>
      <p:sp>
        <p:nvSpPr>
          <p:cNvPr id="4" name="Slide Number Placeholder 3"/>
          <p:cNvSpPr>
            <a:spLocks noGrp="1"/>
          </p:cNvSpPr>
          <p:nvPr>
            <p:ph type="sldNum" sz="quarter" idx="10"/>
          </p:nvPr>
        </p:nvSpPr>
        <p:spPr/>
        <p:txBody>
          <a:bodyPr/>
          <a:lstStyle/>
          <a:p>
            <a:fld id="{A8079AAD-EDC9-44EB-860E-846FE24428F9}" type="slidenum">
              <a:rPr lang="en-US" smtClean="0"/>
              <a:t>150</a:t>
            </a:fld>
            <a:endParaRPr lang="en-US" dirty="0"/>
          </a:p>
        </p:txBody>
      </p:sp>
    </p:spTree>
    <p:extLst>
      <p:ext uri="{BB962C8B-B14F-4D97-AF65-F5344CB8AC3E}">
        <p14:creationId xmlns:p14="http://schemas.microsoft.com/office/powerpoint/2010/main" val="2654820610"/>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9AAD-EDC9-44EB-860E-846FE24428F9}" type="slidenum">
              <a:rPr lang="en-US" smtClean="0"/>
              <a:t>151</a:t>
            </a:fld>
            <a:endParaRPr lang="en-US" dirty="0"/>
          </a:p>
        </p:txBody>
      </p:sp>
    </p:spTree>
    <p:extLst>
      <p:ext uri="{BB962C8B-B14F-4D97-AF65-F5344CB8AC3E}">
        <p14:creationId xmlns:p14="http://schemas.microsoft.com/office/powerpoint/2010/main" val="3983714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5.png"/><Relationship Id="rId1" Type="http://schemas.openxmlformats.org/officeDocument/2006/relationships/slideMaster" Target="../slideMasters/slideMaster1.xml"/><Relationship Id="rId5" Type="http://schemas.microsoft.com/office/2007/relationships/hdphoto" Target="../media/hdphoto6.wdp"/><Relationship Id="rId4" Type="http://schemas.openxmlformats.org/officeDocument/2006/relationships/image" Target="../media/image36.png"/></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atin typeface="Copperplate Gothic Light" panose="020E0507020206020404" pitchFamily="34" charset="0"/>
              </a:defRPr>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44207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opperplate Gothic Light" panose="020E05070202060204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p>
            <a:fld id="{0C93CA74-2832-4292-884D-2B701EDDA156}" type="slidenum">
              <a:rPr lang="en-US" smtClean="0"/>
              <a:t>‹#›</a:t>
            </a:fld>
            <a:endParaRPr lang="en-US" dirty="0"/>
          </a:p>
        </p:txBody>
      </p:sp>
    </p:spTree>
    <p:extLst>
      <p:ext uri="{BB962C8B-B14F-4D97-AF65-F5344CB8AC3E}">
        <p14:creationId xmlns:p14="http://schemas.microsoft.com/office/powerpoint/2010/main" val="4212626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536030" y="3547230"/>
            <a:ext cx="11114677" cy="1079126"/>
          </a:xfrm>
          <a:solidFill>
            <a:schemeClr val="bg1"/>
          </a:solidFill>
        </p:spPr>
        <p:txBody>
          <a:bodyPr anchor="t" anchorCtr="0">
            <a:noAutofit/>
          </a:bodyPr>
          <a:lstStyle>
            <a:lvl1pPr marL="0" indent="0" algn="l">
              <a:buNone/>
              <a:defRPr sz="3200" baseline="0">
                <a:solidFill>
                  <a:schemeClr val="accent6">
                    <a:lumMod val="50000"/>
                  </a:schemeClr>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on the Louisiana Code of Governmental Ethics </a:t>
            </a:r>
          </a:p>
        </p:txBody>
      </p:sp>
      <p:sp>
        <p:nvSpPr>
          <p:cNvPr id="2" name="Title 1"/>
          <p:cNvSpPr>
            <a:spLocks noGrp="1"/>
          </p:cNvSpPr>
          <p:nvPr>
            <p:ph type="title" hasCustomPrompt="1"/>
          </p:nvPr>
        </p:nvSpPr>
        <p:spPr>
          <a:xfrm>
            <a:off x="563827" y="1646691"/>
            <a:ext cx="11086881" cy="1805964"/>
          </a:xfrm>
          <a:solidFill>
            <a:schemeClr val="bg1"/>
          </a:solidFill>
        </p:spPr>
        <p:txBody>
          <a:bodyPr anchor="b" anchorCtr="0">
            <a:normAutofit/>
          </a:bodyPr>
          <a:lstStyle>
            <a:lvl1pPr algn="l">
              <a:defRPr sz="4800" baseline="0">
                <a:solidFill>
                  <a:schemeClr val="accent6">
                    <a:lumMod val="50000"/>
                  </a:schemeClr>
                </a:solidFill>
                <a:latin typeface="Copperplate Gothic Light" panose="020E0507020206020404" pitchFamily="34" charset="0"/>
              </a:defRPr>
            </a:lvl1pPr>
          </a:lstStyle>
          <a:p>
            <a:r>
              <a:rPr lang="en-US" dirty="0"/>
              <a:t>Seminar for Ethics Liaisons and Trainers</a:t>
            </a:r>
          </a:p>
        </p:txBody>
      </p:sp>
    </p:spTree>
    <p:extLst>
      <p:ext uri="{BB962C8B-B14F-4D97-AF65-F5344CB8AC3E}">
        <p14:creationId xmlns:p14="http://schemas.microsoft.com/office/powerpoint/2010/main" val="2590628716"/>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ection Header">
    <p:bg>
      <p:bgPr>
        <a:gradFill rotWithShape="1">
          <a:gsLst>
            <a:gs pos="100000">
              <a:schemeClr val="accent1">
                <a:lumMod val="75000"/>
              </a:schemeClr>
            </a:gs>
            <a:gs pos="61000">
              <a:srgbClr val="75AAD0">
                <a:alpha val="47000"/>
              </a:srgbClr>
            </a:gs>
            <a:gs pos="46000">
              <a:srgbClr val="FF0000">
                <a:alpha val="39000"/>
              </a:srgbClr>
            </a:gs>
            <a:gs pos="0">
              <a:srgbClr val="FFFF33">
                <a:alpha val="9000"/>
              </a:srgbClr>
            </a:gs>
            <a:gs pos="15000">
              <a:srgbClr val="FFD243">
                <a:alpha val="7843"/>
              </a:srgbClr>
            </a:gs>
          </a:gsLst>
          <a:lin ang="5400000" scaled="0"/>
        </a:gra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664555" y="-110362"/>
            <a:ext cx="6862888" cy="6794939"/>
          </a:xfrm>
          <a:prstGeom prst="rect">
            <a:avLst/>
          </a:prstGeom>
          <a:effectLst>
            <a:softEdge rad="406400"/>
          </a:effectLst>
        </p:spPr>
      </p:pic>
      <p:sp>
        <p:nvSpPr>
          <p:cNvPr id="2" name="Title 1"/>
          <p:cNvSpPr>
            <a:spLocks noGrp="1"/>
          </p:cNvSpPr>
          <p:nvPr>
            <p:ph type="title" hasCustomPrompt="1"/>
          </p:nvPr>
        </p:nvSpPr>
        <p:spPr>
          <a:xfrm>
            <a:off x="276279" y="5745719"/>
            <a:ext cx="11639441" cy="828510"/>
          </a:xfrm>
        </p:spPr>
        <p:txBody>
          <a:bodyPr anchor="t" anchorCtr="0">
            <a:normAutofit/>
          </a:bodyPr>
          <a:lstStyle>
            <a:lvl1pPr algn="ctr">
              <a:defRPr sz="4800" baseline="0">
                <a:solidFill>
                  <a:schemeClr val="bg1"/>
                </a:solidFill>
                <a:effectLst>
                  <a:outerShdw blurRad="38100" dist="38100" dir="2700000" algn="tl">
                    <a:srgbClr val="000000">
                      <a:alpha val="43137"/>
                    </a:srgbClr>
                  </a:outerShdw>
                </a:effectLst>
                <a:latin typeface="Berlin Sans FB" panose="020E0602020502020306" pitchFamily="34" charset="0"/>
              </a:defRPr>
            </a:lvl1pPr>
          </a:lstStyle>
          <a:p>
            <a:r>
              <a:rPr lang="en-US" dirty="0"/>
              <a:t>Good Roots &gt; Good Fruit &gt; Good Government</a:t>
            </a:r>
          </a:p>
        </p:txBody>
      </p:sp>
    </p:spTree>
    <p:extLst>
      <p:ext uri="{BB962C8B-B14F-4D97-AF65-F5344CB8AC3E}">
        <p14:creationId xmlns:p14="http://schemas.microsoft.com/office/powerpoint/2010/main" val="1776644920"/>
      </p:ext>
    </p:extLst>
  </p:cSld>
  <p:clrMapOvr>
    <a:masterClrMapping/>
  </p:clrMapOvr>
  <p:extLst>
    <p:ext uri="{DCECCB84-F9BA-43D5-87BE-67443E8EF086}">
      <p15:sldGuideLst xmlns:p15="http://schemas.microsoft.com/office/powerpoint/2012/main">
        <p15:guide id="1" orient="horz" pos="2184" userDrawn="1">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Section Header">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9787889"/>
      </p:ext>
    </p:extLst>
  </p:cSld>
  <p:clrMapOvr>
    <a:masterClrMapping/>
  </p:clrMapOvr>
  <p:extLst mod="1">
    <p:ext uri="{DCECCB84-F9BA-43D5-87BE-67443E8EF086}">
      <p15:sldGuideLst xmlns:p15="http://schemas.microsoft.com/office/powerpoint/2012/main">
        <p15:guide id="1" orient="horz" pos="2184">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61AE99">
              <a:alpha val="80000"/>
            </a:srgbClr>
          </a:solidFill>
        </p:spPr>
        <p:txBody>
          <a:bodyPr/>
          <a:lstStyle>
            <a:lvl1pPr>
              <a:defRPr>
                <a:latin typeface="Copperplate Gothic Light" panose="020E0507020206020404" pitchFamily="34" charset="0"/>
              </a:defRPr>
            </a:lvl1pPr>
          </a:lstStyle>
          <a:p>
            <a:r>
              <a:rPr lang="en-US" dirty="0"/>
              <a:t>Click to edit Master title style</a:t>
            </a:r>
          </a:p>
        </p:txBody>
      </p:sp>
      <p:sp>
        <p:nvSpPr>
          <p:cNvPr id="3" name="Content Placeholder 2"/>
          <p:cNvSpPr>
            <a:spLocks noGrp="1"/>
          </p:cNvSpPr>
          <p:nvPr>
            <p:ph sz="half" idx="1"/>
          </p:nvPr>
        </p:nvSpPr>
        <p:spPr>
          <a:xfrm>
            <a:off x="838200" y="1825625"/>
            <a:ext cx="5181600" cy="4351338"/>
          </a:xfrm>
          <a:solidFill>
            <a:srgbClr val="61AE99">
              <a:alpha val="80000"/>
            </a:srgbClr>
          </a:solidFill>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solidFill>
            <a:srgbClr val="61AE99">
              <a:alpha val="80000"/>
            </a:srgbClr>
          </a:solidFill>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p:cNvSpPr>
            <a:spLocks noGrp="1"/>
          </p:cNvSpPr>
          <p:nvPr>
            <p:ph type="sldNum" sz="quarter" idx="12"/>
          </p:nvPr>
        </p:nvSpPr>
        <p:spPr>
          <a:xfrm>
            <a:off x="8610600" y="6419412"/>
            <a:ext cx="2743200" cy="365125"/>
          </a:xfrm>
          <a:solidFill>
            <a:schemeClr val="accent1">
              <a:lumMod val="20000"/>
              <a:lumOff val="80000"/>
              <a:alpha val="80000"/>
            </a:schemeClr>
          </a:solidFill>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Tree>
    <p:extLst>
      <p:ext uri="{BB962C8B-B14F-4D97-AF65-F5344CB8AC3E}">
        <p14:creationId xmlns:p14="http://schemas.microsoft.com/office/powerpoint/2010/main" val="2589009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bg>
      <p:bgPr>
        <a:gradFill rotWithShape="1">
          <a:gsLst>
            <a:gs pos="0">
              <a:schemeClr val="bg1">
                <a:tint val="93000"/>
                <a:satMod val="150000"/>
                <a:shade val="98000"/>
                <a:lumMod val="102000"/>
              </a:schemeClr>
            </a:gs>
            <a:gs pos="50000">
              <a:srgbClr val="C00000"/>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Statute:  La. R.S. 42:</a:t>
            </a:r>
          </a:p>
        </p:txBody>
      </p:sp>
    </p:spTree>
    <p:extLst>
      <p:ext uri="{BB962C8B-B14F-4D97-AF65-F5344CB8AC3E}">
        <p14:creationId xmlns:p14="http://schemas.microsoft.com/office/powerpoint/2010/main" val="1954991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cstate="email">
            <a:alphaModFix amt="90000"/>
            <a:duotone>
              <a:prstClr val="black"/>
              <a:schemeClr val="accent1">
                <a:tint val="45000"/>
                <a:satMod val="400000"/>
              </a:schemeClr>
            </a:duotone>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1620" y="396656"/>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Slide Number Placeholder 4"/>
          <p:cNvSpPr>
            <a:spLocks noGrp="1"/>
          </p:cNvSpPr>
          <p:nvPr>
            <p:ph type="sldNum" sz="quarter" idx="12"/>
          </p:nvPr>
        </p:nvSpPr>
        <p:spPr/>
        <p:txBody>
          <a:bodyPr/>
          <a:lstStyle/>
          <a:p>
            <a:fld id="{0C93CA74-2832-4292-884D-2B701EDDA156}" type="slidenum">
              <a:rPr lang="en-US" smtClean="0"/>
              <a:t>‹#›</a:t>
            </a:fld>
            <a:endParaRPr lang="en-US" dirty="0"/>
          </a:p>
        </p:txBody>
      </p:sp>
    </p:spTree>
    <p:extLst>
      <p:ext uri="{BB962C8B-B14F-4D97-AF65-F5344CB8AC3E}">
        <p14:creationId xmlns:p14="http://schemas.microsoft.com/office/powerpoint/2010/main" val="353993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Bold" panose="020E0705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1006629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2_Blank">
    <p:bg>
      <p:bgPr>
        <a:blipFill dpi="0" rotWithShape="1">
          <a:blip r:embed="rId2">
            <a:alphaModFix amt="85000"/>
            <a:duotone>
              <a:prstClr val="black"/>
              <a:schemeClr val="accent4">
                <a:tint val="45000"/>
                <a:satMod val="400000"/>
              </a:schemeClr>
            </a:duotone>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3498987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Blank">
    <p:bg>
      <p:bgPr>
        <a:blipFill dpi="0" rotWithShape="1">
          <a:blip r:embed="rId2">
            <a:alphaModFix amt="65000"/>
            <a:duotone>
              <a:prstClr val="black"/>
              <a:srgbClr val="D9C3A5">
                <a:tint val="50000"/>
                <a:satMod val="180000"/>
              </a:srgbClr>
            </a:duotone>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16356316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Blank">
    <p:bg>
      <p:bgPr>
        <a:blipFill dpi="0" rotWithShape="1">
          <a:blip r:embed="rId2">
            <a:alphaModFix amt="65000"/>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6490"/>
                    </a14:imgEffect>
                    <a14:imgEffect>
                      <a14:saturation sat="56000"/>
                    </a14:imgEffect>
                    <a14:imgEffect>
                      <a14:brightnessContrast bright="-2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1710686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Blank">
    <p:bg>
      <p:bgPr>
        <a:blipFill dpi="0" rotWithShape="1">
          <a:blip r:embed="rId2">
            <a:alphaModFix amt="65000"/>
            <a:lum/>
            <a:extLst>
              <a:ext uri="{BEBA8EAE-BF5A-486C-A8C5-ECC9F3942E4B}">
                <a14:imgProps xmlns:a14="http://schemas.microsoft.com/office/drawing/2010/main">
                  <a14:imgLayer r:embed="rId3">
                    <a14:imgEffect>
                      <a14:colorTemperature colorTemp="7200"/>
                    </a14:imgEffect>
                    <a14:imgEffect>
                      <a14:saturation sat="11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203030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_Blank">
    <p:bg>
      <p:bgPr>
        <a:blipFill dpi="0" rotWithShape="1">
          <a:blip r:embed="rId2">
            <a:duotone>
              <a:schemeClr val="accent2">
                <a:shade val="45000"/>
                <a:satMod val="135000"/>
              </a:schemeClr>
              <a:prstClr val="white"/>
            </a:duotone>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12924" y="6340585"/>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Louisiana Code of Governmental Ethics</a:t>
            </a:r>
          </a:p>
        </p:txBody>
      </p:sp>
      <p:sp>
        <p:nvSpPr>
          <p:cNvPr id="2" name="TextBox 1"/>
          <p:cNvSpPr txBox="1"/>
          <p:nvPr userDrawn="1"/>
        </p:nvSpPr>
        <p:spPr>
          <a:xfrm>
            <a:off x="2758965" y="425667"/>
            <a:ext cx="6337737" cy="769441"/>
          </a:xfrm>
          <a:prstGeom prst="rect">
            <a:avLst/>
          </a:prstGeom>
          <a:noFill/>
        </p:spPr>
        <p:txBody>
          <a:bodyPr wrap="square" rtlCol="0">
            <a:spAutoFit/>
          </a:bodyPr>
          <a:lstStyle/>
          <a:p>
            <a:r>
              <a:rPr lang="en-US" sz="4400" dirty="0">
                <a:latin typeface="Copperplate Gothic Light" panose="020E0507020206020404" pitchFamily="34" charset="0"/>
              </a:rPr>
              <a:t>Click to add title</a:t>
            </a:r>
          </a:p>
        </p:txBody>
      </p:sp>
    </p:spTree>
    <p:extLst>
      <p:ext uri="{BB962C8B-B14F-4D97-AF65-F5344CB8AC3E}">
        <p14:creationId xmlns:p14="http://schemas.microsoft.com/office/powerpoint/2010/main" val="834845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6_Blank">
    <p:bg>
      <p:bgPr>
        <a:blipFill dpi="0" rotWithShape="1">
          <a:blip r:embed="rId2">
            <a:duotone>
              <a:prstClr val="black"/>
              <a:schemeClr val="accent6">
                <a:tint val="45000"/>
                <a:satMod val="400000"/>
              </a:schemeClr>
            </a:duotone>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12924" y="6340585"/>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Louisiana Code of Governmental Ethics</a:t>
            </a:r>
          </a:p>
        </p:txBody>
      </p:sp>
    </p:spTree>
    <p:extLst>
      <p:ext uri="{BB962C8B-B14F-4D97-AF65-F5344CB8AC3E}">
        <p14:creationId xmlns:p14="http://schemas.microsoft.com/office/powerpoint/2010/main" val="31901807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Blank">
    <p:bg>
      <p:bgPr>
        <a:blipFill dpi="0" rotWithShape="1">
          <a:blip r:embed="rId2">
            <a:duotone>
              <a:prstClr val="black"/>
              <a:schemeClr val="accent2">
                <a:tint val="45000"/>
                <a:satMod val="400000"/>
              </a:schemeClr>
            </a:duotone>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3668120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7_Blank">
    <p:bg>
      <p:bgPr>
        <a:blipFill dpi="0" rotWithShape="1">
          <a:blip r:embed="rId2" cstate="email">
            <a:alphaModFix amt="5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2010684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8_Blank">
    <p:bg>
      <p:bgPr>
        <a:blipFill dpi="0" rotWithShape="1">
          <a:blip r:embed="rId2" cstate="email">
            <a:alphaModFix amt="5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Copperplate Gothic Light" panose="020E0507020206020404"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3385432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9_Blank">
    <p:bg>
      <p:bgPr>
        <a:blipFill dpi="0" rotWithShape="1">
          <a:blip r:embed="rId2" cstate="email">
            <a:alphaModFix amt="8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l"/>
            <a:r>
              <a:rPr lang="en-US" dirty="0"/>
              <a:t>Statute:  La. R.S. 42:</a:t>
            </a:r>
          </a:p>
        </p:txBody>
      </p:sp>
      <p:sp>
        <p:nvSpPr>
          <p:cNvPr id="3" name="Title 1"/>
          <p:cNvSpPr>
            <a:spLocks noGrp="1"/>
          </p:cNvSpPr>
          <p:nvPr>
            <p:ph type="title"/>
          </p:nvPr>
        </p:nvSpPr>
        <p:spPr>
          <a:xfrm>
            <a:off x="838200" y="254763"/>
            <a:ext cx="10515600" cy="1325563"/>
          </a:xfrm>
        </p:spPr>
        <p:txBody>
          <a:bodyPr/>
          <a:lstStyle>
            <a:lvl1pPr>
              <a:defRPr>
                <a:latin typeface="Berlin Sans FB" panose="020E0602020502020306" pitchFamily="34" charset="0"/>
              </a:defRPr>
            </a:lvl1pPr>
          </a:lstStyle>
          <a:p>
            <a:r>
              <a:rPr lang="en-US" dirty="0"/>
              <a:t>Click to edit Master title style</a:t>
            </a:r>
          </a:p>
        </p:txBody>
      </p:sp>
      <p:sp>
        <p:nvSpPr>
          <p:cNvPr id="5" name="Text Placeholder 2"/>
          <p:cNvSpPr>
            <a:spLocks noGrp="1"/>
          </p:cNvSpPr>
          <p:nvPr>
            <p:ph type="body" idx="1"/>
          </p:nvPr>
        </p:nvSpPr>
        <p:spPr>
          <a:xfrm>
            <a:off x="839788" y="1681162"/>
            <a:ext cx="9124019" cy="1582299"/>
          </a:xfrm>
        </p:spPr>
        <p:txBody>
          <a:bodyPr anchor="ctr" anchorCtr="0"/>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Tree>
    <p:extLst>
      <p:ext uri="{BB962C8B-B14F-4D97-AF65-F5344CB8AC3E}">
        <p14:creationId xmlns:p14="http://schemas.microsoft.com/office/powerpoint/2010/main" val="1044131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2_Blank">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12924" y="6340585"/>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Louisiana Code of Governmental Ethics</a:t>
            </a:r>
          </a:p>
        </p:txBody>
      </p:sp>
    </p:spTree>
    <p:extLst>
      <p:ext uri="{BB962C8B-B14F-4D97-AF65-F5344CB8AC3E}">
        <p14:creationId xmlns:p14="http://schemas.microsoft.com/office/powerpoint/2010/main" val="35976115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3_Blank">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12924" y="6340585"/>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Louisiana Code of Governmental Ethics</a:t>
            </a:r>
          </a:p>
        </p:txBody>
      </p:sp>
    </p:spTree>
    <p:extLst>
      <p:ext uri="{BB962C8B-B14F-4D97-AF65-F5344CB8AC3E}">
        <p14:creationId xmlns:p14="http://schemas.microsoft.com/office/powerpoint/2010/main" val="3850905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13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6986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15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7173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16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0807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17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29141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18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43317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19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79976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14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69668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22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52380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21_Blank">
    <p:bg>
      <p:bgPr>
        <a:blipFill dpi="0" rotWithShape="1">
          <a:blip r:embed="rId2">
            <a:alphaModFix amt="90000"/>
            <a:extLst>
              <a:ext uri="{BEBA8EAE-BF5A-486C-A8C5-ECC9F3942E4B}">
                <a14:imgProps xmlns:a14="http://schemas.microsoft.com/office/drawing/2010/main">
                  <a14:imgLayer r:embed="rId3">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358943" y="198521"/>
            <a:ext cx="11563350" cy="6515100"/>
          </a:xfrm>
          <a:prstGeom prst="rect">
            <a:avLst/>
          </a:prstGeom>
          <a:solidFill>
            <a:srgbClr val="00863D">
              <a:alpha val="84706"/>
            </a:srgbClr>
          </a:solidFill>
          <a:ln>
            <a:noFill/>
          </a:ln>
          <a:effectLst>
            <a:outerShdw blurRad="63500" sx="102000" sy="102000" algn="ctr"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699575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20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10474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23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41888" y="176267"/>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sz="2400">
                <a:solidFill>
                  <a:schemeClr val="bg1"/>
                </a:solidFill>
                <a:effectLst>
                  <a:outerShdw blurRad="38100" dist="38100" dir="2700000" algn="tl">
                    <a:srgbClr val="000000">
                      <a:alpha val="43137"/>
                    </a:srgbClr>
                  </a:outerShdw>
                </a:effectLst>
              </a:defRPr>
            </a:lvl1pPr>
          </a:lstStyle>
          <a:p>
            <a:pPr algn="ctr"/>
            <a:r>
              <a:rPr lang="en-US" dirty="0"/>
              <a:t>Section  1115</a:t>
            </a:r>
          </a:p>
        </p:txBody>
      </p:sp>
    </p:spTree>
    <p:extLst>
      <p:ext uri="{BB962C8B-B14F-4D97-AF65-F5344CB8AC3E}">
        <p14:creationId xmlns:p14="http://schemas.microsoft.com/office/powerpoint/2010/main" val="28665398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25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12924" y="6340585"/>
            <a:ext cx="3155731" cy="359760"/>
          </a:xfrm>
        </p:spPr>
        <p:txBody>
          <a:bodyPr/>
          <a:lstStyle>
            <a:lvl1pPr marL="0" marR="0" indent="0" algn="r" defTabSz="914400" rtl="0" eaLnBrk="1" fontAlgn="auto" latinLnBrk="0" hangingPunct="1">
              <a:lnSpc>
                <a:spcPct val="100000"/>
              </a:lnSpc>
              <a:spcBef>
                <a:spcPts val="0"/>
              </a:spcBef>
              <a:spcAft>
                <a:spcPts val="0"/>
              </a:spcAft>
              <a:buClrTx/>
              <a:buSzTx/>
              <a:buFontTx/>
              <a:buNone/>
              <a:tabLst/>
              <a:defRPr/>
            </a:lvl1pPr>
          </a:lstStyle>
          <a:p>
            <a:pPr algn="ctr"/>
            <a:r>
              <a:rPr lang="en-US" dirty="0"/>
              <a:t>Louisiana Code of Governmental Ethics</a:t>
            </a:r>
          </a:p>
        </p:txBody>
      </p:sp>
    </p:spTree>
    <p:extLst>
      <p:ext uri="{BB962C8B-B14F-4D97-AF65-F5344CB8AC3E}">
        <p14:creationId xmlns:p14="http://schemas.microsoft.com/office/powerpoint/2010/main" val="12525104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26_Blank">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9979573" y="6387882"/>
            <a:ext cx="2004848" cy="296698"/>
          </a:xfrm>
          <a:solidFill>
            <a:schemeClr val="tx2">
              <a:lumMod val="50000"/>
              <a:alpha val="40000"/>
            </a:schemeClr>
          </a:solidFill>
        </p:spPr>
        <p:txBody>
          <a:bodyPr/>
          <a:lstStyle>
            <a:lvl1pPr marL="0" marR="0" indent="0" algn="r" defTabSz="914400" rtl="0" eaLnBrk="1" fontAlgn="auto" latinLnBrk="0" hangingPunct="1">
              <a:lnSpc>
                <a:spcPct val="100000"/>
              </a:lnSpc>
              <a:spcBef>
                <a:spcPts val="0"/>
              </a:spcBef>
              <a:spcAft>
                <a:spcPts val="0"/>
              </a:spcAft>
              <a:buClrTx/>
              <a:buSzTx/>
              <a:buFontTx/>
              <a:buNone/>
              <a:tabLst/>
              <a:defRPr>
                <a:solidFill>
                  <a:schemeClr val="accent1">
                    <a:lumMod val="20000"/>
                    <a:lumOff val="80000"/>
                  </a:schemeClr>
                </a:solidFill>
              </a:defRPr>
            </a:lvl1pPr>
          </a:lstStyle>
          <a:p>
            <a:pPr algn="ctr"/>
            <a:r>
              <a:rPr lang="en-US" dirty="0"/>
              <a:t>Section 1115.1</a:t>
            </a:r>
          </a:p>
        </p:txBody>
      </p:sp>
      <p:sp>
        <p:nvSpPr>
          <p:cNvPr id="2" name="TextBox 1"/>
          <p:cNvSpPr txBox="1"/>
          <p:nvPr userDrawn="1"/>
        </p:nvSpPr>
        <p:spPr>
          <a:xfrm>
            <a:off x="504494" y="110358"/>
            <a:ext cx="4063933" cy="923330"/>
          </a:xfrm>
          <a:prstGeom prst="rect">
            <a:avLst/>
          </a:prstGeom>
          <a:solidFill>
            <a:srgbClr val="172949">
              <a:alpha val="60000"/>
            </a:srgbClr>
          </a:solidFill>
          <a:effectLst>
            <a:softEdge rad="127000"/>
          </a:effectLst>
        </p:spPr>
        <p:txBody>
          <a:bodyPr wrap="none" rtlCol="0">
            <a:spAutoFit/>
          </a:bodyPr>
          <a:lstStyle/>
          <a:p>
            <a:r>
              <a:rPr lang="en-US" sz="5400" dirty="0">
                <a:solidFill>
                  <a:schemeClr val="accent1">
                    <a:lumMod val="20000"/>
                    <a:lumOff val="80000"/>
                  </a:schemeClr>
                </a:solidFill>
                <a:effectLst>
                  <a:outerShdw blurRad="38100" dist="38100" dir="2700000" algn="tl">
                    <a:srgbClr val="000000">
                      <a:alpha val="43137"/>
                    </a:srgbClr>
                  </a:outerShdw>
                </a:effectLst>
                <a:latin typeface="Berlin Sans FB" panose="020E0602020502020306" pitchFamily="34" charset="0"/>
              </a:rPr>
              <a:t>Food &amp; Drink</a:t>
            </a:r>
          </a:p>
        </p:txBody>
      </p:sp>
    </p:spTree>
    <p:extLst>
      <p:ext uri="{BB962C8B-B14F-4D97-AF65-F5344CB8AC3E}">
        <p14:creationId xmlns:p14="http://schemas.microsoft.com/office/powerpoint/2010/main" val="1748277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lgn="l"/>
            <a:r>
              <a:rPr lang="en-US" dirty="0"/>
              <a:t>Statute: La. R.S. 42:</a:t>
            </a:r>
          </a:p>
        </p:txBody>
      </p:sp>
    </p:spTree>
    <p:extLst>
      <p:ext uri="{BB962C8B-B14F-4D97-AF65-F5344CB8AC3E}">
        <p14:creationId xmlns:p14="http://schemas.microsoft.com/office/powerpoint/2010/main" val="6720401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23339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lgn="l"/>
            <a:r>
              <a:rPr lang="en-US" dirty="0"/>
              <a:t>Statute: La. R.S. 42:</a:t>
            </a:r>
          </a:p>
        </p:txBody>
      </p:sp>
    </p:spTree>
    <p:extLst>
      <p:ext uri="{BB962C8B-B14F-4D97-AF65-F5344CB8AC3E}">
        <p14:creationId xmlns:p14="http://schemas.microsoft.com/office/powerpoint/2010/main" val="40869497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lgn="l"/>
            <a:r>
              <a:rPr lang="en-US" dirty="0"/>
              <a:t>Statute: La. R.S. 42:</a:t>
            </a:r>
          </a:p>
        </p:txBody>
      </p:sp>
    </p:spTree>
    <p:extLst>
      <p:ext uri="{BB962C8B-B14F-4D97-AF65-F5344CB8AC3E}">
        <p14:creationId xmlns:p14="http://schemas.microsoft.com/office/powerpoint/2010/main" val="12326916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27_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95123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31_Blank">
    <p:bg>
      <p:bgPr>
        <a:gradFill flip="none" rotWithShape="1">
          <a:gsLst>
            <a:gs pos="100000">
              <a:schemeClr val="bg1">
                <a:lumMod val="85000"/>
              </a:schemeClr>
            </a:gs>
            <a:gs pos="0">
              <a:schemeClr val="bg1">
                <a:lumMod val="85000"/>
              </a:schemeClr>
            </a:gs>
            <a:gs pos="70000">
              <a:srgbClr val="00B0F0">
                <a:alpha val="29000"/>
              </a:srgbClr>
            </a:gs>
            <a:gs pos="31000">
              <a:schemeClr val="bg2">
                <a:lumMod val="75000"/>
              </a:schemeClr>
            </a:gs>
          </a:gsLst>
          <a:lin ang="5400000" scaled="1"/>
          <a:tileRect/>
        </a:gradFill>
        <a:effectLst/>
      </p:bgPr>
    </p:bg>
    <p:spTree>
      <p:nvGrpSpPr>
        <p:cNvPr id="1" name=""/>
        <p:cNvGrpSpPr/>
        <p:nvPr/>
      </p:nvGrpSpPr>
      <p:grpSpPr>
        <a:xfrm>
          <a:off x="0" y="0"/>
          <a:ext cx="0" cy="0"/>
          <a:chOff x="0" y="0"/>
          <a:chExt cx="0" cy="0"/>
        </a:xfrm>
      </p:grpSpPr>
      <p:sp>
        <p:nvSpPr>
          <p:cNvPr id="2" name="Rectangle 1"/>
          <p:cNvSpPr/>
          <p:nvPr userDrawn="1"/>
        </p:nvSpPr>
        <p:spPr>
          <a:xfrm>
            <a:off x="342900" y="171450"/>
            <a:ext cx="11563350" cy="6515100"/>
          </a:xfrm>
          <a:prstGeom prst="rect">
            <a:avLst/>
          </a:prstGeom>
          <a:solidFill>
            <a:srgbClr val="C00000">
              <a:alpha val="53000"/>
            </a:srgbClr>
          </a:solidFill>
          <a:ln>
            <a:noFill/>
          </a:ln>
          <a:effectLst>
            <a:outerShdw blurRad="63500" sx="102000" sy="102000" algn="ctr" rotWithShape="0">
              <a:prstClr val="black">
                <a:alpha val="40000"/>
              </a:prstClr>
            </a:outerShd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648861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30_Blank">
    <p:bg>
      <p:bgPr>
        <a:blipFill dpi="0" rotWithShape="1">
          <a:blip r:embed="rId2">
            <a:alphaModFix amt="96000"/>
            <a:lum/>
            <a:extLst>
              <a:ext uri="{BEBA8EAE-BF5A-486C-A8C5-ECC9F3942E4B}">
                <a14:imgProps xmlns:a14="http://schemas.microsoft.com/office/drawing/2010/main">
                  <a14:imgLayer r:embed="rId3">
                    <a14:imgEffect>
                      <a14:brightnessContrast bright="-12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Rectangle 2"/>
          <p:cNvSpPr/>
          <p:nvPr userDrawn="1"/>
        </p:nvSpPr>
        <p:spPr>
          <a:xfrm>
            <a:off x="0" y="0"/>
            <a:ext cx="12192000" cy="2138516"/>
          </a:xfrm>
          <a:prstGeom prst="rect">
            <a:avLst/>
          </a:prstGeom>
          <a:gradFill>
            <a:gsLst>
              <a:gs pos="0">
                <a:srgbClr val="0070C0"/>
              </a:gs>
              <a:gs pos="64000">
                <a:srgbClr val="0070C0">
                  <a:alpha val="28000"/>
                </a:srgbClr>
              </a:gs>
              <a:gs pos="100000">
                <a:schemeClr val="accent1">
                  <a:lumMod val="75000"/>
                  <a:alpha val="4000"/>
                </a:schemeClr>
              </a:gs>
            </a:gsLst>
            <a:lin ang="5400000" scaled="1"/>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527938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29_Blank">
    <p:bg>
      <p:bgPr>
        <a:blipFill dpi="0" rotWithShape="1">
          <a:blip r:embed="rId2">
            <a:duotone>
              <a:prstClr val="black"/>
              <a:schemeClr val="accent1">
                <a:tint val="45000"/>
                <a:satMod val="400000"/>
              </a:schemeClr>
            </a:duotone>
            <a:extLst>
              <a:ext uri="{BEBA8EAE-BF5A-486C-A8C5-ECC9F3942E4B}">
                <a14:imgProps xmlns:a14="http://schemas.microsoft.com/office/drawing/2010/main">
                  <a14:imgLayer r:embed="rId3">
                    <a14:imgEffect>
                      <a14:sharpenSoften amount="40000"/>
                    </a14:imgEffect>
                    <a14:imgEffect>
                      <a14:brightnessContrast bright="2000" contrast="-13000"/>
                    </a14:imgEffect>
                  </a14:imgLayer>
                </a14:imgProps>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0239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28_Blank">
    <p:bg>
      <p:bgPr>
        <a:solidFill>
          <a:schemeClr val="bg1"/>
        </a:solidFill>
        <a:effectLst/>
      </p:bgPr>
    </p:bg>
    <p:spTree>
      <p:nvGrpSpPr>
        <p:cNvPr id="1" name=""/>
        <p:cNvGrpSpPr/>
        <p:nvPr/>
      </p:nvGrpSpPr>
      <p:grpSpPr>
        <a:xfrm>
          <a:off x="0" y="0"/>
          <a:ext cx="0" cy="0"/>
          <a:chOff x="0" y="0"/>
          <a:chExt cx="0" cy="0"/>
        </a:xfrm>
      </p:grpSpPr>
      <p:sp>
        <p:nvSpPr>
          <p:cNvPr id="2" name="Rectangle 1"/>
          <p:cNvSpPr/>
          <p:nvPr userDrawn="1"/>
        </p:nvSpPr>
        <p:spPr>
          <a:xfrm>
            <a:off x="9069939" y="-50180"/>
            <a:ext cx="3128683" cy="6908180"/>
          </a:xfrm>
          <a:prstGeom prst="rect">
            <a:avLst/>
          </a:prstGeom>
          <a:blipFill dpi="0" rotWithShape="1">
            <a:blip r:embed="rId2" cstate="email">
              <a:alphaModFix amt="35000"/>
              <a:duotone>
                <a:prstClr val="black"/>
                <a:schemeClr val="accent4">
                  <a:tint val="45000"/>
                  <a:satMod val="400000"/>
                </a:schemeClr>
              </a:duotone>
              <a:extLst>
                <a:ext uri="{BEBA8EAE-BF5A-486C-A8C5-ECC9F3942E4B}">
                  <a14:imgProps xmlns:a14="http://schemas.microsoft.com/office/drawing/2010/main">
                    <a14:imgLayer r:embed="rId3">
                      <a14:imgEffect>
                        <a14:artisticGlowEdges/>
                      </a14:imgEffect>
                      <a14:imgEffect>
                        <a14:sharpenSoften amount="34000"/>
                      </a14:imgEffect>
                      <a14:imgEffect>
                        <a14:colorTemperature colorTemp="5900"/>
                      </a14:imgEffect>
                      <a14:imgEffect>
                        <a14:saturation sat="0"/>
                      </a14:imgEffect>
                      <a14:imgEffect>
                        <a14:brightnessContrast bright="-42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userDrawn="1"/>
        </p:nvSpPr>
        <p:spPr>
          <a:xfrm rot="5400000">
            <a:off x="-382584" y="358520"/>
            <a:ext cx="3645342" cy="2880175"/>
          </a:xfrm>
          <a:prstGeom prst="rect">
            <a:avLst/>
          </a:prstGeom>
          <a:blipFill dpi="0" rotWithShape="1">
            <a:blip r:embed="rId4" cstate="email">
              <a:alphaModFix amt="35000"/>
              <a:duotone>
                <a:prstClr val="black"/>
                <a:schemeClr val="accent4">
                  <a:tint val="45000"/>
                  <a:satMod val="400000"/>
                </a:schemeClr>
              </a:duotone>
              <a:extLst>
                <a:ext uri="{BEBA8EAE-BF5A-486C-A8C5-ECC9F3942E4B}">
                  <a14:imgProps xmlns:a14="http://schemas.microsoft.com/office/drawing/2010/main">
                    <a14:imgLayer r:embed="rId5">
                      <a14:imgEffect>
                        <a14:artisticGlowEdges/>
                      </a14:imgEffect>
                      <a14:imgEffect>
                        <a14:sharpenSoften amount="34000"/>
                      </a14:imgEffect>
                      <a14:imgEffect>
                        <a14:colorTemperature colorTemp="5900"/>
                      </a14:imgEffect>
                      <a14:imgEffect>
                        <a14:saturation sat="0"/>
                      </a14:imgEffect>
                      <a14:imgEffect>
                        <a14:brightnessContrast bright="-42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184976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24_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userDrawn="1"/>
        </p:nvSpPr>
        <p:spPr>
          <a:xfrm>
            <a:off x="23251" y="87257"/>
            <a:ext cx="5959098" cy="461665"/>
          </a:xfrm>
          <a:prstGeom prst="rect">
            <a:avLst/>
          </a:prstGeom>
          <a:noFill/>
          <a:effectLst>
            <a:softEdge rad="76200"/>
          </a:effectLst>
        </p:spPr>
        <p:txBody>
          <a:bodyPr wrap="square" lIns="182880" rtlCol="0">
            <a:spAutoFit/>
          </a:bodyPr>
          <a:lstStyle/>
          <a:p>
            <a:pPr algn="l"/>
            <a:r>
              <a:rPr lang="en-US" sz="2400" dirty="0">
                <a:solidFill>
                  <a:schemeClr val="tx2">
                    <a:lumMod val="50000"/>
                  </a:schemeClr>
                </a:solidFill>
                <a:effectLst>
                  <a:outerShdw blurRad="38100" dist="38100" dir="2700000" algn="tl">
                    <a:srgbClr val="000000">
                      <a:alpha val="43137"/>
                    </a:srgbClr>
                  </a:outerShdw>
                </a:effectLst>
              </a:rPr>
              <a:t>Ethics</a:t>
            </a:r>
            <a:r>
              <a:rPr lang="en-US" sz="2400" baseline="0" dirty="0">
                <a:solidFill>
                  <a:schemeClr val="tx2">
                    <a:lumMod val="50000"/>
                  </a:schemeClr>
                </a:solidFill>
                <a:effectLst>
                  <a:outerShdw blurRad="38100" dist="38100" dir="2700000" algn="tl">
                    <a:srgbClr val="000000">
                      <a:alpha val="43137"/>
                    </a:srgbClr>
                  </a:outerShdw>
                </a:effectLst>
              </a:rPr>
              <a:t> for Public Servants</a:t>
            </a:r>
            <a:endParaRPr lang="en-US" sz="2400" dirty="0">
              <a:solidFill>
                <a:schemeClr val="tx2">
                  <a:lumMod val="50000"/>
                </a:schemeClr>
              </a:solidFill>
              <a:effectLst>
                <a:outerShdw blurRad="38100" dist="38100" dir="2700000" algn="tl">
                  <a:srgbClr val="000000">
                    <a:alpha val="43137"/>
                  </a:srgbClr>
                </a:outerShdw>
              </a:effectLst>
            </a:endParaRPr>
          </a:p>
        </p:txBody>
      </p:sp>
      <p:sp>
        <p:nvSpPr>
          <p:cNvPr id="5" name="TextBox 4"/>
          <p:cNvSpPr txBox="1"/>
          <p:nvPr userDrawn="1"/>
        </p:nvSpPr>
        <p:spPr>
          <a:xfrm>
            <a:off x="9448800" y="6488668"/>
            <a:ext cx="2743200" cy="307777"/>
          </a:xfrm>
          <a:prstGeom prst="rect">
            <a:avLst/>
          </a:prstGeom>
          <a:gradFill flip="none" rotWithShape="1">
            <a:gsLst>
              <a:gs pos="0">
                <a:srgbClr val="45A8A2"/>
              </a:gs>
              <a:gs pos="68000">
                <a:srgbClr val="3898B6"/>
              </a:gs>
              <a:gs pos="100000">
                <a:srgbClr val="3F9ABD"/>
              </a:gs>
            </a:gsLst>
            <a:lin ang="0" scaled="1"/>
            <a:tileRect/>
          </a:gradFill>
          <a:effectLst>
            <a:softEdge rad="76200"/>
          </a:effectLst>
        </p:spPr>
        <p:txBody>
          <a:bodyPr wrap="square" rtlCol="0">
            <a:spAutoFit/>
          </a:bodyPr>
          <a:lstStyle/>
          <a:p>
            <a:pPr algn="r"/>
            <a:r>
              <a:rPr lang="en-US" sz="1400" dirty="0">
                <a:solidFill>
                  <a:schemeClr val="tx2">
                    <a:lumMod val="50000"/>
                  </a:schemeClr>
                </a:solidFill>
                <a:effectLst>
                  <a:outerShdw blurRad="38100" dist="38100" dir="2700000" algn="tl">
                    <a:srgbClr val="000000">
                      <a:alpha val="43137"/>
                    </a:srgbClr>
                  </a:outerShdw>
                </a:effectLst>
              </a:rPr>
              <a:t>The Louisiana Board</a:t>
            </a:r>
            <a:r>
              <a:rPr lang="en-US" sz="1400" baseline="0" dirty="0">
                <a:solidFill>
                  <a:schemeClr val="tx2">
                    <a:lumMod val="50000"/>
                  </a:schemeClr>
                </a:solidFill>
                <a:effectLst>
                  <a:outerShdw blurRad="38100" dist="38100" dir="2700000" algn="tl">
                    <a:srgbClr val="000000">
                      <a:alpha val="43137"/>
                    </a:srgbClr>
                  </a:outerShdw>
                </a:effectLst>
              </a:rPr>
              <a:t> of Ethics </a:t>
            </a:r>
            <a:endParaRPr lang="en-US" sz="1400" dirty="0">
              <a:solidFill>
                <a:schemeClr val="tx2">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7444687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r>
              <a:rPr lang="en-US" dirty="0"/>
              <a:t>Statute: La. R.S. 42:</a:t>
            </a:r>
          </a:p>
        </p:txBody>
      </p:sp>
    </p:spTree>
    <p:extLst>
      <p:ext uri="{BB962C8B-B14F-4D97-AF65-F5344CB8AC3E}">
        <p14:creationId xmlns:p14="http://schemas.microsoft.com/office/powerpoint/2010/main" val="2020146641"/>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9" r:id="rId4"/>
    <p:sldLayoutId id="2147483810" r:id="rId5"/>
    <p:sldLayoutId id="2147483804" r:id="rId6"/>
    <p:sldLayoutId id="2147483805" r:id="rId7"/>
    <p:sldLayoutId id="2147483806" r:id="rId8"/>
    <p:sldLayoutId id="2147483807" r:id="rId9"/>
    <p:sldLayoutId id="2147483821" r:id="rId10"/>
    <p:sldLayoutId id="2147483819" r:id="rId11"/>
    <p:sldLayoutId id="2147483820" r:id="rId12"/>
    <p:sldLayoutId id="2147483814" r:id="rId13"/>
    <p:sldLayoutId id="2147483808" r:id="rId14"/>
    <p:sldLayoutId id="2147483815" r:id="rId15"/>
    <p:sldLayoutId id="2147483813" r:id="rId16"/>
    <p:sldLayoutId id="2147483816" r:id="rId17"/>
    <p:sldLayoutId id="2147483817" r:id="rId18"/>
    <p:sldLayoutId id="2147483818" r:id="rId19"/>
    <p:sldLayoutId id="2147483811" r:id="rId20"/>
    <p:sldLayoutId id="2147483812" r:id="rId21"/>
    <p:sldLayoutId id="2147483822" r:id="rId22"/>
    <p:sldLayoutId id="2147483824" r:id="rId23"/>
    <p:sldLayoutId id="2147483825" r:id="rId24"/>
    <p:sldLayoutId id="2147483826" r:id="rId25"/>
    <p:sldLayoutId id="2147483827" r:id="rId26"/>
    <p:sldLayoutId id="2147483828" r:id="rId27"/>
    <p:sldLayoutId id="2147483823" r:id="rId28"/>
    <p:sldLayoutId id="2147483831" r:id="rId29"/>
    <p:sldLayoutId id="2147483830" r:id="rId30"/>
    <p:sldLayoutId id="2147483829" r:id="rId31"/>
    <p:sldLayoutId id="2147483832" r:id="rId32"/>
    <p:sldLayoutId id="2147483834" r:id="rId33"/>
    <p:sldLayoutId id="2147483835" r:id="rId34"/>
    <p:sldLayoutId id="2147483837" r:id="rId35"/>
    <p:sldLayoutId id="2147483839" r:id="rId36"/>
    <p:sldLayoutId id="2147483840" r:id="rId37"/>
    <p:sldLayoutId id="2147483838" r:id="rId38"/>
    <p:sldLayoutId id="2147483836" r:id="rId39"/>
    <p:sldLayoutId id="2147483844" r:id="rId40"/>
    <p:sldLayoutId id="2147483843" r:id="rId41"/>
    <p:sldLayoutId id="2147483842" r:id="rId42"/>
    <p:sldLayoutId id="2147483841" r:id="rId43"/>
    <p:sldLayoutId id="2147483833" r:id="rId44"/>
  </p:sldLayoutIdLst>
  <p:txStyles>
    <p:title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19.xml"/><Relationship Id="rId4" Type="http://schemas.microsoft.com/office/2007/relationships/hdphoto" Target="../media/hdphoto7.wdp"/></Relationships>
</file>

<file path=ppt/slides/_rels/slide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microsoft.com/office/2007/relationships/hdphoto" Target="../media/hdphoto7.wdp"/><Relationship Id="rId5" Type="http://schemas.openxmlformats.org/officeDocument/2006/relationships/image" Target="../media/image38.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28.xml"/><Relationship Id="rId4" Type="http://schemas.microsoft.com/office/2007/relationships/hdphoto" Target="../media/hdphoto8.wdp"/></Relationships>
</file>

<file path=ppt/slides/_rels/slide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microsoft.com/office/2007/relationships/hdphoto" Target="../media/hdphoto10.wdp"/><Relationship Id="rId5" Type="http://schemas.openxmlformats.org/officeDocument/2006/relationships/image" Target="../media/image42.png"/><Relationship Id="rId4" Type="http://schemas.microsoft.com/office/2007/relationships/hdphoto" Target="../media/hdphoto9.wdp"/></Relationships>
</file>

<file path=ppt/slides/_rels/slide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6.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45.jpg"/><Relationship Id="rId5" Type="http://schemas.openxmlformats.org/officeDocument/2006/relationships/image" Target="../media/image44.jpg"/><Relationship Id="rId4" Type="http://schemas.microsoft.com/office/2007/relationships/hdphoto" Target="../media/hdphoto11.wdp"/></Relationships>
</file>

<file path=ppt/slides/_rels/slide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microsoft.com/office/2007/relationships/hdphoto" Target="../media/hdphoto12.wdp"/></Relationships>
</file>

<file path=ppt/slides/_rels/slide1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41.xml"/><Relationship Id="rId6" Type="http://schemas.microsoft.com/office/2007/relationships/hdphoto" Target="../media/hdphoto13.wdp"/><Relationship Id="rId5" Type="http://schemas.openxmlformats.org/officeDocument/2006/relationships/image" Target="../media/image52.png"/><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39.xml"/><Relationship Id="rId4" Type="http://schemas.microsoft.com/office/2007/relationships/hdphoto" Target="../media/hdphoto14.wdp"/></Relationships>
</file>

<file path=ppt/slides/_rels/slide1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9.xml"/><Relationship Id="rId1" Type="http://schemas.openxmlformats.org/officeDocument/2006/relationships/slideLayout" Target="../slideLayouts/slideLayout28.xml"/><Relationship Id="rId4" Type="http://schemas.microsoft.com/office/2007/relationships/hdphoto" Target="../media/hdphoto15.wdp"/></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0.xml"/><Relationship Id="rId1" Type="http://schemas.openxmlformats.org/officeDocument/2006/relationships/slideLayout" Target="../slideLayouts/slideLayout28.xml"/><Relationship Id="rId4" Type="http://schemas.microsoft.com/office/2007/relationships/hdphoto" Target="../media/hdphoto15.wdp"/></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28.xml"/><Relationship Id="rId6" Type="http://schemas.microsoft.com/office/2007/relationships/hdphoto" Target="../media/hdphoto16.wdp"/><Relationship Id="rId5" Type="http://schemas.openxmlformats.org/officeDocument/2006/relationships/image" Target="../media/image58.png"/><Relationship Id="rId4" Type="http://schemas.microsoft.com/office/2007/relationships/hdphoto" Target="../media/hdphoto15.wdp"/></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28.xml"/><Relationship Id="rId4" Type="http://schemas.microsoft.com/office/2007/relationships/hdphoto" Target="../media/hdphoto15.wdp"/></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3.xml"/><Relationship Id="rId1" Type="http://schemas.openxmlformats.org/officeDocument/2006/relationships/slideLayout" Target="../slideLayouts/slideLayout28.xml"/><Relationship Id="rId5" Type="http://schemas.openxmlformats.org/officeDocument/2006/relationships/image" Target="../media/image59.jpeg"/><Relationship Id="rId4" Type="http://schemas.microsoft.com/office/2007/relationships/hdphoto" Target="../media/hdphoto15.wdp"/></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28.xml"/><Relationship Id="rId5" Type="http://schemas.openxmlformats.org/officeDocument/2006/relationships/image" Target="../media/image60.png"/><Relationship Id="rId4" Type="http://schemas.microsoft.com/office/2007/relationships/hdphoto" Target="../media/hdphoto15.wdp"/></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28.xml"/><Relationship Id="rId5" Type="http://schemas.openxmlformats.org/officeDocument/2006/relationships/image" Target="../media/image61.jpeg"/><Relationship Id="rId4" Type="http://schemas.microsoft.com/office/2007/relationships/hdphoto" Target="../media/hdphoto15.wdp"/></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28.xml"/><Relationship Id="rId5" Type="http://schemas.openxmlformats.org/officeDocument/2006/relationships/image" Target="../media/image62.jpeg"/><Relationship Id="rId4" Type="http://schemas.microsoft.com/office/2007/relationships/hdphoto" Target="../media/hdphoto15.wdp"/></Relationships>
</file>

<file path=ppt/slides/_rels/slide27.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63.png"/><Relationship Id="rId7" Type="http://schemas.openxmlformats.org/officeDocument/2006/relationships/image" Target="../media/image66.jpeg"/><Relationship Id="rId2" Type="http://schemas.openxmlformats.org/officeDocument/2006/relationships/notesSlide" Target="../notesSlides/notesSlide27.xml"/><Relationship Id="rId1" Type="http://schemas.openxmlformats.org/officeDocument/2006/relationships/slideLayout" Target="../slideLayouts/slideLayout37.xml"/><Relationship Id="rId6" Type="http://schemas.openxmlformats.org/officeDocument/2006/relationships/image" Target="../media/image65.png"/><Relationship Id="rId5" Type="http://schemas.microsoft.com/office/2007/relationships/hdphoto" Target="../media/hdphoto17.wdp"/><Relationship Id="rId4" Type="http://schemas.openxmlformats.org/officeDocument/2006/relationships/image" Target="../media/image64.png"/></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39.xml"/><Relationship Id="rId4" Type="http://schemas.microsoft.com/office/2007/relationships/hdphoto" Target="../media/hdphoto18.wdp"/></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9.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0.xml"/><Relationship Id="rId1" Type="http://schemas.openxmlformats.org/officeDocument/2006/relationships/slideLayout" Target="../slideLayouts/slideLayout39.xml"/><Relationship Id="rId6" Type="http://schemas.microsoft.com/office/2007/relationships/hdphoto" Target="../media/hdphoto20.wdp"/><Relationship Id="rId5" Type="http://schemas.openxmlformats.org/officeDocument/2006/relationships/image" Target="../media/image71.png"/><Relationship Id="rId4" Type="http://schemas.microsoft.com/office/2007/relationships/hdphoto" Target="../media/hdphoto19.wdp"/></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2.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3.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4.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5.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6.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7.xml.rels><?xml version="1.0" encoding="UTF-8" standalone="yes"?>
<Relationships xmlns="http://schemas.openxmlformats.org/package/2006/relationships"><Relationship Id="rId8" Type="http://schemas.openxmlformats.org/officeDocument/2006/relationships/image" Target="../media/image77.jpeg"/><Relationship Id="rId3" Type="http://schemas.openxmlformats.org/officeDocument/2006/relationships/image" Target="../media/image73.png"/><Relationship Id="rId7" Type="http://schemas.openxmlformats.org/officeDocument/2006/relationships/image" Target="../media/image76.jpeg"/><Relationship Id="rId2" Type="http://schemas.openxmlformats.org/officeDocument/2006/relationships/notesSlide" Target="../notesSlides/notesSlide37.xml"/><Relationship Id="rId1" Type="http://schemas.openxmlformats.org/officeDocument/2006/relationships/slideLayout" Target="../slideLayouts/slideLayout39.xml"/><Relationship Id="rId6" Type="http://schemas.openxmlformats.org/officeDocument/2006/relationships/image" Target="../media/image75.jpeg"/><Relationship Id="rId5" Type="http://schemas.openxmlformats.org/officeDocument/2006/relationships/image" Target="../media/image74.jpeg"/><Relationship Id="rId4" Type="http://schemas.microsoft.com/office/2007/relationships/hdphoto" Target="../media/hdphoto22.wdp"/><Relationship Id="rId9" Type="http://schemas.openxmlformats.org/officeDocument/2006/relationships/image" Target="../media/image78.jpeg"/></Relationships>
</file>

<file path=ppt/slides/_rels/slide3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8.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3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9.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0.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1.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3.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4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4.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72.png"/><Relationship Id="rId7" Type="http://schemas.openxmlformats.org/officeDocument/2006/relationships/image" Target="../media/image85.png"/><Relationship Id="rId2" Type="http://schemas.openxmlformats.org/officeDocument/2006/relationships/notesSlide" Target="../notesSlides/notesSlide45.xml"/><Relationship Id="rId1" Type="http://schemas.openxmlformats.org/officeDocument/2006/relationships/slideLayout" Target="../slideLayouts/slideLayout15.xml"/><Relationship Id="rId6" Type="http://schemas.openxmlformats.org/officeDocument/2006/relationships/image" Target="../media/image84.jpg"/><Relationship Id="rId11" Type="http://schemas.openxmlformats.org/officeDocument/2006/relationships/image" Target="../media/image89.png"/><Relationship Id="rId5" Type="http://schemas.openxmlformats.org/officeDocument/2006/relationships/image" Target="../media/image83.png"/><Relationship Id="rId10" Type="http://schemas.openxmlformats.org/officeDocument/2006/relationships/image" Target="../media/image88.png"/><Relationship Id="rId4" Type="http://schemas.microsoft.com/office/2007/relationships/hdphoto" Target="../media/hdphoto21.wdp"/><Relationship Id="rId9" Type="http://schemas.openxmlformats.org/officeDocument/2006/relationships/image" Target="../media/image87.jpeg"/></Relationships>
</file>

<file path=ppt/slides/_rels/slide4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6.xml"/><Relationship Id="rId1" Type="http://schemas.openxmlformats.org/officeDocument/2006/relationships/slideLayout" Target="../slideLayouts/slideLayout32.xml"/><Relationship Id="rId4" Type="http://schemas.microsoft.com/office/2007/relationships/hdphoto" Target="../media/hdphoto23.wdp"/></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47.xml"/><Relationship Id="rId1" Type="http://schemas.openxmlformats.org/officeDocument/2006/relationships/slideLayout" Target="../slideLayouts/slideLayout39.xml"/><Relationship Id="rId4" Type="http://schemas.microsoft.com/office/2007/relationships/hdphoto" Target="../media/hdphoto24.wdp"/></Relationships>
</file>

<file path=ppt/slides/_rels/slide4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0.xml"/><Relationship Id="rId1" Type="http://schemas.openxmlformats.org/officeDocument/2006/relationships/slideLayout" Target="../slideLayouts/slideLayout39.xml"/><Relationship Id="rId4" Type="http://schemas.microsoft.com/office/2007/relationships/hdphoto" Target="../media/hdphoto24.wdp"/></Relationships>
</file>

<file path=ppt/slides/_rels/slide5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1.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5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2.xml"/><Relationship Id="rId1" Type="http://schemas.openxmlformats.org/officeDocument/2006/relationships/slideLayout" Target="../slideLayouts/slideLayout38.xml"/></Relationships>
</file>

<file path=ppt/slides/_rels/slide53.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4.png"/><Relationship Id="rId7" Type="http://schemas.microsoft.com/office/2007/relationships/hdphoto" Target="../media/hdphoto25.wdp"/><Relationship Id="rId2" Type="http://schemas.openxmlformats.org/officeDocument/2006/relationships/notesSlide" Target="../notesSlides/notesSlide53.xml"/><Relationship Id="rId1" Type="http://schemas.openxmlformats.org/officeDocument/2006/relationships/slideLayout" Target="../slideLayouts/slideLayout38.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 Id="rId9" Type="http://schemas.microsoft.com/office/2007/relationships/hdphoto" Target="../media/hdphoto26.wdp"/></Relationships>
</file>

<file path=ppt/slides/_rels/slide54.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54.xml"/><Relationship Id="rId1" Type="http://schemas.openxmlformats.org/officeDocument/2006/relationships/slideLayout" Target="../slideLayouts/slideLayout39.xml"/></Relationships>
</file>

<file path=ppt/slides/_rels/slide5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5.xml"/><Relationship Id="rId1" Type="http://schemas.openxmlformats.org/officeDocument/2006/relationships/slideLayout" Target="../slideLayouts/slideLayout33.xml"/><Relationship Id="rId4" Type="http://schemas.microsoft.com/office/2007/relationships/hdphoto" Target="../media/hdphoto27.wdp"/></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9.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01.png"/><Relationship Id="rId4"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02.png"/><Relationship Id="rId4"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9.xml"/><Relationship Id="rId1" Type="http://schemas.openxmlformats.org/officeDocument/2006/relationships/slideLayout" Target="../slideLayouts/slideLayout3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4.xml"/></Relationships>
</file>

<file path=ppt/slides/_rels/slide61.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1.xml"/><Relationship Id="rId1" Type="http://schemas.openxmlformats.org/officeDocument/2006/relationships/slideLayout" Target="../slideLayouts/slideLayout34.xml"/></Relationships>
</file>

<file path=ppt/slides/_rels/slide6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2.xml"/><Relationship Id="rId1" Type="http://schemas.openxmlformats.org/officeDocument/2006/relationships/slideLayout" Target="../slideLayouts/slideLayout34.xml"/></Relationships>
</file>

<file path=ppt/slides/_rels/slide63.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63.xml"/><Relationship Id="rId1" Type="http://schemas.openxmlformats.org/officeDocument/2006/relationships/slideLayout" Target="../slideLayouts/slideLayout34.xml"/></Relationships>
</file>

<file path=ppt/slides/_rels/slide64.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64.xml"/><Relationship Id="rId1" Type="http://schemas.openxmlformats.org/officeDocument/2006/relationships/slideLayout" Target="../slideLayouts/slideLayout3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4.xml"/></Relationships>
</file>

<file path=ppt/slides/_rels/slide6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66.xml"/><Relationship Id="rId1" Type="http://schemas.openxmlformats.org/officeDocument/2006/relationships/slideLayout" Target="../slideLayouts/slideLayout34.xml"/><Relationship Id="rId4" Type="http://schemas.microsoft.com/office/2007/relationships/hdphoto" Target="../media/hdphoto28.wdp"/></Relationships>
</file>

<file path=ppt/slides/_rels/slide67.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7.xml"/><Relationship Id="rId1" Type="http://schemas.openxmlformats.org/officeDocument/2006/relationships/slideLayout" Target="../slideLayouts/slideLayout34.xml"/><Relationship Id="rId4" Type="http://schemas.microsoft.com/office/2007/relationships/hdphoto" Target="../media/hdphoto28.wdp"/></Relationships>
</file>

<file path=ppt/slides/_rels/slide6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8.xml"/><Relationship Id="rId1" Type="http://schemas.openxmlformats.org/officeDocument/2006/relationships/slideLayout" Target="../slideLayouts/slideLayout34.xml"/><Relationship Id="rId4" Type="http://schemas.microsoft.com/office/2007/relationships/hdphoto" Target="../media/hdphoto28.wdp"/></Relationships>
</file>

<file path=ppt/slides/_rels/slide69.xml.rels><?xml version="1.0" encoding="UTF-8" standalone="yes"?>
<Relationships xmlns="http://schemas.openxmlformats.org/package/2006/relationships"><Relationship Id="rId8" Type="http://schemas.microsoft.com/office/2007/relationships/hdphoto" Target="../media/hdphoto31.wdp"/><Relationship Id="rId3" Type="http://schemas.openxmlformats.org/officeDocument/2006/relationships/image" Target="../media/image109.png"/><Relationship Id="rId7" Type="http://schemas.openxmlformats.org/officeDocument/2006/relationships/image" Target="../media/image111.png"/><Relationship Id="rId2" Type="http://schemas.openxmlformats.org/officeDocument/2006/relationships/notesSlide" Target="../notesSlides/notesSlide69.xml"/><Relationship Id="rId1" Type="http://schemas.openxmlformats.org/officeDocument/2006/relationships/slideLayout" Target="../slideLayouts/slideLayout34.xml"/><Relationship Id="rId6" Type="http://schemas.microsoft.com/office/2007/relationships/hdphoto" Target="../media/hdphoto30.wdp"/><Relationship Id="rId5" Type="http://schemas.openxmlformats.org/officeDocument/2006/relationships/image" Target="../media/image110.png"/><Relationship Id="rId4" Type="http://schemas.microsoft.com/office/2007/relationships/hdphoto" Target="../media/hdphoto29.wdp"/></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4.xml"/></Relationships>
</file>

<file path=ppt/slides/_rels/slide7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1.xml"/><Relationship Id="rId1" Type="http://schemas.openxmlformats.org/officeDocument/2006/relationships/slideLayout" Target="../slideLayouts/slideLayout39.xml"/><Relationship Id="rId4" Type="http://schemas.microsoft.com/office/2007/relationships/hdphoto" Target="../media/hdphoto32.wdp"/></Relationships>
</file>

<file path=ppt/slides/_rels/slide7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72.xml"/><Relationship Id="rId1" Type="http://schemas.openxmlformats.org/officeDocument/2006/relationships/slideLayout" Target="../slideLayouts/slideLayout39.xml"/><Relationship Id="rId4" Type="http://schemas.microsoft.com/office/2007/relationships/hdphoto" Target="../media/hdphoto33.wdp"/></Relationships>
</file>

<file path=ppt/slides/_rels/slide73.xml.rels><?xml version="1.0" encoding="UTF-8" standalone="yes"?>
<Relationships xmlns="http://schemas.openxmlformats.org/package/2006/relationships"><Relationship Id="rId3" Type="http://schemas.openxmlformats.org/officeDocument/2006/relationships/image" Target="../media/image114.png"/><Relationship Id="rId7" Type="http://schemas.microsoft.com/office/2007/relationships/hdphoto" Target="../media/hdphoto35.wdp"/><Relationship Id="rId2" Type="http://schemas.openxmlformats.org/officeDocument/2006/relationships/notesSlide" Target="../notesSlides/notesSlide73.xml"/><Relationship Id="rId1" Type="http://schemas.openxmlformats.org/officeDocument/2006/relationships/slideLayout" Target="../slideLayouts/slideLayout29.xml"/><Relationship Id="rId6" Type="http://schemas.openxmlformats.org/officeDocument/2006/relationships/image" Target="../media/image116.png"/><Relationship Id="rId5" Type="http://schemas.openxmlformats.org/officeDocument/2006/relationships/image" Target="../media/image115.jpeg"/><Relationship Id="rId4" Type="http://schemas.microsoft.com/office/2007/relationships/hdphoto" Target="../media/hdphoto34.wdp"/></Relationships>
</file>

<file path=ppt/slides/_rels/slide74.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74.xml"/><Relationship Id="rId1" Type="http://schemas.openxmlformats.org/officeDocument/2006/relationships/slideLayout" Target="../slideLayouts/slideLayout29.xml"/><Relationship Id="rId6" Type="http://schemas.openxmlformats.org/officeDocument/2006/relationships/image" Target="../media/image119.jpeg"/><Relationship Id="rId5" Type="http://schemas.openxmlformats.org/officeDocument/2006/relationships/image" Target="../media/image118.jpeg"/><Relationship Id="rId4" Type="http://schemas.microsoft.com/office/2007/relationships/hdphoto" Target="../media/hdphoto34.wdp"/></Relationships>
</file>

<file path=ppt/slides/_rels/slide75.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75.xml"/><Relationship Id="rId1" Type="http://schemas.openxmlformats.org/officeDocument/2006/relationships/slideLayout" Target="../slideLayouts/slideLayout16.xml"/></Relationships>
</file>

<file path=ppt/slides/_rels/slide76.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76.xml"/><Relationship Id="rId1" Type="http://schemas.openxmlformats.org/officeDocument/2006/relationships/slideLayout" Target="../slideLayouts/slideLayout29.xml"/><Relationship Id="rId5" Type="http://schemas.openxmlformats.org/officeDocument/2006/relationships/image" Target="../media/image121.jpeg"/><Relationship Id="rId4" Type="http://schemas.microsoft.com/office/2007/relationships/hdphoto" Target="../media/hdphoto34.wdp"/></Relationships>
</file>

<file path=ppt/slides/_rels/slide7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77.xml"/><Relationship Id="rId1" Type="http://schemas.openxmlformats.org/officeDocument/2006/relationships/slideLayout" Target="../slideLayouts/slideLayout29.xml"/><Relationship Id="rId4" Type="http://schemas.openxmlformats.org/officeDocument/2006/relationships/image" Target="../media/image123.jpeg"/></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4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41.xml"/></Relationships>
</file>

<file path=ppt/slides/_rels/slide80.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80.xml"/><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81.xml"/><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82.xml"/><Relationship Id="rId1" Type="http://schemas.openxmlformats.org/officeDocument/2006/relationships/slideLayout" Target="../slideLayouts/slideLayout37.xml"/><Relationship Id="rId4" Type="http://schemas.openxmlformats.org/officeDocument/2006/relationships/image" Target="../media/image125.png"/></Relationships>
</file>

<file path=ppt/slides/_rels/slide83.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83.xml"/><Relationship Id="rId1" Type="http://schemas.openxmlformats.org/officeDocument/2006/relationships/slideLayout" Target="../slideLayouts/slideLayout34.xml"/></Relationships>
</file>

<file path=ppt/slides/_rels/slide84.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84.xml"/><Relationship Id="rId1" Type="http://schemas.openxmlformats.org/officeDocument/2006/relationships/slideLayout" Target="../slideLayouts/slideLayout39.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28.png"/><Relationship Id="rId5" Type="http://schemas.openxmlformats.org/officeDocument/2006/relationships/image" Target="../media/image124.jpeg"/><Relationship Id="rId4" Type="http://schemas.openxmlformats.org/officeDocument/2006/relationships/notesSlide" Target="../notesSlides/notesSlide85.xml"/></Relationships>
</file>

<file path=ppt/slides/_rels/slide86.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86.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87.xml"/><Relationship Id="rId1" Type="http://schemas.openxmlformats.org/officeDocument/2006/relationships/slideLayout" Target="../slideLayouts/slideLayout39.xml"/><Relationship Id="rId4" Type="http://schemas.microsoft.com/office/2007/relationships/hdphoto" Target="../media/hdphoto36.wdp"/></Relationships>
</file>

<file path=ppt/slides/_rels/slide8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88.xml"/><Relationship Id="rId1" Type="http://schemas.openxmlformats.org/officeDocument/2006/relationships/slideLayout" Target="../slideLayouts/slideLayout39.xml"/><Relationship Id="rId5" Type="http://schemas.openxmlformats.org/officeDocument/2006/relationships/image" Target="../media/image130.png"/><Relationship Id="rId4" Type="http://schemas.microsoft.com/office/2007/relationships/hdphoto" Target="../media/hdphoto36.wdp"/></Relationships>
</file>

<file path=ppt/slides/_rels/slide8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89.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90.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90.xml"/><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91.xml"/><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92.xml"/><Relationship Id="rId1" Type="http://schemas.openxmlformats.org/officeDocument/2006/relationships/slideLayout" Target="../slideLayouts/slideLayout43.xml"/><Relationship Id="rId4" Type="http://schemas.microsoft.com/office/2007/relationships/hdphoto" Target="../media/hdphoto37.wdp"/></Relationships>
</file>

<file path=ppt/slides/_rels/slide9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93.xml"/><Relationship Id="rId1" Type="http://schemas.openxmlformats.org/officeDocument/2006/relationships/slideLayout" Target="../slideLayouts/slideLayout43.xml"/><Relationship Id="rId4" Type="http://schemas.microsoft.com/office/2007/relationships/hdphoto" Target="../media/hdphoto37.wdp"/></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0.png"/><Relationship Id="rId5" Type="http://schemas.microsoft.com/office/2007/relationships/hdphoto" Target="../media/hdphoto38.wdp"/><Relationship Id="rId4" Type="http://schemas.openxmlformats.org/officeDocument/2006/relationships/image" Target="../media/image133.png"/></Relationships>
</file>

<file path=ppt/slides/_rels/slide9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94.xml"/><Relationship Id="rId1" Type="http://schemas.openxmlformats.org/officeDocument/2006/relationships/slideLayout" Target="../slideLayouts/slideLayout39.xml"/><Relationship Id="rId4" Type="http://schemas.microsoft.com/office/2007/relationships/hdphoto" Target="../media/hdphoto39.wdp"/></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136.png"/><Relationship Id="rId2" Type="http://schemas.openxmlformats.org/officeDocument/2006/relationships/video" Target="../media/media7.mp4"/><Relationship Id="rId1" Type="http://schemas.microsoft.com/office/2007/relationships/media" Target="../media/media7.mp4"/><Relationship Id="rId6" Type="http://schemas.microsoft.com/office/2007/relationships/hdphoto" Target="../media/hdphoto38.wdp"/><Relationship Id="rId5" Type="http://schemas.openxmlformats.org/officeDocument/2006/relationships/image" Target="../media/image135.png"/><Relationship Id="rId4" Type="http://schemas.openxmlformats.org/officeDocument/2006/relationships/notesSlide" Target="../notesSlides/notesSlide95.xml"/></Relationships>
</file>

<file path=ppt/slides/_rels/slide9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96.xml"/><Relationship Id="rId1" Type="http://schemas.openxmlformats.org/officeDocument/2006/relationships/slideLayout" Target="../slideLayouts/slideLayout12.xml"/><Relationship Id="rId4" Type="http://schemas.microsoft.com/office/2007/relationships/hdphoto" Target="../media/hdphoto38.wdp"/></Relationships>
</file>

<file path=ppt/slides/_rels/slide9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97.xml"/><Relationship Id="rId1" Type="http://schemas.openxmlformats.org/officeDocument/2006/relationships/slideLayout" Target="../slideLayouts/slideLayout12.xml"/><Relationship Id="rId4" Type="http://schemas.microsoft.com/office/2007/relationships/hdphoto" Target="../media/hdphoto40.wdp"/></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136.png"/><Relationship Id="rId2" Type="http://schemas.openxmlformats.org/officeDocument/2006/relationships/video" Target="../media/media8.mp4"/><Relationship Id="rId1" Type="http://schemas.microsoft.com/office/2007/relationships/media" Target="../media/media8.mp4"/><Relationship Id="rId6" Type="http://schemas.microsoft.com/office/2007/relationships/hdphoto" Target="../media/hdphoto38.wdp"/><Relationship Id="rId5" Type="http://schemas.openxmlformats.org/officeDocument/2006/relationships/image" Target="../media/image135.png"/><Relationship Id="rId4" Type="http://schemas.openxmlformats.org/officeDocument/2006/relationships/notesSlide" Target="../notesSlides/notesSlide98.xml"/></Relationships>
</file>

<file path=ppt/slides/_rels/slide10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99.xml"/><Relationship Id="rId1" Type="http://schemas.openxmlformats.org/officeDocument/2006/relationships/slideLayout" Target="../slideLayouts/slideLayout13.xml"/><Relationship Id="rId4" Type="http://schemas.microsoft.com/office/2007/relationships/hdphoto" Target="../media/hdphoto38.wdp"/></Relationships>
</file>

<file path=ppt/slides/_rels/slide101.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100.xml"/><Relationship Id="rId1" Type="http://schemas.openxmlformats.org/officeDocument/2006/relationships/slideLayout" Target="../slideLayouts/slideLayout12.xml"/><Relationship Id="rId4" Type="http://schemas.microsoft.com/office/2007/relationships/hdphoto" Target="../media/hdphoto40.wdp"/></Relationships>
</file>

<file path=ppt/slides/_rels/slide10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1.xml"/><Relationship Id="rId1" Type="http://schemas.openxmlformats.org/officeDocument/2006/relationships/slideLayout" Target="../slideLayouts/slideLayout27.xml"/></Relationships>
</file>

<file path=ppt/slides/_rels/slide103.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2.xml"/><Relationship Id="rId1" Type="http://schemas.openxmlformats.org/officeDocument/2006/relationships/slideLayout" Target="../slideLayouts/slideLayout27.xml"/></Relationships>
</file>

<file path=ppt/slides/_rels/slide104.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3.xml"/><Relationship Id="rId1" Type="http://schemas.openxmlformats.org/officeDocument/2006/relationships/slideLayout" Target="../slideLayouts/slideLayout27.xml"/></Relationships>
</file>

<file path=ppt/slides/_rels/slide105.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4.xml"/><Relationship Id="rId1" Type="http://schemas.openxmlformats.org/officeDocument/2006/relationships/slideLayout" Target="../slideLayouts/slideLayout27.xml"/></Relationships>
</file>

<file path=ppt/slides/_rels/slide10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05.xml"/><Relationship Id="rId1" Type="http://schemas.openxmlformats.org/officeDocument/2006/relationships/slideLayout" Target="../slideLayouts/slideLayout27.xml"/></Relationships>
</file>

<file path=ppt/slides/_rels/slide107.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06.xml"/><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07.xml"/><Relationship Id="rId1" Type="http://schemas.openxmlformats.org/officeDocument/2006/relationships/slideLayout" Target="../slideLayouts/slideLayout10.xml"/><Relationship Id="rId4" Type="http://schemas.microsoft.com/office/2007/relationships/hdphoto" Target="../media/hdphoto41.wdp"/></Relationships>
</file>

<file path=ppt/slides/_rels/slide109.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08.xml"/><Relationship Id="rId1" Type="http://schemas.openxmlformats.org/officeDocument/2006/relationships/slideLayout" Target="../slideLayouts/slideLayout10.xml"/><Relationship Id="rId4" Type="http://schemas.microsoft.com/office/2007/relationships/hdphoto" Target="../media/hdphoto41.wdp"/></Relationships>
</file>

<file path=ppt/slides/_rels/slide11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09.xml"/><Relationship Id="rId1" Type="http://schemas.openxmlformats.org/officeDocument/2006/relationships/slideLayout" Target="../slideLayouts/slideLayout10.xml"/><Relationship Id="rId4" Type="http://schemas.microsoft.com/office/2007/relationships/hdphoto" Target="../media/hdphoto41.wdp"/></Relationships>
</file>

<file path=ppt/slides/_rels/slide111.xml.rels><?xml version="1.0" encoding="UTF-8" standalone="yes"?>
<Relationships xmlns="http://schemas.openxmlformats.org/package/2006/relationships"><Relationship Id="rId3" Type="http://schemas.microsoft.com/office/2007/relationships/hdphoto" Target="../media/hdphoto34.wdp"/><Relationship Id="rId2" Type="http://schemas.openxmlformats.org/officeDocument/2006/relationships/image" Target="../media/image143.png"/><Relationship Id="rId1"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110.xml"/><Relationship Id="rId1" Type="http://schemas.openxmlformats.org/officeDocument/2006/relationships/slideLayout" Target="../slideLayouts/slideLayout37.xml"/><Relationship Id="rId4" Type="http://schemas.microsoft.com/office/2007/relationships/hdphoto" Target="../media/hdphoto42.wdp"/></Relationships>
</file>

<file path=ppt/slides/_rels/slide113.xml.rels><?xml version="1.0" encoding="UTF-8" standalone="yes"?>
<Relationships xmlns="http://schemas.openxmlformats.org/package/2006/relationships"><Relationship Id="rId3" Type="http://schemas.microsoft.com/office/2007/relationships/hdphoto" Target="../media/hdphoto43.wdp"/><Relationship Id="rId2" Type="http://schemas.openxmlformats.org/officeDocument/2006/relationships/image" Target="../media/image145.png"/><Relationship Id="rId1" Type="http://schemas.openxmlformats.org/officeDocument/2006/relationships/slideLayout" Target="../slideLayouts/slideLayout39.xml"/></Relationships>
</file>

<file path=ppt/slides/_rels/slide114.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11.xml"/><Relationship Id="rId1" Type="http://schemas.openxmlformats.org/officeDocument/2006/relationships/slideLayout" Target="../slideLayouts/slideLayout39.xml"/><Relationship Id="rId4" Type="http://schemas.microsoft.com/office/2007/relationships/hdphoto" Target="../media/hdphoto43.wdp"/></Relationships>
</file>

<file path=ppt/slides/_rels/slide115.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112.xml"/><Relationship Id="rId1" Type="http://schemas.openxmlformats.org/officeDocument/2006/relationships/slideLayout" Target="../slideLayouts/slideLayout39.xml"/></Relationships>
</file>

<file path=ppt/slides/_rels/slide116.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113.xml"/><Relationship Id="rId1" Type="http://schemas.openxmlformats.org/officeDocument/2006/relationships/slideLayout" Target="../slideLayouts/slideLayout37.xml"/></Relationships>
</file>

<file path=ppt/slides/_rels/slide117.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37.xml"/></Relationships>
</file>

<file path=ppt/slides/_rels/slide118.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37.xml"/></Relationships>
</file>

<file path=ppt/slides/_rels/slide119.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39.xml"/></Relationships>
</file>

<file path=ppt/slides/_rels/slide120.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39.xml"/></Relationships>
</file>

<file path=ppt/slides/_rels/slide121.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14.xml"/><Relationship Id="rId1" Type="http://schemas.openxmlformats.org/officeDocument/2006/relationships/slideLayout" Target="../slideLayouts/slideLayout39.xml"/><Relationship Id="rId4" Type="http://schemas.microsoft.com/office/2007/relationships/hdphoto" Target="../media/hdphoto44.wdp"/></Relationships>
</file>

<file path=ppt/slides/_rels/slide122.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39.xml"/></Relationships>
</file>

<file path=ppt/slides/_rels/slide123.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154.png"/><Relationship Id="rId1" Type="http://schemas.openxmlformats.org/officeDocument/2006/relationships/slideLayout" Target="../slideLayouts/slideLayout39.xml"/></Relationships>
</file>

<file path=ppt/slides/_rels/slide124.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154.png"/><Relationship Id="rId1" Type="http://schemas.openxmlformats.org/officeDocument/2006/relationships/slideLayout" Target="../slideLayouts/slideLayout39.xml"/></Relationships>
</file>

<file path=ppt/slides/_rels/slide125.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154.png"/><Relationship Id="rId1" Type="http://schemas.openxmlformats.org/officeDocument/2006/relationships/slideLayout" Target="../slideLayouts/slideLayout39.xml"/></Relationships>
</file>

<file path=ppt/slides/_rels/slide12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15.xml"/><Relationship Id="rId1" Type="http://schemas.openxmlformats.org/officeDocument/2006/relationships/slideLayout" Target="../slideLayouts/slideLayout39.xml"/><Relationship Id="rId4" Type="http://schemas.microsoft.com/office/2007/relationships/hdphoto" Target="../media/hdphoto45.wdp"/></Relationships>
</file>

<file path=ppt/slides/_rels/slide127.xml.rels><?xml version="1.0" encoding="UTF-8" standalone="yes"?>
<Relationships xmlns="http://schemas.openxmlformats.org/package/2006/relationships"><Relationship Id="rId3" Type="http://schemas.microsoft.com/office/2007/relationships/hdphoto" Target="../media/hdphoto45.wdp"/><Relationship Id="rId2" Type="http://schemas.openxmlformats.org/officeDocument/2006/relationships/image" Target="../media/image154.png"/><Relationship Id="rId1" Type="http://schemas.openxmlformats.org/officeDocument/2006/relationships/slideLayout" Target="../slideLayouts/slideLayout39.xml"/></Relationships>
</file>

<file path=ppt/slides/_rels/slide12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16.xml"/><Relationship Id="rId1" Type="http://schemas.openxmlformats.org/officeDocument/2006/relationships/slideLayout" Target="../slideLayouts/slideLayout39.xml"/><Relationship Id="rId4" Type="http://schemas.microsoft.com/office/2007/relationships/hdphoto" Target="../media/hdphoto45.wdp"/></Relationships>
</file>

<file path=ppt/slides/_rels/slide129.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17.xml"/><Relationship Id="rId1" Type="http://schemas.openxmlformats.org/officeDocument/2006/relationships/slideLayout" Target="../slideLayouts/slideLayout39.xml"/><Relationship Id="rId4" Type="http://schemas.microsoft.com/office/2007/relationships/hdphoto" Target="../media/hdphoto45.wdp"/></Relationships>
</file>

<file path=ppt/slides/_rels/slide130.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18.xml"/><Relationship Id="rId1" Type="http://schemas.openxmlformats.org/officeDocument/2006/relationships/slideLayout" Target="../slideLayouts/slideLayout26.xml"/><Relationship Id="rId5" Type="http://schemas.openxmlformats.org/officeDocument/2006/relationships/image" Target="../media/image156.png"/><Relationship Id="rId4" Type="http://schemas.microsoft.com/office/2007/relationships/hdphoto" Target="../media/hdphoto46.wdp"/></Relationships>
</file>

<file path=ppt/slides/_rels/slide131.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19.xml"/><Relationship Id="rId1" Type="http://schemas.openxmlformats.org/officeDocument/2006/relationships/slideLayout" Target="../slideLayouts/slideLayout26.xml"/><Relationship Id="rId5" Type="http://schemas.openxmlformats.org/officeDocument/2006/relationships/image" Target="../media/image157.png"/><Relationship Id="rId4" Type="http://schemas.microsoft.com/office/2007/relationships/hdphoto" Target="../media/hdphoto46.wdp"/></Relationships>
</file>

<file path=ppt/slides/_rels/slide132.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20.xml"/><Relationship Id="rId1" Type="http://schemas.openxmlformats.org/officeDocument/2006/relationships/slideLayout" Target="../slideLayouts/slideLayout26.xml"/><Relationship Id="rId5" Type="http://schemas.openxmlformats.org/officeDocument/2006/relationships/image" Target="../media/image157.png"/><Relationship Id="rId4" Type="http://schemas.microsoft.com/office/2007/relationships/hdphoto" Target="../media/hdphoto46.wdp"/></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30.xml"/></Relationships>
</file>

<file path=ppt/slides/_rels/slide134.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22.xml"/><Relationship Id="rId1" Type="http://schemas.openxmlformats.org/officeDocument/2006/relationships/slideLayout" Target="../slideLayouts/slideLayout17.xml"/></Relationships>
</file>

<file path=ppt/slides/_rels/slide13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23.xml"/><Relationship Id="rId1" Type="http://schemas.openxmlformats.org/officeDocument/2006/relationships/slideLayout" Target="../slideLayouts/slideLayout30.xml"/></Relationships>
</file>

<file path=ppt/slides/_rels/slide136.xml.rels><?xml version="1.0" encoding="UTF-8" standalone="yes"?>
<Relationships xmlns="http://schemas.openxmlformats.org/package/2006/relationships"><Relationship Id="rId2" Type="http://schemas.openxmlformats.org/officeDocument/2006/relationships/image" Target="../media/image160.jpeg"/><Relationship Id="rId1" Type="http://schemas.openxmlformats.org/officeDocument/2006/relationships/slideLayout" Target="../slideLayouts/slideLayout30.xml"/></Relationships>
</file>

<file path=ppt/slides/_rels/slide137.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30.xml"/></Relationships>
</file>

<file path=ppt/slides/_rels/slide138.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30.xml"/></Relationships>
</file>

<file path=ppt/slides/_rels/slide139.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notesSlide" Target="../notesSlides/notesSlide124.xml"/><Relationship Id="rId1" Type="http://schemas.openxmlformats.org/officeDocument/2006/relationships/slideLayout" Target="../slideLayouts/slideLayout39.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5.xml"/><Relationship Id="rId1" Type="http://schemas.openxmlformats.org/officeDocument/2006/relationships/slideLayout" Target="../slideLayouts/slideLayout39.xml"/></Relationships>
</file>

<file path=ppt/slides/_rels/slide1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6.xml"/><Relationship Id="rId1" Type="http://schemas.openxmlformats.org/officeDocument/2006/relationships/slideLayout" Target="../slideLayouts/slideLayout39.xml"/><Relationship Id="rId4" Type="http://schemas.openxmlformats.org/officeDocument/2006/relationships/image" Target="../media/image164.jpeg"/></Relationships>
</file>

<file path=ppt/slides/_rels/slide1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27.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1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28.xml"/><Relationship Id="rId1" Type="http://schemas.openxmlformats.org/officeDocument/2006/relationships/slideLayout" Target="../slideLayouts/slideLayout15.xml"/><Relationship Id="rId4" Type="http://schemas.microsoft.com/office/2007/relationships/hdphoto" Target="../media/hdphoto21.wdp"/></Relationships>
</file>

<file path=ppt/slides/_rels/slide145.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22.xml"/><Relationship Id="rId1" Type="http://schemas.openxmlformats.org/officeDocument/2006/relationships/tags" Target="../tags/tag1.xml"/><Relationship Id="rId5" Type="http://schemas.microsoft.com/office/2007/relationships/hdphoto" Target="../media/hdphoto47.wdp"/><Relationship Id="rId4" Type="http://schemas.openxmlformats.org/officeDocument/2006/relationships/image" Target="../media/image165.png"/></Relationships>
</file>

<file path=ppt/slides/_rels/slide14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30.xml"/><Relationship Id="rId1" Type="http://schemas.openxmlformats.org/officeDocument/2006/relationships/slideLayout" Target="../slideLayouts/slideLayout39.xml"/><Relationship Id="rId4" Type="http://schemas.microsoft.com/office/2007/relationships/hdphoto" Target="../media/hdphoto48.wdp"/></Relationships>
</file>

<file path=ppt/slides/_rels/slide147.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31.xml"/><Relationship Id="rId1" Type="http://schemas.openxmlformats.org/officeDocument/2006/relationships/slideLayout" Target="../slideLayouts/slideLayout39.xml"/><Relationship Id="rId4" Type="http://schemas.microsoft.com/office/2007/relationships/hdphoto" Target="../media/hdphoto48.wdp"/></Relationships>
</file>

<file path=ppt/slides/_rels/slide14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32.xml"/><Relationship Id="rId1" Type="http://schemas.openxmlformats.org/officeDocument/2006/relationships/slideLayout" Target="../slideLayouts/slideLayout39.xml"/><Relationship Id="rId4" Type="http://schemas.microsoft.com/office/2007/relationships/hdphoto" Target="../media/hdphoto48.wdp"/></Relationships>
</file>

<file path=ppt/slides/_rels/slide14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33.xml"/><Relationship Id="rId1" Type="http://schemas.openxmlformats.org/officeDocument/2006/relationships/slideLayout" Target="../slideLayouts/slideLayout24.xml"/><Relationship Id="rId6" Type="http://schemas.microsoft.com/office/2007/relationships/hdphoto" Target="../media/hdphoto50.wdp"/><Relationship Id="rId5" Type="http://schemas.openxmlformats.org/officeDocument/2006/relationships/image" Target="../media/image168.png"/><Relationship Id="rId4" Type="http://schemas.microsoft.com/office/2007/relationships/hdphoto" Target="../media/hdphoto49.wdp"/></Relationships>
</file>

<file path=ppt/slides/_rels/slide150.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34.xml"/><Relationship Id="rId1" Type="http://schemas.openxmlformats.org/officeDocument/2006/relationships/slideLayout" Target="../slideLayouts/slideLayout24.xml"/><Relationship Id="rId6" Type="http://schemas.microsoft.com/office/2007/relationships/hdphoto" Target="../media/hdphoto51.wdp"/><Relationship Id="rId5" Type="http://schemas.openxmlformats.org/officeDocument/2006/relationships/image" Target="../media/image169.png"/><Relationship Id="rId4" Type="http://schemas.microsoft.com/office/2007/relationships/hdphoto" Target="../media/hdphoto49.wdp"/></Relationships>
</file>

<file path=ppt/slides/_rels/slide151.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35.xml"/><Relationship Id="rId1" Type="http://schemas.openxmlformats.org/officeDocument/2006/relationships/slideLayout" Target="../slideLayouts/slideLayout24.xml"/><Relationship Id="rId4" Type="http://schemas.openxmlformats.org/officeDocument/2006/relationships/image" Target="../media/image171.png"/></Relationships>
</file>

<file path=ppt/slides/_rels/slide152.xml.rels><?xml version="1.0" encoding="UTF-8" standalone="yes"?>
<Relationships xmlns="http://schemas.openxmlformats.org/package/2006/relationships"><Relationship Id="rId3" Type="http://schemas.microsoft.com/office/2007/relationships/hdphoto" Target="../media/hdphoto52.wdp"/><Relationship Id="rId2" Type="http://schemas.openxmlformats.org/officeDocument/2006/relationships/image" Target="../media/image17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1">
              <a:lumMod val="75000"/>
              <a:alpha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163696" y="444365"/>
            <a:ext cx="9918831" cy="4708981"/>
          </a:xfrm>
          <a:prstGeom prst="rect">
            <a:avLst/>
          </a:prstGeom>
        </p:spPr>
        <p:txBody>
          <a:bodyPr wrap="square">
            <a:spAutoFit/>
          </a:bodyPr>
          <a:lstStyle/>
          <a:p>
            <a:r>
              <a:rPr lang="en-US" sz="3000" b="1" dirty="0">
                <a:solidFill>
                  <a:schemeClr val="bg1"/>
                </a:solidFill>
                <a:effectLst>
                  <a:outerShdw blurRad="38100" dist="38100" dir="2700000" algn="tl">
                    <a:srgbClr val="000000">
                      <a:alpha val="43137"/>
                    </a:srgbClr>
                  </a:outerShdw>
                </a:effectLst>
              </a:rPr>
              <a:t>The content of this presentation is informational in nature and was designed to meet the ethics training requirement pursuant to R.S. 42:1170.</a:t>
            </a:r>
          </a:p>
          <a:p>
            <a:endParaRPr lang="en-US" sz="3000" b="1" dirty="0">
              <a:solidFill>
                <a:schemeClr val="bg1"/>
              </a:solidFill>
              <a:effectLst>
                <a:outerShdw blurRad="38100" dist="38100" dir="2700000" algn="tl">
                  <a:srgbClr val="000000">
                    <a:alpha val="43137"/>
                  </a:srgbClr>
                </a:outerShdw>
              </a:effectLst>
            </a:endParaRPr>
          </a:p>
          <a:p>
            <a:r>
              <a:rPr lang="en-US" sz="3000" b="1" dirty="0">
                <a:solidFill>
                  <a:schemeClr val="bg1"/>
                </a:solidFill>
                <a:effectLst>
                  <a:outerShdw blurRad="38100" dist="38100" dir="2700000" algn="tl">
                    <a:srgbClr val="000000">
                      <a:alpha val="43137"/>
                    </a:srgbClr>
                  </a:outerShdw>
                </a:effectLst>
              </a:rPr>
              <a:t>It does not constitute a formal advisory opinion by the Louisiana Board of Ethics.  </a:t>
            </a:r>
          </a:p>
          <a:p>
            <a:endParaRPr lang="en-US" sz="3000" b="1" dirty="0">
              <a:solidFill>
                <a:schemeClr val="bg1"/>
              </a:solidFill>
              <a:effectLst>
                <a:outerShdw blurRad="38100" dist="38100" dir="2700000" algn="tl">
                  <a:srgbClr val="000000">
                    <a:alpha val="43137"/>
                  </a:srgbClr>
                </a:outerShdw>
              </a:effectLst>
            </a:endParaRPr>
          </a:p>
          <a:p>
            <a:r>
              <a:rPr lang="en-US" sz="3000" b="1" dirty="0">
                <a:solidFill>
                  <a:schemeClr val="bg1"/>
                </a:solidFill>
                <a:effectLst>
                  <a:outerShdw blurRad="38100" dist="38100" dir="2700000" algn="tl">
                    <a:srgbClr val="000000">
                      <a:alpha val="43137"/>
                    </a:srgbClr>
                  </a:outerShdw>
                </a:effectLst>
              </a:rPr>
              <a:t>For more information, you may contact one of the staff attorneys with the Ethics Administration Program.</a:t>
            </a:r>
          </a:p>
        </p:txBody>
      </p:sp>
      <p:pic>
        <p:nvPicPr>
          <p:cNvPr id="6" name="Picture 5"/>
          <p:cNvPicPr>
            <a:picLocks noChangeAspect="1"/>
          </p:cNvPicPr>
          <p:nvPr/>
        </p:nvPicPr>
        <p:blipFill>
          <a:blip r:embed="rId3" cstate="email">
            <a:extLst>
              <a:ext uri="{BEBA8EAE-BF5A-486C-A8C5-ECC9F3942E4B}">
                <a14:imgProps xmlns:a14="http://schemas.microsoft.com/office/drawing/2010/main">
                  <a14:imgLayer r:embed="rId4">
                    <a14:imgEffect>
                      <a14:sharpenSoften amount="-15000"/>
                    </a14:imgEffect>
                    <a14:imgEffect>
                      <a14:brightnessContrast bright="9000" contrast="-55000"/>
                    </a14:imgEffect>
                  </a14:imgLayer>
                </a14:imgProps>
              </a:ext>
              <a:ext uri="{28A0092B-C50C-407E-A947-70E740481C1C}">
                <a14:useLocalDpi xmlns:a14="http://schemas.microsoft.com/office/drawing/2010/main"/>
              </a:ext>
            </a:extLst>
          </a:blip>
          <a:stretch>
            <a:fillRect/>
          </a:stretch>
        </p:blipFill>
        <p:spPr>
          <a:xfrm>
            <a:off x="200803" y="5128179"/>
            <a:ext cx="1524000" cy="1524000"/>
          </a:xfrm>
          <a:prstGeom prst="rect">
            <a:avLst/>
          </a:prstGeom>
        </p:spPr>
      </p:pic>
    </p:spTree>
    <p:extLst>
      <p:ext uri="{BB962C8B-B14F-4D97-AF65-F5344CB8AC3E}">
        <p14:creationId xmlns:p14="http://schemas.microsoft.com/office/powerpoint/2010/main" val="1231783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artisticGlowEdges smoothness="0"/>
                    </a14:imgEffect>
                    <a14:imgEffect>
                      <a14:brightnessContrast bright="-70000" contrast="-3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259133" y="1439731"/>
            <a:ext cx="9673734" cy="4616648"/>
          </a:xfrm>
          <a:prstGeom prst="rect">
            <a:avLst/>
          </a:prstGeom>
          <a:noFill/>
          <a:ln w="22225">
            <a:solidFill>
              <a:schemeClr val="accent1">
                <a:lumMod val="75000"/>
              </a:schemeClr>
            </a:solidFill>
          </a:ln>
          <a:effectLst>
            <a:outerShdw blurRad="50800" dist="38100" dir="5400000" algn="t" rotWithShape="0">
              <a:prstClr val="black">
                <a:alpha val="40000"/>
              </a:prstClr>
            </a:outerShdw>
            <a:softEdge rad="190500"/>
          </a:effectLst>
        </p:spPr>
        <p:txBody>
          <a:bodyPr wrap="square" lIns="91440" tIns="45720" rIns="91440" bIns="45720">
            <a:spAutoFit/>
          </a:bodyPr>
          <a:lstStyle/>
          <a:p>
            <a:pPr algn="ctr">
              <a:spcBef>
                <a:spcPts val="1800"/>
              </a:spcBef>
            </a:pPr>
            <a:r>
              <a:rPr lang="en-US" sz="5400" b="1" i="1" dirty="0">
                <a:ln w="6350">
                  <a:noFill/>
                  <a:prstDash val="solid"/>
                </a:ln>
                <a:solidFill>
                  <a:schemeClr val="bg1"/>
                </a:solidFill>
                <a:effectLst>
                  <a:outerShdw blurRad="38100" dist="38100" dir="2700000" algn="tl">
                    <a:srgbClr val="000000">
                      <a:alpha val="43137"/>
                    </a:srgbClr>
                  </a:outerShdw>
                </a:effectLst>
                <a:latin typeface="Palatino Linotype" panose="02040502050505030304" pitchFamily="18" charset="0"/>
              </a:rPr>
              <a:t>Government Grows Better with Ethics. </a:t>
            </a:r>
            <a:endParaRPr lang="en-US" sz="4400" b="1" dirty="0">
              <a:ln w="6350">
                <a:noFill/>
                <a:prstDash val="solid"/>
              </a:ln>
              <a:solidFill>
                <a:schemeClr val="bg1"/>
              </a:solidFill>
              <a:effectLst>
                <a:outerShdw blurRad="38100" dist="38100" dir="2700000" algn="tl">
                  <a:srgbClr val="000000">
                    <a:alpha val="43137"/>
                  </a:srgbClr>
                </a:outerShdw>
              </a:effectLst>
              <a:latin typeface="Palatino Linotype" panose="02040502050505030304" pitchFamily="18" charset="0"/>
            </a:endParaRPr>
          </a:p>
          <a:p>
            <a:pPr algn="ctr">
              <a:spcBef>
                <a:spcPts val="1800"/>
              </a:spcBef>
            </a:pPr>
            <a:r>
              <a:rPr lang="en-US" sz="3600" dirty="0">
                <a:ln w="6350">
                  <a:noFill/>
                  <a:prstDash val="solid"/>
                </a:ln>
                <a:solidFill>
                  <a:schemeClr val="bg1"/>
                </a:solidFill>
                <a:effectLst>
                  <a:outerShdw blurRad="38100" dist="38100" dir="2700000" algn="tl">
                    <a:srgbClr val="000000">
                      <a:alpha val="43137"/>
                    </a:srgbClr>
                  </a:outerShdw>
                </a:effectLst>
                <a:latin typeface="Copperplate Gothic Light" panose="020E0507020206020404" pitchFamily="34" charset="0"/>
              </a:rPr>
              <a:t>The Louisiana Code of Governmental Ethics for Public Servants</a:t>
            </a:r>
          </a:p>
          <a:p>
            <a:pPr algn="ctr">
              <a:spcBef>
                <a:spcPts val="1800"/>
              </a:spcBef>
            </a:pPr>
            <a:endParaRPr lang="en-US" sz="4400" b="1" dirty="0">
              <a:ln w="6350">
                <a:noFill/>
                <a:prstDash val="solid"/>
              </a:ln>
              <a:solidFill>
                <a:schemeClr val="bg1"/>
              </a:solidFill>
              <a:effectLst>
                <a:outerShdw blurRad="38100" dist="38100" dir="2700000" algn="tl">
                  <a:srgbClr val="000000">
                    <a:alpha val="43137"/>
                  </a:srgbClr>
                </a:outerShdw>
              </a:effectLst>
              <a:latin typeface="Palatino Linotype" panose="02040502050505030304" pitchFamily="18" charset="0"/>
            </a:endParaRPr>
          </a:p>
          <a:p>
            <a:pPr algn="ctr"/>
            <a:endParaRPr lang="en-US" sz="4000" b="1" dirty="0">
              <a:ln w="6350">
                <a:noFill/>
                <a:prstDash val="solid"/>
              </a:ln>
              <a:solidFill>
                <a:schemeClr val="bg1"/>
              </a:solidFill>
              <a:effectLst>
                <a:outerShdw blurRad="38100" dist="38100" dir="2700000" algn="tl">
                  <a:srgbClr val="000000">
                    <a:alpha val="43137"/>
                  </a:srgbClr>
                </a:outerShdw>
              </a:effectLst>
              <a:latin typeface="Palatino Linotype" panose="02040502050505030304" pitchFamily="18" charset="0"/>
            </a:endParaRPr>
          </a:p>
        </p:txBody>
      </p:sp>
      <p:sp>
        <p:nvSpPr>
          <p:cNvPr id="5" name="Rectangle 4"/>
          <p:cNvSpPr/>
          <p:nvPr/>
        </p:nvSpPr>
        <p:spPr>
          <a:xfrm>
            <a:off x="56148" y="119401"/>
            <a:ext cx="12079704" cy="6657474"/>
          </a:xfrm>
          <a:prstGeom prst="rect">
            <a:avLst/>
          </a:prstGeom>
          <a:noFill/>
          <a:ln w="177800" cap="sq" cmpd="dbl">
            <a:solidFill>
              <a:schemeClr val="accent6">
                <a:lumMod val="50000"/>
                <a:alpha val="39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p:cNvPicPr>
            <a:picLocks noChangeAspect="1"/>
          </p:cNvPicPr>
          <p:nvPr/>
        </p:nvPicPr>
        <p:blipFill>
          <a:blip r:embed="rId5" cstate="email">
            <a:extLst>
              <a:ext uri="{BEBA8EAE-BF5A-486C-A8C5-ECC9F3942E4B}">
                <a14:imgProps xmlns:a14="http://schemas.microsoft.com/office/drawing/2010/main">
                  <a14:imgLayer r:embed="rId6">
                    <a14:imgEffect>
                      <a14:sharpenSoften amount="-15000"/>
                    </a14:imgEffect>
                    <a14:imgEffect>
                      <a14:brightnessContrast bright="9000" contrast="-55000"/>
                    </a14:imgEffect>
                  </a14:imgLayer>
                </a14:imgProps>
              </a:ext>
              <a:ext uri="{28A0092B-C50C-407E-A947-70E740481C1C}">
                <a14:useLocalDpi xmlns:a14="http://schemas.microsoft.com/office/drawing/2010/main"/>
              </a:ext>
            </a:extLst>
          </a:blip>
          <a:stretch>
            <a:fillRect/>
          </a:stretch>
        </p:blipFill>
        <p:spPr>
          <a:xfrm>
            <a:off x="10392938" y="276725"/>
            <a:ext cx="1524000" cy="1524000"/>
          </a:xfrm>
          <a:prstGeom prst="rect">
            <a:avLst/>
          </a:prstGeom>
        </p:spPr>
      </p:pic>
    </p:spTree>
    <p:extLst>
      <p:ext uri="{BB962C8B-B14F-4D97-AF65-F5344CB8AC3E}">
        <p14:creationId xmlns:p14="http://schemas.microsoft.com/office/powerpoint/2010/main" val="1426038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extLst>
              <a:ext uri="{BEBA8EAE-BF5A-486C-A8C5-ECC9F3942E4B}">
                <a14:imgProps xmlns:a14="http://schemas.microsoft.com/office/drawing/2010/main">
                  <a14:imgLayer r:embed="rId4">
                    <a14:imgEffect>
                      <a14:brightnessContrast bright="-1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1654211" y="1497731"/>
            <a:ext cx="8883577" cy="4920387"/>
          </a:xfrm>
          <a:prstGeom prst="rect">
            <a:avLst/>
          </a:prstGeom>
        </p:spPr>
        <p:txBody>
          <a:bodyPr lIns="0" rIns="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0">
              <a:lnSpc>
                <a:spcPct val="120000"/>
              </a:lnSpc>
              <a:spcBef>
                <a:spcPts val="0"/>
              </a:spcBef>
              <a:buFont typeface="Arial" panose="020B0604020202020204" pitchFamily="34" charset="0"/>
              <a:buNone/>
            </a:pPr>
            <a:r>
              <a:rPr lang="en-US" sz="3900" b="1" dirty="0">
                <a:solidFill>
                  <a:schemeClr val="bg1"/>
                </a:solidFill>
                <a:effectLst>
                  <a:outerShdw blurRad="38100" dist="38100" dir="2700000" algn="tl">
                    <a:srgbClr val="000000">
                      <a:alpha val="43137"/>
                    </a:srgbClr>
                  </a:outerShdw>
                </a:effectLst>
              </a:rPr>
              <a:t>To inform public servants of the following:</a:t>
            </a:r>
          </a:p>
          <a:p>
            <a:pPr marL="800100" lvl="2" indent="0">
              <a:buFont typeface="Arial" panose="020B0604020202020204" pitchFamily="34" charset="0"/>
              <a:buNone/>
            </a:pPr>
            <a:endParaRPr lang="en-US" sz="3900" dirty="0">
              <a:solidFill>
                <a:schemeClr val="bg1"/>
              </a:solidFill>
              <a:effectLst>
                <a:outerShdw blurRad="38100" dist="38100" dir="2700000" algn="tl">
                  <a:srgbClr val="000000">
                    <a:alpha val="43137"/>
                  </a:srgbClr>
                </a:outerShdw>
              </a:effectLst>
            </a:endParaRPr>
          </a:p>
          <a:p>
            <a:pPr lvl="1">
              <a:buFont typeface="Wingdings" panose="05000000000000000000" pitchFamily="2" charset="2"/>
              <a:buChar char="§"/>
            </a:pPr>
            <a:r>
              <a:rPr lang="en-US" sz="3900" b="1" dirty="0">
                <a:solidFill>
                  <a:schemeClr val="bg1"/>
                </a:solidFill>
                <a:effectLst>
                  <a:outerShdw blurRad="38100" dist="38100" dir="2700000" algn="tl">
                    <a:srgbClr val="000000">
                      <a:alpha val="43137"/>
                    </a:srgbClr>
                  </a:outerShdw>
                </a:effectLst>
              </a:rPr>
              <a:t>The Code’s basic principles and provisions</a:t>
            </a:r>
          </a:p>
          <a:p>
            <a:pPr lvl="1">
              <a:buFont typeface="Wingdings" panose="05000000000000000000" pitchFamily="2" charset="2"/>
              <a:buChar char="§"/>
            </a:pPr>
            <a:endParaRPr lang="en-US" sz="3900" b="1" dirty="0">
              <a:solidFill>
                <a:schemeClr val="bg1"/>
              </a:solidFill>
              <a:effectLst>
                <a:outerShdw blurRad="38100" dist="38100" dir="2700000" algn="tl">
                  <a:srgbClr val="000000">
                    <a:alpha val="43137"/>
                  </a:srgbClr>
                </a:outerShdw>
              </a:effectLst>
            </a:endParaRPr>
          </a:p>
          <a:p>
            <a:pPr lvl="1">
              <a:buFont typeface="Wingdings" panose="05000000000000000000" pitchFamily="2" charset="2"/>
              <a:buChar char="§"/>
            </a:pPr>
            <a:r>
              <a:rPr lang="en-US" sz="3900" b="1" dirty="0">
                <a:solidFill>
                  <a:schemeClr val="bg1"/>
                </a:solidFill>
                <a:effectLst>
                  <a:outerShdw blurRad="38100" dist="38100" dir="2700000" algn="tl">
                    <a:srgbClr val="000000">
                      <a:alpha val="43137"/>
                    </a:srgbClr>
                  </a:outerShdw>
                </a:effectLst>
              </a:rPr>
              <a:t>How the Louisiana Code of Governmental Ethics affects public servants and private persons.</a:t>
            </a:r>
          </a:p>
          <a:p>
            <a:pPr lvl="1">
              <a:buFont typeface="Wingdings" panose="05000000000000000000" pitchFamily="2" charset="2"/>
              <a:buChar char="§"/>
            </a:pPr>
            <a:endParaRPr lang="en-US" sz="3900" b="1" dirty="0">
              <a:solidFill>
                <a:schemeClr val="bg1"/>
              </a:solidFill>
              <a:effectLst>
                <a:outerShdw blurRad="38100" dist="38100" dir="2700000" algn="tl">
                  <a:srgbClr val="000000">
                    <a:alpha val="43137"/>
                  </a:srgbClr>
                </a:outerShdw>
              </a:effectLst>
            </a:endParaRPr>
          </a:p>
          <a:p>
            <a:pPr lvl="1">
              <a:buFont typeface="Wingdings" panose="05000000000000000000" pitchFamily="2" charset="2"/>
              <a:buChar char="§"/>
            </a:pPr>
            <a:r>
              <a:rPr lang="en-US" sz="3900" b="1" dirty="0">
                <a:solidFill>
                  <a:schemeClr val="bg1"/>
                </a:solidFill>
                <a:effectLst>
                  <a:outerShdw blurRad="38100" dist="38100" dir="2700000" algn="tl">
                    <a:srgbClr val="000000">
                      <a:alpha val="43137"/>
                    </a:srgbClr>
                  </a:outerShdw>
                </a:effectLst>
              </a:rPr>
              <a:t>How the Board upholds the Code</a:t>
            </a:r>
          </a:p>
          <a:p>
            <a:pPr lvl="1">
              <a:buFont typeface="Wingdings" panose="05000000000000000000" pitchFamily="2" charset="2"/>
              <a:buChar char="§"/>
            </a:pPr>
            <a:endParaRPr lang="en-US" sz="2800" b="1" dirty="0">
              <a:solidFill>
                <a:schemeClr val="bg1"/>
              </a:solidFill>
              <a:effectLst>
                <a:outerShdw blurRad="38100" dist="38100" dir="2700000" algn="tl">
                  <a:srgbClr val="000000">
                    <a:alpha val="43137"/>
                  </a:srgbClr>
                </a:outerShdw>
              </a:effectLst>
            </a:endParaRPr>
          </a:p>
          <a:p>
            <a:pPr lvl="1">
              <a:buFont typeface="Wingdings" panose="05000000000000000000" pitchFamily="2" charset="2"/>
              <a:buChar char="§"/>
            </a:pPr>
            <a:endParaRPr lang="en-US" sz="2800" b="1" dirty="0">
              <a:solidFill>
                <a:schemeClr val="bg1"/>
              </a:solidFill>
              <a:effectLst>
                <a:outerShdw blurRad="38100" dist="38100" dir="2700000" algn="tl">
                  <a:srgbClr val="000000">
                    <a:alpha val="43137"/>
                  </a:srgbClr>
                </a:outerShdw>
              </a:effectLst>
            </a:endParaRPr>
          </a:p>
        </p:txBody>
      </p:sp>
      <p:sp>
        <p:nvSpPr>
          <p:cNvPr id="3" name="Title 1"/>
          <p:cNvSpPr txBox="1">
            <a:spLocks/>
          </p:cNvSpPr>
          <p:nvPr/>
        </p:nvSpPr>
        <p:spPr>
          <a:xfrm>
            <a:off x="0" y="415345"/>
            <a:ext cx="12192000" cy="69475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algn="ctr"/>
            <a:r>
              <a:rPr lang="en-US" sz="2800" b="1" dirty="0">
                <a:solidFill>
                  <a:schemeClr val="bg1"/>
                </a:solidFill>
                <a:effectLst>
                  <a:outerShdw blurRad="38100" dist="38100" dir="2700000" algn="tl">
                    <a:srgbClr val="000000">
                      <a:alpha val="43137"/>
                    </a:srgbClr>
                  </a:outerShdw>
                </a:effectLst>
              </a:rPr>
              <a:t>Purpose and Goals of Ethics for Public Servants Training</a:t>
            </a:r>
          </a:p>
        </p:txBody>
      </p:sp>
    </p:spTree>
    <p:extLst>
      <p:ext uri="{BB962C8B-B14F-4D97-AF65-F5344CB8AC3E}">
        <p14:creationId xmlns:p14="http://schemas.microsoft.com/office/powerpoint/2010/main" val="10283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extLst>
              <a:ext uri="{BEBA8EAE-BF5A-486C-A8C5-ECC9F3942E4B}">
                <a14:imgProps xmlns:a14="http://schemas.microsoft.com/office/drawing/2010/main">
                  <a14:imgLayer r:embed="rId4">
                    <a14:imgEffect>
                      <a14:brightnessContrast bright="-1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11899"/>
            <a:ext cx="12192000" cy="888237"/>
          </a:xfrm>
        </p:spPr>
        <p:txBody>
          <a:bodyPr lIns="182880">
            <a:normAutofit/>
          </a:bodyPr>
          <a:lstStyle/>
          <a:p>
            <a:r>
              <a:rPr lang="en-US" sz="5400" spc="-150" dirty="0">
                <a:solidFill>
                  <a:schemeClr val="bg1"/>
                </a:solidFill>
                <a:effectLst>
                  <a:outerShdw blurRad="38100" dist="38100" dir="2700000" algn="tl">
                    <a:srgbClr val="000000">
                      <a:alpha val="43137"/>
                    </a:srgbClr>
                  </a:outerShdw>
                </a:effectLst>
              </a:rPr>
              <a:t>Governmental Ethics</a:t>
            </a:r>
          </a:p>
        </p:txBody>
      </p:sp>
      <p:sp>
        <p:nvSpPr>
          <p:cNvPr id="6" name="TextBox 5"/>
          <p:cNvSpPr txBox="1"/>
          <p:nvPr/>
        </p:nvSpPr>
        <p:spPr>
          <a:xfrm>
            <a:off x="0" y="981042"/>
            <a:ext cx="8029575" cy="400110"/>
          </a:xfrm>
          <a:prstGeom prst="rect">
            <a:avLst/>
          </a:prstGeom>
          <a:noFill/>
        </p:spPr>
        <p:txBody>
          <a:bodyPr wrap="square" rtlCol="0">
            <a:spAutoFit/>
          </a:bodyPr>
          <a:lstStyle/>
          <a:p>
            <a:pPr algn="ctr"/>
            <a:r>
              <a:rPr lang="en-US" sz="2000" dirty="0">
                <a:solidFill>
                  <a:schemeClr val="bg1"/>
                </a:solidFill>
                <a:effectLst>
                  <a:outerShdw blurRad="38100" dist="38100" dir="2700000" algn="tl">
                    <a:srgbClr val="000000">
                      <a:alpha val="43137"/>
                    </a:srgbClr>
                  </a:outerShdw>
                </a:effectLst>
              </a:rPr>
              <a:t>Growing Better Government in Louisiana</a:t>
            </a:r>
          </a:p>
        </p:txBody>
      </p:sp>
      <p:pic>
        <p:nvPicPr>
          <p:cNvPr id="8" name="Picture 7"/>
          <p:cNvPicPr>
            <a:picLocks noChangeAspect="1"/>
          </p:cNvPicPr>
          <p:nvPr/>
        </p:nvPicPr>
        <p:blipFill>
          <a:blip r:embed="rId5">
            <a:extLst>
              <a:ext uri="{BEBA8EAE-BF5A-486C-A8C5-ECC9F3942E4B}">
                <a14:imgProps xmlns:a14="http://schemas.microsoft.com/office/drawing/2010/main">
                  <a14:imgLayer r:embed="rId6">
                    <a14:imgEffect>
                      <a14:backgroundRemoval t="341" b="97956" l="3193" r="99496"/>
                    </a14:imgEffect>
                    <a14:imgEffect>
                      <a14:brightnessContrast bright="-8000" contrast="39000"/>
                    </a14:imgEffect>
                  </a14:imgLayer>
                </a14:imgProps>
              </a:ext>
            </a:extLst>
          </a:blip>
          <a:stretch>
            <a:fillRect/>
          </a:stretch>
        </p:blipFill>
        <p:spPr>
          <a:xfrm>
            <a:off x="5036952" y="1100136"/>
            <a:ext cx="5954012" cy="5873958"/>
          </a:xfrm>
          <a:prstGeom prst="rect">
            <a:avLst/>
          </a:prstGeom>
          <a:effectLst>
            <a:glow rad="25400">
              <a:schemeClr val="accent4">
                <a:lumMod val="50000"/>
                <a:alpha val="16000"/>
              </a:schemeClr>
            </a:glow>
          </a:effectLst>
        </p:spPr>
      </p:pic>
      <p:sp>
        <p:nvSpPr>
          <p:cNvPr id="5" name="Oval Callout 4"/>
          <p:cNvSpPr/>
          <p:nvPr/>
        </p:nvSpPr>
        <p:spPr>
          <a:xfrm>
            <a:off x="685800" y="1774029"/>
            <a:ext cx="4613462" cy="3487815"/>
          </a:xfrm>
          <a:prstGeom prst="wedgeEllipseCallout">
            <a:avLst>
              <a:gd name="adj1" fmla="val 104361"/>
              <a:gd name="adj2" fmla="val -35657"/>
            </a:avLst>
          </a:prstGeom>
          <a:solidFill>
            <a:srgbClr val="01658D"/>
          </a:solidFill>
          <a:ln>
            <a:solidFill>
              <a:schemeClr val="accent1">
                <a:lumMod val="40000"/>
                <a:lumOff val="60000"/>
              </a:schemeClr>
            </a:solidFill>
          </a:ln>
          <a:effectLst>
            <a:outerShdw blurRad="508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lIns="0" tIns="0" rIns="0" bIns="274320" rtlCol="0" anchor="ctr"/>
          <a:lstStyle/>
          <a:p>
            <a:r>
              <a:rPr lang="en-US" sz="3000" dirty="0">
                <a:effectLst>
                  <a:outerShdw blurRad="38100" dist="38100" dir="2700000" algn="tl">
                    <a:srgbClr val="000000">
                      <a:alpha val="43137"/>
                    </a:srgbClr>
                  </a:outerShdw>
                </a:effectLst>
                <a:latin typeface="Comic Sans MS" panose="030F0702030302020204" pitchFamily="66" charset="0"/>
              </a:rPr>
              <a:t>	Why do I </a:t>
            </a:r>
          </a:p>
          <a:p>
            <a:r>
              <a:rPr lang="en-US" sz="3000" dirty="0">
                <a:effectLst>
                  <a:outerShdw blurRad="38100" dist="38100" dir="2700000" algn="tl">
                    <a:srgbClr val="000000">
                      <a:alpha val="43137"/>
                    </a:srgbClr>
                  </a:outerShdw>
                </a:effectLst>
                <a:latin typeface="Comic Sans MS" panose="030F0702030302020204" pitchFamily="66" charset="0"/>
              </a:rPr>
              <a:t>have to take this course? My parents taught me all I need to know about ethics.</a:t>
            </a:r>
          </a:p>
        </p:txBody>
      </p:sp>
    </p:spTree>
    <p:extLst>
      <p:ext uri="{BB962C8B-B14F-4D97-AF65-F5344CB8AC3E}">
        <p14:creationId xmlns:p14="http://schemas.microsoft.com/office/powerpoint/2010/main" val="516881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40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11899"/>
            <a:ext cx="12192000" cy="888237"/>
          </a:xfrm>
        </p:spPr>
        <p:txBody>
          <a:bodyPr lIns="182880">
            <a:normAutofit/>
          </a:bodyPr>
          <a:lstStyle/>
          <a:p>
            <a:r>
              <a:rPr lang="en-US" sz="5400" spc="-150" dirty="0">
                <a:solidFill>
                  <a:schemeClr val="accent1">
                    <a:lumMod val="40000"/>
                    <a:lumOff val="60000"/>
                  </a:schemeClr>
                </a:solidFill>
                <a:effectLst>
                  <a:outerShdw blurRad="38100" dist="38100" dir="2700000" algn="tl">
                    <a:srgbClr val="000000">
                      <a:alpha val="43137"/>
                    </a:srgbClr>
                  </a:outerShdw>
                </a:effectLst>
              </a:rPr>
              <a:t>Governmental Ethics</a:t>
            </a:r>
          </a:p>
        </p:txBody>
      </p:sp>
      <p:sp>
        <p:nvSpPr>
          <p:cNvPr id="6" name="TextBox 5"/>
          <p:cNvSpPr txBox="1"/>
          <p:nvPr/>
        </p:nvSpPr>
        <p:spPr>
          <a:xfrm>
            <a:off x="0" y="981042"/>
            <a:ext cx="8029575" cy="400110"/>
          </a:xfrm>
          <a:prstGeom prst="rect">
            <a:avLst/>
          </a:prstGeom>
          <a:noFill/>
        </p:spPr>
        <p:txBody>
          <a:bodyPr wrap="square" rtlCol="0">
            <a:spAutoFit/>
          </a:bodyPr>
          <a:lstStyle/>
          <a:p>
            <a:pPr algn="ctr"/>
            <a:r>
              <a:rPr lang="en-US" sz="2000" dirty="0">
                <a:solidFill>
                  <a:schemeClr val="accent1">
                    <a:lumMod val="40000"/>
                    <a:lumOff val="60000"/>
                  </a:schemeClr>
                </a:solidFill>
              </a:rPr>
              <a:t>Growing Better Government in Louisiana</a:t>
            </a:r>
          </a:p>
        </p:txBody>
      </p:sp>
      <p:sp>
        <p:nvSpPr>
          <p:cNvPr id="3" name="TextBox 2"/>
          <p:cNvSpPr txBox="1"/>
          <p:nvPr/>
        </p:nvSpPr>
        <p:spPr>
          <a:xfrm>
            <a:off x="3863267" y="2513737"/>
            <a:ext cx="7488195" cy="1754326"/>
          </a:xfrm>
          <a:prstGeom prst="rect">
            <a:avLst/>
          </a:prstGeom>
          <a:noFill/>
        </p:spPr>
        <p:txBody>
          <a:bodyPr wrap="square" rtlCol="0">
            <a:spAutoFit/>
          </a:bodyPr>
          <a:lstStyle/>
          <a:p>
            <a:r>
              <a:rPr lang="en-US" sz="3600" dirty="0">
                <a:solidFill>
                  <a:schemeClr val="bg1"/>
                </a:solidFill>
                <a:effectLst>
                  <a:outerShdw blurRad="38100" dist="38100" dir="2700000" algn="tl">
                    <a:srgbClr val="000000">
                      <a:alpha val="43137"/>
                    </a:srgbClr>
                  </a:outerShdw>
                </a:effectLst>
              </a:rPr>
              <a:t>What is governmental ethics, and how does it differ from everyday ethics?</a:t>
            </a:r>
          </a:p>
        </p:txBody>
      </p:sp>
    </p:spTree>
    <p:extLst>
      <p:ext uri="{BB962C8B-B14F-4D97-AF65-F5344CB8AC3E}">
        <p14:creationId xmlns:p14="http://schemas.microsoft.com/office/powerpoint/2010/main" val="1526944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40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11899"/>
            <a:ext cx="12192000" cy="888237"/>
          </a:xfrm>
        </p:spPr>
        <p:txBody>
          <a:bodyPr lIns="182880">
            <a:normAutofit/>
          </a:bodyPr>
          <a:lstStyle/>
          <a:p>
            <a:r>
              <a:rPr lang="en-US" sz="5400" spc="-150" dirty="0">
                <a:solidFill>
                  <a:schemeClr val="accent1">
                    <a:lumMod val="40000"/>
                    <a:lumOff val="60000"/>
                  </a:schemeClr>
                </a:solidFill>
                <a:effectLst>
                  <a:outerShdw blurRad="38100" dist="38100" dir="2700000" algn="tl">
                    <a:srgbClr val="000000">
                      <a:alpha val="43137"/>
                    </a:srgbClr>
                  </a:outerShdw>
                </a:effectLst>
              </a:rPr>
              <a:t>Governmental Ethics</a:t>
            </a:r>
          </a:p>
        </p:txBody>
      </p:sp>
      <p:sp>
        <p:nvSpPr>
          <p:cNvPr id="6" name="TextBox 5"/>
          <p:cNvSpPr txBox="1"/>
          <p:nvPr/>
        </p:nvSpPr>
        <p:spPr>
          <a:xfrm>
            <a:off x="0" y="981042"/>
            <a:ext cx="8029575" cy="400110"/>
          </a:xfrm>
          <a:prstGeom prst="rect">
            <a:avLst/>
          </a:prstGeom>
          <a:noFill/>
        </p:spPr>
        <p:txBody>
          <a:bodyPr wrap="square" rtlCol="0">
            <a:spAutoFit/>
          </a:bodyPr>
          <a:lstStyle/>
          <a:p>
            <a:pPr algn="ctr"/>
            <a:r>
              <a:rPr lang="en-US" sz="2000" dirty="0">
                <a:solidFill>
                  <a:schemeClr val="accent1">
                    <a:lumMod val="40000"/>
                    <a:lumOff val="60000"/>
                  </a:schemeClr>
                </a:solidFill>
              </a:rPr>
              <a:t>Growing Better Government in Louisiana</a:t>
            </a:r>
          </a:p>
        </p:txBody>
      </p:sp>
      <p:grpSp>
        <p:nvGrpSpPr>
          <p:cNvPr id="12" name="Group 11"/>
          <p:cNvGrpSpPr/>
          <p:nvPr/>
        </p:nvGrpSpPr>
        <p:grpSpPr>
          <a:xfrm>
            <a:off x="694182" y="891614"/>
            <a:ext cx="5189277" cy="5560055"/>
            <a:chOff x="3515811" y="1078489"/>
            <a:chExt cx="4878380" cy="5105904"/>
          </a:xfrm>
        </p:grpSpPr>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131658" y="2847365"/>
              <a:ext cx="4262533" cy="3337028"/>
            </a:xfrm>
            <a:prstGeom prst="rect">
              <a:avLst/>
            </a:prstGeom>
            <a:ln w="228600" cap="sq" cmpd="thickThin">
              <a:solidFill>
                <a:srgbClr val="FFC000"/>
              </a:solidFill>
              <a:prstDash val="solid"/>
              <a:miter lim="800000"/>
            </a:ln>
            <a:effectLst>
              <a:innerShdw blurRad="76200">
                <a:srgbClr val="000000"/>
              </a:innerShdw>
            </a:effectLst>
          </p:spPr>
        </p:pic>
        <p:sp>
          <p:nvSpPr>
            <p:cNvPr id="14" name="Rounded Rectangular Callout 13"/>
            <p:cNvSpPr/>
            <p:nvPr/>
          </p:nvSpPr>
          <p:spPr>
            <a:xfrm rot="20618489">
              <a:off x="3515811" y="1078489"/>
              <a:ext cx="3134188" cy="1781187"/>
            </a:xfrm>
            <a:prstGeom prst="wedgeRoundRectCallout">
              <a:avLst>
                <a:gd name="adj1" fmla="val 26320"/>
                <a:gd name="adj2" fmla="val 95673"/>
                <a:gd name="adj3" fmla="val 16667"/>
              </a:avLst>
            </a:prstGeom>
            <a:solidFill>
              <a:schemeClr val="accent1">
                <a:lumMod val="60000"/>
                <a:lumOff val="40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chemeClr val="tx1"/>
                  </a:solidFill>
                </a:rPr>
                <a:t>Very good! Now tell Mama the four prohibited sources for public servants.</a:t>
              </a:r>
            </a:p>
          </p:txBody>
        </p:sp>
      </p:grpSp>
      <p:grpSp>
        <p:nvGrpSpPr>
          <p:cNvPr id="9" name="Group 8"/>
          <p:cNvGrpSpPr/>
          <p:nvPr/>
        </p:nvGrpSpPr>
        <p:grpSpPr>
          <a:xfrm>
            <a:off x="1349276" y="1900816"/>
            <a:ext cx="7851873" cy="4861934"/>
            <a:chOff x="2542032" y="1167246"/>
            <a:chExt cx="7258760" cy="4215244"/>
          </a:xfrm>
        </p:grpSpPr>
        <p:pic>
          <p:nvPicPr>
            <p:cNvPr id="10" name="Picture 9"/>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466917" y="1167246"/>
              <a:ext cx="4333875" cy="3886200"/>
            </a:xfrm>
            <a:prstGeom prst="rect">
              <a:avLst/>
            </a:prstGeom>
            <a:ln w="228600" cap="sq" cmpd="thickThin">
              <a:solidFill>
                <a:srgbClr val="BB867F"/>
              </a:solidFill>
              <a:prstDash val="solid"/>
              <a:miter lim="800000"/>
            </a:ln>
            <a:effectLst>
              <a:innerShdw blurRad="76200">
                <a:srgbClr val="000000"/>
              </a:innerShdw>
            </a:effectLst>
          </p:spPr>
        </p:pic>
        <p:sp>
          <p:nvSpPr>
            <p:cNvPr id="11" name="Oval Callout 10"/>
            <p:cNvSpPr/>
            <p:nvPr/>
          </p:nvSpPr>
          <p:spPr>
            <a:xfrm>
              <a:off x="2542032" y="2604188"/>
              <a:ext cx="3747931" cy="2778302"/>
            </a:xfrm>
            <a:prstGeom prst="wedgeEllipseCallout">
              <a:avLst>
                <a:gd name="adj1" fmla="val 60675"/>
                <a:gd name="adj2" fmla="val -35559"/>
              </a:avLst>
            </a:prstGeom>
            <a:solidFill>
              <a:srgbClr val="FFFF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400" b="1" dirty="0">
                  <a:solidFill>
                    <a:schemeClr val="tx1"/>
                  </a:solidFill>
                  <a:effectLst>
                    <a:outerShdw blurRad="38100" dist="38100" dir="2700000" algn="tl">
                      <a:srgbClr val="000000">
                        <a:alpha val="43137"/>
                      </a:srgbClr>
                    </a:outerShdw>
                  </a:effectLst>
                </a:rPr>
                <a:t>I can’t talk now. My dad says my Power Puff Girls may be breaking participation rules. </a:t>
              </a:r>
            </a:p>
          </p:txBody>
        </p:sp>
      </p:grpSp>
      <p:grpSp>
        <p:nvGrpSpPr>
          <p:cNvPr id="15" name="Group 14"/>
          <p:cNvGrpSpPr/>
          <p:nvPr/>
        </p:nvGrpSpPr>
        <p:grpSpPr>
          <a:xfrm>
            <a:off x="5503777" y="211899"/>
            <a:ext cx="6028635" cy="5944793"/>
            <a:chOff x="4297680" y="877824"/>
            <a:chExt cx="5705855" cy="5363527"/>
          </a:xfrm>
        </p:grpSpPr>
        <p:pic>
          <p:nvPicPr>
            <p:cNvPr id="16" name="Picture 15"/>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06414" y="2395728"/>
              <a:ext cx="4397121" cy="3845623"/>
            </a:xfrm>
            <a:prstGeom prst="rect">
              <a:avLst/>
            </a:prstGeom>
            <a:ln w="228600" cap="sq" cmpd="thickThin">
              <a:solidFill>
                <a:schemeClr val="accent1">
                  <a:lumMod val="60000"/>
                  <a:lumOff val="40000"/>
                </a:schemeClr>
              </a:solidFill>
              <a:prstDash val="solid"/>
              <a:miter lim="800000"/>
            </a:ln>
            <a:effectLst>
              <a:innerShdw blurRad="76200">
                <a:srgbClr val="000000"/>
              </a:innerShdw>
            </a:effectLst>
          </p:spPr>
        </p:pic>
        <p:sp>
          <p:nvSpPr>
            <p:cNvPr id="17" name="Rectangular Callout 16"/>
            <p:cNvSpPr/>
            <p:nvPr/>
          </p:nvSpPr>
          <p:spPr>
            <a:xfrm>
              <a:off x="4297680" y="877824"/>
              <a:ext cx="4096512" cy="1792224"/>
            </a:xfrm>
            <a:prstGeom prst="wedgeRectCallout">
              <a:avLst>
                <a:gd name="adj1" fmla="val -297"/>
                <a:gd name="adj2" fmla="val 107398"/>
              </a:avLst>
            </a:prstGeom>
            <a:solidFill>
              <a:srgbClr val="D9D9D9"/>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Great idea, Gloria! But my mom says, “Always check with the Board of Ethics first in situations like this.”</a:t>
              </a:r>
            </a:p>
          </p:txBody>
        </p:sp>
      </p:grpSp>
    </p:spTree>
    <p:extLst>
      <p:ext uri="{BB962C8B-B14F-4D97-AF65-F5344CB8AC3E}">
        <p14:creationId xmlns:p14="http://schemas.microsoft.com/office/powerpoint/2010/main" val="270022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2"/>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xit" presetSubtype="0" fill="hold" nodeType="withEffect">
                                  <p:stCondLst>
                                    <p:cond delay="0"/>
                                  </p:stCondLst>
                                  <p:childTnLst>
                                    <p:set>
                                      <p:cBhvr>
                                        <p:cTn id="18"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harpenSoften amount="-20000"/>
                    </a14:imgEffect>
                    <a14:imgEffect>
                      <a14:brightnessContrast bright="-30000" contrast="1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81611"/>
            <a:ext cx="12192000" cy="1325563"/>
          </a:xfrm>
        </p:spPr>
        <p:txBody>
          <a:bodyPr>
            <a:normAutofit/>
          </a:bodyPr>
          <a:lstStyle/>
          <a:p>
            <a:pPr algn="ctr"/>
            <a:r>
              <a:rPr lang="en-US" spc="-150" dirty="0">
                <a:solidFill>
                  <a:schemeClr val="accent1">
                    <a:lumMod val="60000"/>
                    <a:lumOff val="40000"/>
                  </a:schemeClr>
                </a:solidFill>
                <a:effectLst>
                  <a:outerShdw blurRad="38100" dist="38100" dir="2700000" algn="tl">
                    <a:srgbClr val="000000">
                      <a:alpha val="43137"/>
                    </a:srgbClr>
                  </a:outerShdw>
                </a:effectLst>
              </a:rPr>
              <a:t>Growing Better Government in Louisiana</a:t>
            </a:r>
          </a:p>
        </p:txBody>
      </p:sp>
      <p:sp>
        <p:nvSpPr>
          <p:cNvPr id="3" name="Text Placeholder 2"/>
          <p:cNvSpPr>
            <a:spLocks noGrp="1"/>
          </p:cNvSpPr>
          <p:nvPr>
            <p:ph type="body" idx="1"/>
          </p:nvPr>
        </p:nvSpPr>
        <p:spPr>
          <a:xfrm>
            <a:off x="3478109" y="2194560"/>
            <a:ext cx="8281075" cy="3730752"/>
          </a:xfrm>
        </p:spPr>
        <p:txBody>
          <a:bodyPr lIns="182880">
            <a:noAutofit/>
          </a:bodyPr>
          <a:lstStyle/>
          <a:p>
            <a:pPr>
              <a:lnSpc>
                <a:spcPct val="100000"/>
              </a:lnSpc>
            </a:pPr>
            <a:r>
              <a:rPr lang="en-US" sz="3200" dirty="0">
                <a:solidFill>
                  <a:schemeClr val="bg1"/>
                </a:solidFill>
                <a:effectLst>
                  <a:outerShdw blurRad="50800" dist="50800" dir="5400000" algn="t" rotWithShape="0">
                    <a:prstClr val="black">
                      <a:alpha val="40000"/>
                    </a:prstClr>
                  </a:outerShdw>
                </a:effectLst>
              </a:rPr>
              <a:t>Governmental ethics “is about acting responsibly and professionally as a government official or employee under certain circumstances and following certain rules and procedures. It is about preserving </a:t>
            </a:r>
            <a:r>
              <a:rPr lang="en-US" sz="3200" i="1" dirty="0">
                <a:solidFill>
                  <a:schemeClr val="bg1"/>
                </a:solidFill>
                <a:effectLst>
                  <a:outerShdw blurRad="50800" dist="50800" dir="5400000" algn="t" rotWithShape="0">
                    <a:prstClr val="black">
                      <a:alpha val="40000"/>
                    </a:prstClr>
                  </a:outerShdw>
                </a:effectLst>
              </a:rPr>
              <a:t>institutional</a:t>
            </a:r>
            <a:r>
              <a:rPr lang="en-US" sz="3200" dirty="0">
                <a:solidFill>
                  <a:schemeClr val="bg1"/>
                </a:solidFill>
                <a:effectLst>
                  <a:outerShdw blurRad="50800" dist="50800" dir="5400000" algn="t" rotWithShape="0">
                    <a:prstClr val="black">
                      <a:alpha val="40000"/>
                    </a:prstClr>
                  </a:outerShdw>
                </a:effectLst>
              </a:rPr>
              <a:t> rather than personal integrity.”</a:t>
            </a:r>
          </a:p>
          <a:p>
            <a:pPr algn="r"/>
            <a:r>
              <a:rPr lang="en-US" sz="1800" dirty="0">
                <a:solidFill>
                  <a:schemeClr val="bg1"/>
                </a:solidFill>
              </a:rPr>
              <a:t>Robert F. Weschsler</a:t>
            </a:r>
          </a:p>
        </p:txBody>
      </p:sp>
    </p:spTree>
    <p:extLst>
      <p:ext uri="{BB962C8B-B14F-4D97-AF65-F5344CB8AC3E}">
        <p14:creationId xmlns:p14="http://schemas.microsoft.com/office/powerpoint/2010/main" val="1223335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brightnessContrast bright="-30000" contrast="1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11899"/>
            <a:ext cx="12192000" cy="888237"/>
          </a:xfrm>
        </p:spPr>
        <p:txBody>
          <a:bodyPr lIns="182880">
            <a:normAutofit/>
          </a:bodyPr>
          <a:lstStyle/>
          <a:p>
            <a:r>
              <a:rPr lang="en-US" sz="5400" spc="-150" dirty="0">
                <a:solidFill>
                  <a:schemeClr val="accent1">
                    <a:lumMod val="40000"/>
                    <a:lumOff val="60000"/>
                  </a:schemeClr>
                </a:solidFill>
                <a:effectLst>
                  <a:outerShdw blurRad="38100" dist="38100" dir="2700000" algn="tl">
                    <a:srgbClr val="000000">
                      <a:alpha val="43137"/>
                    </a:srgbClr>
                  </a:outerShdw>
                </a:effectLst>
              </a:rPr>
              <a:t>Governmental Ethics</a:t>
            </a:r>
          </a:p>
        </p:txBody>
      </p:sp>
      <p:sp>
        <p:nvSpPr>
          <p:cNvPr id="4" name="Text Placeholder 3"/>
          <p:cNvSpPr>
            <a:spLocks noGrp="1"/>
          </p:cNvSpPr>
          <p:nvPr>
            <p:ph type="body" idx="1"/>
          </p:nvPr>
        </p:nvSpPr>
        <p:spPr>
          <a:xfrm>
            <a:off x="3641031" y="1869279"/>
            <a:ext cx="7629525" cy="3671512"/>
          </a:xfrm>
          <a:noFill/>
          <a:effectLst>
            <a:outerShdw blurRad="50800" dist="88900" dir="5400000" sx="101000" sy="101000" algn="t" rotWithShape="0">
              <a:schemeClr val="tx1">
                <a:lumMod val="75000"/>
                <a:lumOff val="25000"/>
                <a:alpha val="40000"/>
              </a:schemeClr>
            </a:outerShdw>
          </a:effectLst>
        </p:spPr>
        <p:txBody>
          <a:bodyPr>
            <a:noAutofit/>
          </a:bodyPr>
          <a:lstStyle/>
          <a:p>
            <a:pPr marL="457200" indent="-457200">
              <a:lnSpc>
                <a:spcPct val="100000"/>
              </a:lnSpc>
              <a:spcBef>
                <a:spcPts val="600"/>
              </a:spcBef>
              <a:buFont typeface="Wingdings" panose="05000000000000000000" pitchFamily="2" charset="2"/>
              <a:buChar char="§"/>
            </a:pPr>
            <a:r>
              <a:rPr lang="en-US" sz="2800" b="1" dirty="0">
                <a:solidFill>
                  <a:schemeClr val="bg1">
                    <a:lumMod val="95000"/>
                  </a:schemeClr>
                </a:solidFill>
                <a:effectLst>
                  <a:outerShdw blurRad="38100" dist="38100" dir="2700000" algn="tl">
                    <a:srgbClr val="000000">
                      <a:alpha val="43137"/>
                    </a:srgbClr>
                  </a:outerShdw>
                </a:effectLst>
              </a:rPr>
              <a:t>More particular than what our parents called “good behavior.”</a:t>
            </a:r>
          </a:p>
          <a:p>
            <a:pPr marL="342900" indent="-342900">
              <a:lnSpc>
                <a:spcPct val="100000"/>
              </a:lnSpc>
              <a:spcBef>
                <a:spcPts val="600"/>
              </a:spcBef>
              <a:buFont typeface="Wingdings" panose="05000000000000000000" pitchFamily="2" charset="2"/>
              <a:buChar char="§"/>
            </a:pPr>
            <a:endParaRPr lang="en-US" sz="800" b="1" dirty="0">
              <a:solidFill>
                <a:schemeClr val="bg1">
                  <a:lumMod val="95000"/>
                </a:schemeClr>
              </a:solidFill>
              <a:effectLst>
                <a:outerShdw blurRad="38100" dist="38100" dir="2700000" algn="tl">
                  <a:srgbClr val="000000">
                    <a:alpha val="43137"/>
                  </a:srgbClr>
                </a:outerShdw>
              </a:effectLst>
            </a:endParaRPr>
          </a:p>
          <a:p>
            <a:pPr marL="457200" indent="-457200">
              <a:lnSpc>
                <a:spcPct val="100000"/>
              </a:lnSpc>
              <a:spcBef>
                <a:spcPts val="600"/>
              </a:spcBef>
              <a:buFont typeface="Wingdings" panose="05000000000000000000" pitchFamily="2" charset="2"/>
              <a:buChar char="§"/>
            </a:pPr>
            <a:r>
              <a:rPr lang="en-US" sz="2800" b="1" dirty="0">
                <a:solidFill>
                  <a:schemeClr val="bg1">
                    <a:lumMod val="95000"/>
                  </a:schemeClr>
                </a:solidFill>
                <a:effectLst>
                  <a:outerShdw blurRad="38100" dist="38100" dir="2700000" algn="tl">
                    <a:srgbClr val="000000">
                      <a:alpha val="43137"/>
                    </a:srgbClr>
                  </a:outerShdw>
                </a:effectLst>
              </a:rPr>
              <a:t>More specific than what you learned in kindergarten or faith-based schools.</a:t>
            </a:r>
          </a:p>
          <a:p>
            <a:pPr marL="342900" indent="-342900">
              <a:lnSpc>
                <a:spcPct val="100000"/>
              </a:lnSpc>
              <a:spcBef>
                <a:spcPts val="600"/>
              </a:spcBef>
              <a:buFont typeface="Wingdings" panose="05000000000000000000" pitchFamily="2" charset="2"/>
              <a:buChar char="§"/>
            </a:pPr>
            <a:endParaRPr lang="en-US" sz="800" b="1" dirty="0">
              <a:solidFill>
                <a:schemeClr val="bg1">
                  <a:lumMod val="95000"/>
                </a:schemeClr>
              </a:solidFill>
              <a:effectLst>
                <a:outerShdw blurRad="38100" dist="38100" dir="2700000" algn="tl">
                  <a:srgbClr val="000000">
                    <a:alpha val="43137"/>
                  </a:srgbClr>
                </a:outerShdw>
              </a:effectLst>
            </a:endParaRPr>
          </a:p>
          <a:p>
            <a:pPr marL="457200" indent="-457200">
              <a:lnSpc>
                <a:spcPct val="100000"/>
              </a:lnSpc>
              <a:spcBef>
                <a:spcPts val="600"/>
              </a:spcBef>
              <a:buFont typeface="Wingdings" panose="05000000000000000000" pitchFamily="2" charset="2"/>
              <a:buChar char="§"/>
            </a:pPr>
            <a:r>
              <a:rPr lang="en-US" sz="2800" b="1" dirty="0">
                <a:solidFill>
                  <a:schemeClr val="bg1">
                    <a:lumMod val="95000"/>
                  </a:schemeClr>
                </a:solidFill>
                <a:effectLst>
                  <a:outerShdw blurRad="38100" dist="38100" dir="2700000" algn="tl">
                    <a:srgbClr val="000000">
                      <a:alpha val="43137"/>
                    </a:srgbClr>
                  </a:outerShdw>
                </a:effectLst>
              </a:rPr>
              <a:t>More focused on building institutional character than individual character.</a:t>
            </a:r>
          </a:p>
        </p:txBody>
      </p:sp>
      <p:sp>
        <p:nvSpPr>
          <p:cNvPr id="5" name="Text Placeholder 3"/>
          <p:cNvSpPr txBox="1">
            <a:spLocks/>
          </p:cNvSpPr>
          <p:nvPr/>
        </p:nvSpPr>
        <p:spPr>
          <a:xfrm>
            <a:off x="0" y="5872188"/>
            <a:ext cx="12192000" cy="958102"/>
          </a:xfrm>
          <a:prstGeom prst="rect">
            <a:avLst/>
          </a:prstGeom>
          <a:solidFill>
            <a:schemeClr val="accent1">
              <a:lumMod val="50000"/>
              <a:alpha val="42000"/>
            </a:schemeClr>
          </a:solidFill>
          <a:ln>
            <a:noFill/>
          </a:ln>
          <a:effectLst>
            <a:outerShdw blurRad="50800" dist="38100" dir="5400000" algn="t" rotWithShape="0">
              <a:prstClr val="black">
                <a:alpha val="40000"/>
              </a:prstClr>
            </a:outerShdw>
          </a:effectLst>
        </p:spPr>
        <p:txBody>
          <a:bodyPr vert="horz" lIns="182880" tIns="45720" rIns="27432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b="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US" sz="2800" dirty="0">
                <a:solidFill>
                  <a:schemeClr val="accent6">
                    <a:lumMod val="40000"/>
                    <a:lumOff val="60000"/>
                  </a:schemeClr>
                </a:solidFill>
                <a:latin typeface="Copperplate Gothic Bold" panose="020E0705020206020404" pitchFamily="34" charset="0"/>
              </a:rPr>
              <a:t>Not better than good home training, </a:t>
            </a:r>
          </a:p>
          <a:p>
            <a:pPr algn="ctr"/>
            <a:r>
              <a:rPr lang="en-US" sz="2800" dirty="0">
                <a:solidFill>
                  <a:schemeClr val="accent6">
                    <a:lumMod val="40000"/>
                    <a:lumOff val="60000"/>
                  </a:schemeClr>
                </a:solidFill>
                <a:latin typeface="Copperplate Gothic Bold" panose="020E0705020206020404" pitchFamily="34" charset="0"/>
              </a:rPr>
              <a:t>different from good home training.</a:t>
            </a:r>
          </a:p>
        </p:txBody>
      </p:sp>
      <p:sp>
        <p:nvSpPr>
          <p:cNvPr id="6" name="TextBox 5"/>
          <p:cNvSpPr txBox="1"/>
          <p:nvPr/>
        </p:nvSpPr>
        <p:spPr>
          <a:xfrm>
            <a:off x="0" y="981042"/>
            <a:ext cx="8029575" cy="400110"/>
          </a:xfrm>
          <a:prstGeom prst="rect">
            <a:avLst/>
          </a:prstGeom>
          <a:noFill/>
        </p:spPr>
        <p:txBody>
          <a:bodyPr wrap="square" rtlCol="0">
            <a:spAutoFit/>
          </a:bodyPr>
          <a:lstStyle/>
          <a:p>
            <a:pPr algn="ctr"/>
            <a:r>
              <a:rPr lang="en-US" sz="2000" dirty="0">
                <a:solidFill>
                  <a:schemeClr val="accent1">
                    <a:lumMod val="40000"/>
                    <a:lumOff val="60000"/>
                  </a:schemeClr>
                </a:solidFill>
              </a:rPr>
              <a:t>Growing Better Government in Louisiana</a:t>
            </a:r>
          </a:p>
        </p:txBody>
      </p:sp>
    </p:spTree>
    <p:extLst>
      <p:ext uri="{BB962C8B-B14F-4D97-AF65-F5344CB8AC3E}">
        <p14:creationId xmlns:p14="http://schemas.microsoft.com/office/powerpoint/2010/main" val="119111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83105" y="2387385"/>
            <a:ext cx="11327390" cy="2308324"/>
          </a:xfrm>
          <a:prstGeom prst="rect">
            <a:avLst/>
          </a:prstGeom>
          <a:noFill/>
        </p:spPr>
        <p:txBody>
          <a:bodyPr wrap="square" rtlCol="0">
            <a:spAutoFit/>
          </a:bodyPr>
          <a:lstStyle/>
          <a:p>
            <a:pPr algn="ct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panose="020E0602020502020306" pitchFamily="34" charset="0"/>
              </a:rPr>
              <a:t>Imagine government with </a:t>
            </a:r>
          </a:p>
          <a:p>
            <a:pPr algn="ct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panose="020E0602020502020306" pitchFamily="34" charset="0"/>
              </a:rPr>
              <a:t>governmental ethics as a tree</a:t>
            </a:r>
          </a:p>
          <a:p>
            <a:pPr algn="ct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panose="020E0602020502020306" pitchFamily="34" charset="0"/>
              </a:rPr>
              <a:t>bearing fruit.</a:t>
            </a:r>
          </a:p>
        </p:txBody>
      </p:sp>
    </p:spTree>
    <p:extLst>
      <p:ext uri="{BB962C8B-B14F-4D97-AF65-F5344CB8AC3E}">
        <p14:creationId xmlns:p14="http://schemas.microsoft.com/office/powerpoint/2010/main" val="427471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94000">
              <a:schemeClr val="accent1">
                <a:lumMod val="36000"/>
                <a:alpha val="86000"/>
              </a:schemeClr>
            </a:gs>
            <a:gs pos="83000">
              <a:srgbClr val="0772C1"/>
            </a:gs>
            <a:gs pos="60000">
              <a:srgbClr val="C00000">
                <a:alpha val="49000"/>
              </a:srgbClr>
            </a:gs>
            <a:gs pos="42000">
              <a:srgbClr val="002060">
                <a:alpha val="58000"/>
              </a:srgbClr>
            </a:gs>
            <a:gs pos="0">
              <a:srgbClr val="FFFF33">
                <a:alpha val="36000"/>
              </a:srgbClr>
            </a:gs>
            <a:gs pos="23000">
              <a:schemeClr val="accent4">
                <a:lumMod val="60000"/>
                <a:lumOff val="40000"/>
              </a:schemeClr>
            </a:gs>
          </a:gsLst>
          <a:lin ang="5400000" scaled="0"/>
        </a:gradFill>
        <a:effectLst/>
      </p:bgPr>
    </p:bg>
    <p:spTree>
      <p:nvGrpSpPr>
        <p:cNvPr id="1" name=""/>
        <p:cNvGrpSpPr/>
        <p:nvPr/>
      </p:nvGrpSpPr>
      <p:grpSpPr>
        <a:xfrm>
          <a:off x="0" y="0"/>
          <a:ext cx="0" cy="0"/>
          <a:chOff x="0" y="0"/>
          <a:chExt cx="0" cy="0"/>
        </a:xfrm>
      </p:grpSpPr>
      <p:sp>
        <p:nvSpPr>
          <p:cNvPr id="4" name="Rectangle 3"/>
          <p:cNvSpPr/>
          <p:nvPr/>
        </p:nvSpPr>
        <p:spPr>
          <a:xfrm>
            <a:off x="-12630" y="-12700"/>
            <a:ext cx="12192000" cy="6858000"/>
          </a:xfrm>
          <a:prstGeom prst="rect">
            <a:avLst/>
          </a:prstGeom>
          <a:gradFill>
            <a:gsLst>
              <a:gs pos="29000">
                <a:srgbClr val="FFE4BD">
                  <a:lumMod val="90000"/>
                </a:srgbClr>
              </a:gs>
              <a:gs pos="100000">
                <a:srgbClr val="1B7CC6">
                  <a:alpha val="43000"/>
                </a:srgbClr>
              </a:gs>
              <a:gs pos="82000">
                <a:srgbClr val="80B0E7">
                  <a:lumMod val="91000"/>
                  <a:alpha val="81000"/>
                </a:srgbClr>
              </a:gs>
              <a:gs pos="64000">
                <a:srgbClr val="A1CBE3">
                  <a:lumMod val="86000"/>
                  <a:alpha val="76000"/>
                </a:srgbClr>
              </a:gs>
              <a:gs pos="0">
                <a:srgbClr val="E6E4DB">
                  <a:lumMod val="89000"/>
                </a:srgbClr>
              </a:gs>
              <a:gs pos="47000">
                <a:srgbClr val="FFDEDB">
                  <a:lumMod val="91000"/>
                  <a:alpha val="93000"/>
                </a:srgbClr>
              </a:gs>
            </a:gsLst>
            <a:lin ang="5400000" scaled="0"/>
          </a:gradFill>
          <a:ln w="3175">
            <a:solidFill>
              <a:schemeClr val="accent1">
                <a:lumMod val="75000"/>
                <a:alpha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3" cstate="email">
            <a:extLst>
              <a:ext uri="{BEBA8EAE-BF5A-486C-A8C5-ECC9F3942E4B}">
                <a14:imgProps xmlns:a14="http://schemas.microsoft.com/office/drawing/2010/main">
                  <a14:imgLayer r:embed="rId4">
                    <a14:imgEffect>
                      <a14:brightnessContrast bright="-2000"/>
                    </a14:imgEffect>
                  </a14:imgLayer>
                </a14:imgProps>
              </a:ext>
              <a:ext uri="{28A0092B-C50C-407E-A947-70E740481C1C}">
                <a14:useLocalDpi xmlns:a14="http://schemas.microsoft.com/office/drawing/2010/main"/>
              </a:ext>
            </a:extLst>
          </a:blip>
          <a:stretch>
            <a:fillRect/>
          </a:stretch>
        </p:blipFill>
        <p:spPr>
          <a:xfrm>
            <a:off x="3671072" y="0"/>
            <a:ext cx="4824596" cy="6819900"/>
          </a:xfrm>
          <a:prstGeom prst="rect">
            <a:avLst/>
          </a:prstGeom>
        </p:spPr>
      </p:pic>
      <p:sp>
        <p:nvSpPr>
          <p:cNvPr id="5" name="Title 1"/>
          <p:cNvSpPr>
            <a:spLocks noGrp="1"/>
          </p:cNvSpPr>
          <p:nvPr>
            <p:ph type="title"/>
          </p:nvPr>
        </p:nvSpPr>
        <p:spPr>
          <a:xfrm>
            <a:off x="235843" y="6016790"/>
            <a:ext cx="11639441" cy="828510"/>
          </a:xfrm>
        </p:spPr>
        <p:txBody>
          <a:bodyPr/>
          <a:lstStyle/>
          <a:p>
            <a:r>
              <a:rPr lang="en-US" dirty="0"/>
              <a:t>Good Roots &gt; Good Fruit &gt; Good Government</a:t>
            </a:r>
          </a:p>
        </p:txBody>
      </p:sp>
    </p:spTree>
    <p:extLst>
      <p:ext uri="{BB962C8B-B14F-4D97-AF65-F5344CB8AC3E}">
        <p14:creationId xmlns:p14="http://schemas.microsoft.com/office/powerpoint/2010/main" val="3831814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20000" contrast="3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 y="0"/>
            <a:ext cx="12191999" cy="6858000"/>
          </a:xfrm>
          <a:prstGeom prst="rect">
            <a:avLst/>
          </a:prstGeom>
          <a:blipFill dpi="0" rotWithShape="1">
            <a:blip r:embed="rId5">
              <a:alphaModFix amt="41000"/>
              <a:extLst>
                <a:ext uri="{BEBA8EAE-BF5A-486C-A8C5-ECC9F3942E4B}">
                  <a14:imgProps xmlns:a14="http://schemas.microsoft.com/office/drawing/2010/main">
                    <a14:imgLayer r:embed="rId6">
                      <a14:imgEffect>
                        <a14:brightnessContrast bright="-21000" contrast="10000"/>
                      </a14:imgEffect>
                    </a14:imgLayer>
                  </a14:imgProps>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3"/>
          <p:cNvSpPr txBox="1">
            <a:spLocks/>
          </p:cNvSpPr>
          <p:nvPr/>
        </p:nvSpPr>
        <p:spPr>
          <a:xfrm>
            <a:off x="0" y="160421"/>
            <a:ext cx="12192000" cy="2342147"/>
          </a:xfrm>
          <a:prstGeom prst="rect">
            <a:avLst/>
          </a:prstGeom>
        </p:spPr>
        <p:txBody>
          <a:bodyPr vert="horz" lIns="548640" tIns="182880" rIns="457200" bIns="45720" rtlCol="0" anchor="t" anchorCtr="0">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r>
              <a:rPr lang="en-US" sz="4400" b="1" dirty="0">
                <a:solidFill>
                  <a:schemeClr val="bg1"/>
                </a:solidFill>
                <a:effectLst>
                  <a:outerShdw blurRad="50800" dist="50800" dir="5400000" algn="t" rotWithShape="0">
                    <a:prstClr val="black">
                      <a:alpha val="40000"/>
                    </a:prstClr>
                  </a:outerShdw>
                </a:effectLst>
              </a:rPr>
              <a:t>Who must take the mandatory hour of governmental ethics training?</a:t>
            </a:r>
          </a:p>
        </p:txBody>
      </p:sp>
      <p:sp>
        <p:nvSpPr>
          <p:cNvPr id="6" name="TextBox 5"/>
          <p:cNvSpPr txBox="1"/>
          <p:nvPr/>
        </p:nvSpPr>
        <p:spPr>
          <a:xfrm>
            <a:off x="8642555" y="6457890"/>
            <a:ext cx="3549445" cy="400110"/>
          </a:xfrm>
          <a:prstGeom prst="rect">
            <a:avLst/>
          </a:prstGeom>
          <a:solidFill>
            <a:schemeClr val="accent6">
              <a:lumMod val="75000"/>
              <a:alpha val="29000"/>
            </a:schemeClr>
          </a:solidFill>
          <a:effectLst>
            <a:softEdge rad="127000"/>
          </a:effectLst>
        </p:spPr>
        <p:txBody>
          <a:bodyPr wrap="square" rtlCol="0">
            <a:spAutoFit/>
          </a:bodyPr>
          <a:lstStyle/>
          <a:p>
            <a:pPr algn="ctr"/>
            <a:r>
              <a:rPr lang="en-US" sz="2000" b="1" spc="-150" dirty="0">
                <a:solidFill>
                  <a:schemeClr val="accent1">
                    <a:lumMod val="40000"/>
                    <a:lumOff val="60000"/>
                  </a:schemeClr>
                </a:solidFill>
                <a:effectLst>
                  <a:outerShdw blurRad="38100" dist="50800" dir="2700000" algn="tl">
                    <a:srgbClr val="000000">
                      <a:alpha val="60000"/>
                    </a:srgbClr>
                  </a:outerShdw>
                </a:effectLst>
              </a:rPr>
              <a:t>La. Revised Statute 42:1170(A)</a:t>
            </a:r>
          </a:p>
        </p:txBody>
      </p:sp>
    </p:spTree>
    <p:extLst>
      <p:ext uri="{BB962C8B-B14F-4D97-AF65-F5344CB8AC3E}">
        <p14:creationId xmlns:p14="http://schemas.microsoft.com/office/powerpoint/2010/main" val="179071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BEBA8EAE-BF5A-486C-A8C5-ECC9F3942E4B}">
                <a14:imgProps xmlns:a14="http://schemas.microsoft.com/office/drawing/2010/main">
                  <a14:imgLayer r:embed="rId4">
                    <a14:imgEffect>
                      <a14:brightnessContrast bright="-14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5411715"/>
            <a:ext cx="12192000" cy="1323439"/>
          </a:xfrm>
          <a:prstGeom prst="rect">
            <a:avLst/>
          </a:prstGeom>
          <a:solidFill>
            <a:schemeClr val="tx2">
              <a:lumMod val="75000"/>
              <a:alpha val="50000"/>
            </a:schemeClr>
          </a:solidFill>
          <a:effectLst>
            <a:glow rad="127000">
              <a:schemeClr val="accent6">
                <a:lumMod val="50000"/>
                <a:alpha val="33000"/>
              </a:schemeClr>
            </a:glow>
          </a:effectLst>
        </p:spPr>
        <p:txBody>
          <a:bodyPr wrap="square" rtlCol="0">
            <a:spAutoFit/>
          </a:bodyPr>
          <a:lstStyle/>
          <a:p>
            <a:pPr algn="ctr"/>
            <a:r>
              <a:rPr lang="en-US" sz="4000" dirty="0">
                <a:solidFill>
                  <a:schemeClr val="bg1"/>
                </a:solidFill>
                <a:effectLst>
                  <a:outerShdw blurRad="38100" dist="38100" dir="2700000" algn="tl">
                    <a:srgbClr val="000000">
                      <a:alpha val="43137"/>
                    </a:srgbClr>
                  </a:outerShdw>
                </a:effectLst>
              </a:rPr>
              <a:t>Ethics training is credited by calendar year</a:t>
            </a:r>
          </a:p>
          <a:p>
            <a:pPr algn="ctr"/>
            <a:r>
              <a:rPr lang="en-US" sz="4000" dirty="0">
                <a:solidFill>
                  <a:schemeClr val="bg1"/>
                </a:solidFill>
                <a:effectLst>
                  <a:outerShdw blurRad="38100" dist="38100" dir="2700000" algn="tl">
                    <a:srgbClr val="000000">
                      <a:alpha val="43137"/>
                    </a:srgbClr>
                  </a:outerShdw>
                </a:effectLst>
              </a:rPr>
              <a:t>and must be done by midnight December 31</a:t>
            </a:r>
            <a:r>
              <a:rPr lang="en-US" sz="4000" baseline="30000" dirty="0">
                <a:solidFill>
                  <a:schemeClr val="bg1"/>
                </a:solidFill>
                <a:effectLst>
                  <a:outerShdw blurRad="38100" dist="38100" dir="2700000" algn="tl">
                    <a:srgbClr val="000000">
                      <a:alpha val="43137"/>
                    </a:srgbClr>
                  </a:outerShdw>
                </a:effectLst>
              </a:rPr>
              <a:t>st</a:t>
            </a:r>
            <a:r>
              <a:rPr lang="en-US" sz="4000" dirty="0">
                <a:solidFill>
                  <a:schemeClr val="bg1"/>
                </a:solidFill>
                <a:effectLst>
                  <a:outerShdw blurRad="38100" dist="38100" dir="2700000" algn="tl">
                    <a:srgbClr val="000000">
                      <a:alpha val="43137"/>
                    </a:srgbClr>
                  </a:outerShdw>
                </a:effectLst>
              </a:rPr>
              <a:t>. </a:t>
            </a:r>
          </a:p>
        </p:txBody>
      </p:sp>
      <p:sp>
        <p:nvSpPr>
          <p:cNvPr id="3" name="Title 3"/>
          <p:cNvSpPr txBox="1">
            <a:spLocks/>
          </p:cNvSpPr>
          <p:nvPr/>
        </p:nvSpPr>
        <p:spPr>
          <a:xfrm>
            <a:off x="643090" y="1785724"/>
            <a:ext cx="6400800" cy="3386741"/>
          </a:xfrm>
          <a:prstGeom prst="rect">
            <a:avLst/>
          </a:prstGeom>
        </p:spPr>
        <p:txBody>
          <a:bodyPr vert="horz" lIns="91440" tIns="45720" rIns="91440" bIns="45720" rtlCol="0" anchor="ctr" anchorCtr="0">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marL="685800" indent="-685800" algn="l">
              <a:buFont typeface="Arial" panose="020B0604020202020204" pitchFamily="34" charset="0"/>
              <a:buChar char="•"/>
            </a:pPr>
            <a:r>
              <a:rPr lang="en-US" sz="4000" dirty="0">
                <a:solidFill>
                  <a:srgbClr val="FFFF00"/>
                </a:solidFill>
              </a:rPr>
              <a:t>Public Servants</a:t>
            </a:r>
          </a:p>
          <a:p>
            <a:pPr algn="l"/>
            <a:r>
              <a:rPr lang="en-US" sz="4000" dirty="0">
                <a:solidFill>
                  <a:srgbClr val="FFFF00"/>
                </a:solidFill>
              </a:rPr>
              <a:t>	1 hour</a:t>
            </a:r>
          </a:p>
          <a:p>
            <a:pPr marL="685800" indent="-685800" algn="l">
              <a:buFont typeface="Arial" panose="020B0604020202020204" pitchFamily="34" charset="0"/>
              <a:buChar char="•"/>
            </a:pPr>
            <a:r>
              <a:rPr lang="en-US" sz="4000" dirty="0">
                <a:solidFill>
                  <a:srgbClr val="FFFF00"/>
                </a:solidFill>
              </a:rPr>
              <a:t>Elected Officials</a:t>
            </a:r>
          </a:p>
          <a:p>
            <a:pPr algn="l"/>
            <a:r>
              <a:rPr lang="en-US" sz="4000" dirty="0">
                <a:solidFill>
                  <a:srgbClr val="FFFF00"/>
                </a:solidFill>
              </a:rPr>
              <a:t>	1 hour</a:t>
            </a:r>
          </a:p>
        </p:txBody>
      </p:sp>
      <p:grpSp>
        <p:nvGrpSpPr>
          <p:cNvPr id="5" name="Group 4"/>
          <p:cNvGrpSpPr/>
          <p:nvPr/>
        </p:nvGrpSpPr>
        <p:grpSpPr>
          <a:xfrm rot="800935">
            <a:off x="6724654" y="1500970"/>
            <a:ext cx="3926157" cy="2800300"/>
            <a:chOff x="5486400" y="1287418"/>
            <a:chExt cx="3124200" cy="2370182"/>
          </a:xfrm>
        </p:grpSpPr>
        <p:cxnSp>
          <p:nvCxnSpPr>
            <p:cNvPr id="6" name="Straight Arrow Connector 5"/>
            <p:cNvCxnSpPr/>
            <p:nvPr/>
          </p:nvCxnSpPr>
          <p:spPr>
            <a:xfrm flipH="1">
              <a:off x="5486400" y="3190338"/>
              <a:ext cx="990600" cy="467262"/>
            </a:xfrm>
            <a:prstGeom prst="straightConnector1">
              <a:avLst/>
            </a:prstGeom>
            <a:ln w="762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6248400" y="1287418"/>
              <a:ext cx="2362200" cy="2370182"/>
            </a:xfrm>
            <a:prstGeom prst="ellipse">
              <a:avLst/>
            </a:prstGeom>
            <a:gradFill flip="none" rotWithShape="1">
              <a:gsLst>
                <a:gs pos="0">
                  <a:schemeClr val="accent1">
                    <a:shade val="30000"/>
                    <a:satMod val="115000"/>
                  </a:schemeClr>
                </a:gs>
                <a:gs pos="42000">
                  <a:schemeClr val="accent1">
                    <a:shade val="67500"/>
                    <a:satMod val="115000"/>
                    <a:alpha val="67000"/>
                  </a:schemeClr>
                </a:gs>
                <a:gs pos="84000">
                  <a:schemeClr val="accent1">
                    <a:shade val="100000"/>
                    <a:satMod val="115000"/>
                  </a:schemeClr>
                </a:gs>
              </a:gsLst>
              <a:lin ang="2700000" scaled="1"/>
              <a:tileRect/>
            </a:gradFill>
            <a:ln>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6457950" y="1501076"/>
              <a:ext cx="2038350" cy="2062103"/>
            </a:xfrm>
            <a:prstGeom prst="rect">
              <a:avLst/>
            </a:prstGeom>
            <a:noFill/>
          </p:spPr>
          <p:txBody>
            <a:bodyPr wrap="square" rtlCol="0">
              <a:spAutoFit/>
            </a:bodyPr>
            <a:lstStyle/>
            <a:p>
              <a:pPr algn="ctr"/>
              <a:endParaRPr lang="en-US" sz="800" b="1" dirty="0">
                <a:solidFill>
                  <a:srgbClr val="FFFF00"/>
                </a:solidFill>
                <a:effectLst>
                  <a:outerShdw blurRad="38100" dist="38100" dir="2700000" algn="tl">
                    <a:srgbClr val="000000">
                      <a:alpha val="43137"/>
                    </a:srgbClr>
                  </a:outerShdw>
                </a:effectLst>
                <a:latin typeface="+mj-lt"/>
              </a:endParaRPr>
            </a:p>
            <a:p>
              <a:pPr algn="ctr"/>
              <a:r>
                <a:rPr lang="en-US" sz="2400" b="1" dirty="0">
                  <a:solidFill>
                    <a:srgbClr val="FFFF00"/>
                  </a:solidFill>
                  <a:effectLst>
                    <a:outerShdw blurRad="38100" dist="38100" dir="2700000" algn="tl">
                      <a:srgbClr val="000000">
                        <a:alpha val="43137"/>
                      </a:srgbClr>
                    </a:outerShdw>
                  </a:effectLst>
                  <a:latin typeface="+mj-lt"/>
                </a:rPr>
                <a:t>Also, 1 hour per term of Campaign Finance Disclosure </a:t>
              </a:r>
            </a:p>
            <a:p>
              <a:pPr algn="ctr"/>
              <a:r>
                <a:rPr lang="en-US" sz="2400" b="1" dirty="0">
                  <a:solidFill>
                    <a:srgbClr val="FFFF00"/>
                  </a:solidFill>
                  <a:effectLst>
                    <a:outerShdw blurRad="38100" dist="38100" dir="2700000" algn="tl">
                      <a:srgbClr val="000000">
                        <a:alpha val="43137"/>
                      </a:srgbClr>
                    </a:outerShdw>
                  </a:effectLst>
                  <a:latin typeface="+mj-lt"/>
                </a:rPr>
                <a:t>Act</a:t>
              </a:r>
            </a:p>
          </p:txBody>
        </p:sp>
      </p:grpSp>
      <p:sp>
        <p:nvSpPr>
          <p:cNvPr id="9" name="TextBox 8"/>
          <p:cNvSpPr txBox="1"/>
          <p:nvPr/>
        </p:nvSpPr>
        <p:spPr>
          <a:xfrm>
            <a:off x="0" y="523490"/>
            <a:ext cx="9593452" cy="646331"/>
          </a:xfrm>
          <a:prstGeom prst="rect">
            <a:avLst/>
          </a:prstGeom>
          <a:noFill/>
        </p:spPr>
        <p:txBody>
          <a:bodyPr wrap="square" lIns="274320" rtlCol="0">
            <a:spAutoFit/>
          </a:bodyPr>
          <a:lstStyle/>
          <a:p>
            <a:r>
              <a:rPr lang="en-US" sz="3600" spc="-150" dirty="0">
                <a:solidFill>
                  <a:srgbClr val="FFFF00"/>
                </a:solidFill>
                <a:effectLst>
                  <a:outerShdw blurRad="38100" dist="38100" dir="2700000" algn="tl">
                    <a:srgbClr val="000000">
                      <a:alpha val="43137"/>
                    </a:srgbClr>
                  </a:outerShdw>
                </a:effectLst>
                <a:latin typeface="Copperplate Gothic Light" panose="020E0507020206020404" pitchFamily="34" charset="0"/>
              </a:rPr>
              <a:t>LA Revised Statute 42:1170(A)</a:t>
            </a:r>
          </a:p>
        </p:txBody>
      </p:sp>
    </p:spTree>
    <p:extLst>
      <p:ext uri="{BB962C8B-B14F-4D97-AF65-F5344CB8AC3E}">
        <p14:creationId xmlns:p14="http://schemas.microsoft.com/office/powerpoint/2010/main" val="417679354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6180892"/>
            <a:ext cx="12192000" cy="677108"/>
          </a:xfrm>
          <a:prstGeom prst="rect">
            <a:avLst/>
          </a:prstGeom>
          <a:solidFill>
            <a:schemeClr val="tx1">
              <a:lumMod val="85000"/>
              <a:lumOff val="15000"/>
              <a:alpha val="91000"/>
            </a:schemeClr>
          </a:solidFill>
          <a:ln>
            <a:noFill/>
          </a:ln>
        </p:spPr>
        <p:txBody>
          <a:bodyPr wrap="square" lIns="91440" tIns="91440" bIns="91440" rtlCol="0">
            <a:spAutoFit/>
          </a:bodyPr>
          <a:lstStyle/>
          <a:p>
            <a:pPr algn="ctr"/>
            <a:r>
              <a:rPr lang="en-US" sz="3200" dirty="0">
                <a:solidFill>
                  <a:schemeClr val="accent1">
                    <a:lumMod val="20000"/>
                    <a:lumOff val="80000"/>
                  </a:schemeClr>
                </a:solidFill>
                <a:effectLst>
                  <a:outerShdw blurRad="38100" dist="38100" dir="2700000" algn="tl">
                    <a:srgbClr val="000000">
                      <a:alpha val="43137"/>
                    </a:srgbClr>
                  </a:outerShdw>
                </a:effectLst>
              </a:rPr>
              <a:t>Public servants do a variety of jobs.</a:t>
            </a:r>
          </a:p>
        </p:txBody>
      </p:sp>
    </p:spTree>
    <p:extLst>
      <p:ext uri="{BB962C8B-B14F-4D97-AF65-F5344CB8AC3E}">
        <p14:creationId xmlns:p14="http://schemas.microsoft.com/office/powerpoint/2010/main" val="1319965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98290" y="1959739"/>
            <a:ext cx="7595419" cy="2862322"/>
          </a:xfrm>
          <a:prstGeom prst="rect">
            <a:avLst/>
          </a:prstGeom>
          <a:noFill/>
        </p:spPr>
        <p:txBody>
          <a:bodyPr wrap="square" rtlCol="0">
            <a:spAutoFit/>
          </a:bodyPr>
          <a:lstStyle/>
          <a:p>
            <a:pPr algn="ctr"/>
            <a:r>
              <a:rPr lang="en-US" sz="3600" dirty="0">
                <a:solidFill>
                  <a:schemeClr val="bg1"/>
                </a:solidFill>
              </a:rPr>
              <a:t>Public employees, elected officials, and people who are appointed to various state and local boards and commissions are all public servants.</a:t>
            </a:r>
            <a:endParaRPr lang="en-US" sz="6000" dirty="0">
              <a:solidFill>
                <a:schemeClr val="bg1"/>
              </a:solidFill>
            </a:endParaRPr>
          </a:p>
        </p:txBody>
      </p:sp>
      <p:sp>
        <p:nvSpPr>
          <p:cNvPr id="3" name="TextBox 2"/>
          <p:cNvSpPr txBox="1"/>
          <p:nvPr/>
        </p:nvSpPr>
        <p:spPr>
          <a:xfrm>
            <a:off x="2524572" y="554182"/>
            <a:ext cx="7142853" cy="707886"/>
          </a:xfrm>
          <a:prstGeom prst="rect">
            <a:avLst/>
          </a:prstGeom>
          <a:noFill/>
        </p:spPr>
        <p:txBody>
          <a:bodyPr wrap="none" rtlCol="0">
            <a:spAutoFit/>
          </a:bodyPr>
          <a:lstStyle/>
          <a:p>
            <a:r>
              <a:rPr lang="en-US" sz="4000" dirty="0">
                <a:solidFill>
                  <a:schemeClr val="bg1">
                    <a:lumMod val="85000"/>
                  </a:schemeClr>
                </a:solidFill>
                <a:latin typeface="Copperplate Gothic Light" panose="020E0507020206020404" pitchFamily="34" charset="0"/>
              </a:rPr>
              <a:t>Who Is A Public Servant?</a:t>
            </a:r>
          </a:p>
        </p:txBody>
      </p:sp>
    </p:spTree>
    <p:extLst>
      <p:ext uri="{BB962C8B-B14F-4D97-AF65-F5344CB8AC3E}">
        <p14:creationId xmlns:p14="http://schemas.microsoft.com/office/powerpoint/2010/main" val="223771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950498" y="328433"/>
            <a:ext cx="8286804" cy="6194003"/>
          </a:xfrm>
          <a:prstGeom prst="rect">
            <a:avLst/>
          </a:prstGeom>
          <a:noFill/>
        </p:spPr>
        <p:txBody>
          <a:bodyPr wrap="square" rtlCol="0">
            <a:spAutoFit/>
          </a:bodyPr>
          <a:lstStyle/>
          <a:p>
            <a:pPr algn="ctr">
              <a:spcAft>
                <a:spcPts val="1200"/>
              </a:spcAft>
              <a:buClr>
                <a:srgbClr val="EAD725"/>
              </a:buClr>
            </a:pPr>
            <a:r>
              <a:rPr lang="en-US" sz="4000" dirty="0">
                <a:solidFill>
                  <a:schemeClr val="bg1"/>
                </a:solidFill>
                <a:latin typeface="Copperplate Gothic Light" panose="020E0507020206020404" pitchFamily="34" charset="0"/>
              </a:rPr>
              <a:t>Who is a Public Employee?</a:t>
            </a:r>
          </a:p>
          <a:p>
            <a:pPr marL="457200" indent="-457200" algn="ctr">
              <a:spcAft>
                <a:spcPts val="1200"/>
              </a:spcAft>
              <a:buClr>
                <a:srgbClr val="EAD725"/>
              </a:buClr>
              <a:buFont typeface="Arial" panose="020B0604020202020204" pitchFamily="34" charset="0"/>
              <a:buChar char="•"/>
            </a:pPr>
            <a:endParaRPr lang="en-US" sz="3600" dirty="0">
              <a:solidFill>
                <a:schemeClr val="bg1"/>
              </a:solidFill>
            </a:endParaRPr>
          </a:p>
          <a:p>
            <a:pPr marL="457200" indent="-457200">
              <a:spcAft>
                <a:spcPts val="1500"/>
              </a:spcAft>
              <a:buClr>
                <a:srgbClr val="EAD725"/>
              </a:buClr>
              <a:buSzPct val="115000"/>
              <a:buFont typeface="Arial" panose="020B0604020202020204" pitchFamily="34" charset="0"/>
              <a:buChar char="•"/>
            </a:pPr>
            <a:r>
              <a:rPr lang="en-US" sz="3200" dirty="0">
                <a:solidFill>
                  <a:schemeClr val="bg1"/>
                </a:solidFill>
              </a:rPr>
              <a:t>Anyone who is an administrative officer or official of a governmental entity who is </a:t>
            </a:r>
            <a:r>
              <a:rPr lang="en-US" sz="3200" b="1" dirty="0">
                <a:solidFill>
                  <a:schemeClr val="bg1"/>
                </a:solidFill>
              </a:rPr>
              <a:t>not </a:t>
            </a:r>
            <a:r>
              <a:rPr lang="en-US" sz="3200" dirty="0">
                <a:solidFill>
                  <a:schemeClr val="bg1"/>
                </a:solidFill>
              </a:rPr>
              <a:t>filling an elected office. </a:t>
            </a:r>
          </a:p>
          <a:p>
            <a:pPr marL="457200" indent="-457200">
              <a:spcAft>
                <a:spcPts val="1500"/>
              </a:spcAft>
              <a:buClr>
                <a:srgbClr val="EAD725"/>
              </a:buClr>
              <a:buSzPct val="115000"/>
              <a:buFont typeface="Arial" panose="020B0604020202020204" pitchFamily="34" charset="0"/>
              <a:buChar char="•"/>
            </a:pPr>
            <a:r>
              <a:rPr lang="en-US" sz="3200" dirty="0">
                <a:solidFill>
                  <a:schemeClr val="bg1"/>
                </a:solidFill>
              </a:rPr>
              <a:t>Anyone whom an elected official appoints to serve as a member of the agency or as an employee of the agency when the elected official is acting in an official capacity.</a:t>
            </a:r>
          </a:p>
        </p:txBody>
      </p:sp>
    </p:spTree>
    <p:extLst>
      <p:ext uri="{BB962C8B-B14F-4D97-AF65-F5344CB8AC3E}">
        <p14:creationId xmlns:p14="http://schemas.microsoft.com/office/powerpoint/2010/main" val="2393104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2387" y="364958"/>
            <a:ext cx="8035524" cy="5127045"/>
          </a:xfrm>
          <a:prstGeom prst="rect">
            <a:avLst/>
          </a:prstGeom>
          <a:noFill/>
        </p:spPr>
        <p:txBody>
          <a:bodyPr wrap="square" rtlCol="0">
            <a:spAutoFit/>
          </a:bodyPr>
          <a:lstStyle/>
          <a:p>
            <a:endParaRPr lang="en-US" dirty="0">
              <a:solidFill>
                <a:schemeClr val="tx1">
                  <a:lumMod val="65000"/>
                  <a:lumOff val="35000"/>
                </a:schemeClr>
              </a:solidFill>
              <a:latin typeface="Century Gothic" panose="020B0502020202020204" pitchFamily="34" charset="0"/>
            </a:endParaRPr>
          </a:p>
          <a:p>
            <a:pPr algn="ctr">
              <a:spcAft>
                <a:spcPts val="3600"/>
              </a:spcAft>
            </a:pPr>
            <a:r>
              <a:rPr lang="en-US" sz="3600" dirty="0">
                <a:solidFill>
                  <a:schemeClr val="bg1"/>
                </a:solidFill>
                <a:latin typeface="Copperplate Gothic Light" panose="020E0507020206020404" pitchFamily="34" charset="0"/>
              </a:rPr>
              <a:t>Public Employee Continued</a:t>
            </a:r>
          </a:p>
          <a:p>
            <a:pPr marL="571500" indent="-571500">
              <a:spcBef>
                <a:spcPts val="600"/>
              </a:spcBef>
              <a:spcAft>
                <a:spcPts val="1100"/>
              </a:spcAft>
              <a:buClr>
                <a:srgbClr val="EAD725"/>
              </a:buClr>
              <a:buSzPct val="115000"/>
              <a:buFont typeface="Arial" panose="020B0604020202020204" pitchFamily="34" charset="0"/>
              <a:buChar char="•"/>
            </a:pPr>
            <a:r>
              <a:rPr lang="en-US" sz="3200" dirty="0">
                <a:solidFill>
                  <a:schemeClr val="bg1"/>
                </a:solidFill>
                <a:effectLst>
                  <a:outerShdw blurRad="38100" dist="38100" dir="2700000" algn="tl">
                    <a:srgbClr val="000000">
                      <a:alpha val="43137"/>
                    </a:srgbClr>
                  </a:outerShdw>
                </a:effectLst>
                <a:latin typeface="Century Gothic" panose="020B0502020202020204" pitchFamily="34" charset="0"/>
              </a:rPr>
              <a:t>Anyone engaged in the performance of a governmental function, </a:t>
            </a:r>
          </a:p>
          <a:p>
            <a:pPr marL="571500" indent="-571500">
              <a:spcBef>
                <a:spcPts val="600"/>
              </a:spcBef>
              <a:spcAft>
                <a:spcPts val="1100"/>
              </a:spcAft>
              <a:buClr>
                <a:srgbClr val="EAD725"/>
              </a:buClr>
              <a:buSzPct val="115000"/>
              <a:buFont typeface="Arial" panose="020B0604020202020204" pitchFamily="34" charset="0"/>
              <a:buChar char="•"/>
            </a:pPr>
            <a:r>
              <a:rPr lang="en-US" sz="3200" dirty="0">
                <a:solidFill>
                  <a:schemeClr val="bg1"/>
                </a:solidFill>
                <a:effectLst>
                  <a:outerShdw blurRad="38100" dist="38100" dir="2700000" algn="tl">
                    <a:srgbClr val="000000">
                      <a:alpha val="43137"/>
                    </a:srgbClr>
                  </a:outerShdw>
                </a:effectLst>
                <a:latin typeface="Century Gothic" panose="020B0502020202020204" pitchFamily="34" charset="0"/>
              </a:rPr>
              <a:t>Anyone </a:t>
            </a:r>
            <a:r>
              <a:rPr lang="en-US" sz="3200" dirty="0">
                <a:solidFill>
                  <a:schemeClr val="bg1"/>
                </a:solidFill>
                <a:latin typeface="Century Gothic" panose="020B0502020202020204" pitchFamily="34" charset="0"/>
              </a:rPr>
              <a:t> </a:t>
            </a:r>
            <a:r>
              <a:rPr lang="en-US" sz="3200" dirty="0">
                <a:solidFill>
                  <a:schemeClr val="bg1"/>
                </a:solidFill>
                <a:effectLst>
                  <a:outerShdw blurRad="38100" dist="38100" dir="2700000" algn="tl">
                    <a:srgbClr val="000000">
                      <a:alpha val="43137"/>
                    </a:srgbClr>
                  </a:outerShdw>
                </a:effectLst>
                <a:latin typeface="Century Gothic" panose="020B0502020202020204" pitchFamily="34" charset="0"/>
              </a:rPr>
              <a:t>under the supervision or authority of an elected official or another employee of a government organization – </a:t>
            </a:r>
          </a:p>
        </p:txBody>
      </p:sp>
      <p:sp>
        <p:nvSpPr>
          <p:cNvPr id="3" name="Rectangle 2"/>
          <p:cNvSpPr/>
          <p:nvPr/>
        </p:nvSpPr>
        <p:spPr>
          <a:xfrm>
            <a:off x="0" y="5917721"/>
            <a:ext cx="12192000" cy="940279"/>
          </a:xfrm>
          <a:prstGeom prst="rect">
            <a:avLst/>
          </a:prstGeom>
          <a:solidFill>
            <a:srgbClr val="7303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effectLst>
                  <a:outerShdw blurRad="38100" dist="38100" dir="2700000" algn="tl">
                    <a:srgbClr val="000000">
                      <a:alpha val="43137"/>
                    </a:srgbClr>
                  </a:outerShdw>
                </a:effectLst>
                <a:latin typeface="Century Gothic" panose="020B0502020202020204" pitchFamily="34" charset="0"/>
              </a:rPr>
              <a:t>whether compensated or not.</a:t>
            </a:r>
          </a:p>
        </p:txBody>
      </p:sp>
    </p:spTree>
    <p:extLst>
      <p:ext uri="{BB962C8B-B14F-4D97-AF65-F5344CB8AC3E}">
        <p14:creationId xmlns:p14="http://schemas.microsoft.com/office/powerpoint/2010/main" val="1620298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brightnessContrast bright="-30000" contrast="1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11899"/>
            <a:ext cx="12192000" cy="888237"/>
          </a:xfrm>
        </p:spPr>
        <p:txBody>
          <a:bodyPr lIns="182880">
            <a:normAutofit/>
          </a:bodyPr>
          <a:lstStyle/>
          <a:p>
            <a:r>
              <a:rPr lang="en-US" sz="5400" spc="-150" dirty="0">
                <a:solidFill>
                  <a:schemeClr val="accent1">
                    <a:lumMod val="60000"/>
                    <a:lumOff val="40000"/>
                  </a:schemeClr>
                </a:solidFill>
                <a:effectLst>
                  <a:outerShdw blurRad="38100" dist="38100" dir="2700000" algn="tl">
                    <a:srgbClr val="000000">
                      <a:alpha val="43137"/>
                    </a:srgbClr>
                  </a:outerShdw>
                </a:effectLst>
              </a:rPr>
              <a:t>Governmental Ethics</a:t>
            </a:r>
          </a:p>
        </p:txBody>
      </p:sp>
      <p:sp>
        <p:nvSpPr>
          <p:cNvPr id="4" name="Text Placeholder 3"/>
          <p:cNvSpPr>
            <a:spLocks noGrp="1"/>
          </p:cNvSpPr>
          <p:nvPr>
            <p:ph type="body" idx="1"/>
          </p:nvPr>
        </p:nvSpPr>
        <p:spPr>
          <a:xfrm>
            <a:off x="3600455" y="2071840"/>
            <a:ext cx="7629525" cy="2647955"/>
          </a:xfrm>
          <a:solidFill>
            <a:schemeClr val="accent1">
              <a:lumMod val="20000"/>
              <a:lumOff val="80000"/>
              <a:alpha val="80000"/>
            </a:schemeClr>
          </a:solidFill>
          <a:effectLst>
            <a:outerShdw blurRad="50800" dist="88900" dir="5400000" sx="101000" sy="101000" algn="t" rotWithShape="0">
              <a:schemeClr val="tx1">
                <a:lumMod val="75000"/>
                <a:lumOff val="25000"/>
                <a:alpha val="40000"/>
              </a:schemeClr>
            </a:outerShdw>
          </a:effectLst>
        </p:spPr>
        <p:txBody>
          <a:bodyPr lIns="457200">
            <a:noAutofit/>
          </a:bodyPr>
          <a:lstStyle/>
          <a:p>
            <a:pPr>
              <a:lnSpc>
                <a:spcPct val="100000"/>
              </a:lnSpc>
              <a:spcBef>
                <a:spcPts val="0"/>
              </a:spcBef>
            </a:pPr>
            <a:r>
              <a:rPr lang="en-US" sz="3600" b="1" dirty="0">
                <a:solidFill>
                  <a:srgbClr val="002060"/>
                </a:solidFill>
              </a:rPr>
              <a:t>The behavior of public servants influences how citizens answer such questions as </a:t>
            </a:r>
          </a:p>
        </p:txBody>
      </p:sp>
      <p:sp>
        <p:nvSpPr>
          <p:cNvPr id="6" name="TextBox 5"/>
          <p:cNvSpPr txBox="1"/>
          <p:nvPr/>
        </p:nvSpPr>
        <p:spPr>
          <a:xfrm>
            <a:off x="0" y="981042"/>
            <a:ext cx="8072438" cy="400110"/>
          </a:xfrm>
          <a:prstGeom prst="rect">
            <a:avLst/>
          </a:prstGeom>
          <a:noFill/>
        </p:spPr>
        <p:txBody>
          <a:bodyPr wrap="square" rtlCol="0">
            <a:spAutoFit/>
          </a:bodyPr>
          <a:lstStyle/>
          <a:p>
            <a:pPr algn="ctr"/>
            <a:r>
              <a:rPr lang="en-US" sz="2000" dirty="0">
                <a:solidFill>
                  <a:schemeClr val="accent1">
                    <a:lumMod val="60000"/>
                    <a:lumOff val="40000"/>
                  </a:schemeClr>
                </a:solidFill>
              </a:rPr>
              <a:t>Growing Better Government in Louisiana</a:t>
            </a:r>
          </a:p>
        </p:txBody>
      </p:sp>
      <p:sp>
        <p:nvSpPr>
          <p:cNvPr id="5" name="TextBox 4"/>
          <p:cNvSpPr txBox="1"/>
          <p:nvPr/>
        </p:nvSpPr>
        <p:spPr>
          <a:xfrm>
            <a:off x="369096" y="4971543"/>
            <a:ext cx="11453808" cy="1523494"/>
          </a:xfrm>
          <a:prstGeom prst="rect">
            <a:avLst/>
          </a:prstGeom>
          <a:noFill/>
        </p:spPr>
        <p:txBody>
          <a:bodyPr wrap="square" rtlCol="0">
            <a:spAutoFit/>
          </a:bodyPr>
          <a:lstStyle/>
          <a:p>
            <a:pPr algn="ctr">
              <a:spcAft>
                <a:spcPts val="600"/>
              </a:spcAft>
            </a:pPr>
            <a:r>
              <a:rPr lang="en-US" sz="4400" b="1" dirty="0">
                <a:solidFill>
                  <a:schemeClr val="bg1"/>
                </a:solidFill>
                <a:effectLst>
                  <a:outerShdw blurRad="38100" dist="38100" dir="2700000" algn="tl">
                    <a:srgbClr val="000000">
                      <a:alpha val="43137"/>
                    </a:srgbClr>
                  </a:outerShdw>
                </a:effectLst>
              </a:rPr>
              <a:t>Is government fair?  </a:t>
            </a:r>
          </a:p>
          <a:p>
            <a:pPr algn="ctr"/>
            <a:r>
              <a:rPr lang="en-US" sz="4400" b="1" dirty="0">
                <a:solidFill>
                  <a:schemeClr val="bg1"/>
                </a:solidFill>
                <a:effectLst>
                  <a:outerShdw blurRad="38100" dist="38100" dir="2700000" algn="tl">
                    <a:srgbClr val="000000">
                      <a:alpha val="43137"/>
                    </a:srgbClr>
                  </a:outerShdw>
                </a:effectLst>
              </a:rPr>
              <a:t>Does it work for the good of the people?</a:t>
            </a:r>
          </a:p>
        </p:txBody>
      </p:sp>
    </p:spTree>
    <p:extLst>
      <p:ext uri="{BB962C8B-B14F-4D97-AF65-F5344CB8AC3E}">
        <p14:creationId xmlns:p14="http://schemas.microsoft.com/office/powerpoint/2010/main" val="2617331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25000"/>
                    </a14:imgEffect>
                    <a14:imgEffect>
                      <a14:brightnessContrast bright="-30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77273"/>
            <a:ext cx="12192000" cy="1325563"/>
          </a:xfrm>
        </p:spPr>
        <p:txBody>
          <a:bodyPr>
            <a:normAutofit/>
          </a:bodyPr>
          <a:lstStyle/>
          <a:p>
            <a:pPr algn="ctr"/>
            <a:r>
              <a:rPr lang="en-US" sz="4000" spc="-150" dirty="0">
                <a:solidFill>
                  <a:schemeClr val="accent1">
                    <a:lumMod val="40000"/>
                    <a:lumOff val="60000"/>
                  </a:schemeClr>
                </a:solidFill>
                <a:effectLst>
                  <a:outerShdw blurRad="38100" dist="38100" dir="2700000" algn="tl">
                    <a:srgbClr val="000000">
                      <a:alpha val="43137"/>
                    </a:srgbClr>
                  </a:outerShdw>
                </a:effectLst>
              </a:rPr>
              <a:t>Key Words for the Four Principles </a:t>
            </a:r>
            <a:br>
              <a:rPr lang="en-US" sz="4000" spc="-150" dirty="0">
                <a:solidFill>
                  <a:schemeClr val="accent1">
                    <a:lumMod val="40000"/>
                    <a:lumOff val="60000"/>
                  </a:schemeClr>
                </a:solidFill>
                <a:effectLst>
                  <a:outerShdw blurRad="38100" dist="38100" dir="2700000" algn="tl">
                    <a:srgbClr val="000000">
                      <a:alpha val="43137"/>
                    </a:srgbClr>
                  </a:outerShdw>
                </a:effectLst>
              </a:rPr>
            </a:br>
            <a:r>
              <a:rPr lang="en-US" sz="4000" spc="-150" dirty="0">
                <a:solidFill>
                  <a:schemeClr val="accent1">
                    <a:lumMod val="40000"/>
                    <a:lumOff val="60000"/>
                  </a:schemeClr>
                </a:solidFill>
                <a:effectLst>
                  <a:outerShdw blurRad="38100" dist="38100" dir="2700000" algn="tl">
                    <a:srgbClr val="000000">
                      <a:alpha val="43137"/>
                    </a:srgbClr>
                  </a:outerShdw>
                </a:effectLst>
              </a:rPr>
              <a:t>Behind the Code</a:t>
            </a:r>
          </a:p>
        </p:txBody>
      </p:sp>
      <p:sp>
        <p:nvSpPr>
          <p:cNvPr id="4" name="Text Placeholder 3"/>
          <p:cNvSpPr>
            <a:spLocks noGrp="1"/>
          </p:cNvSpPr>
          <p:nvPr>
            <p:ph type="body" idx="1"/>
          </p:nvPr>
        </p:nvSpPr>
        <p:spPr>
          <a:xfrm>
            <a:off x="4734092" y="1735615"/>
            <a:ext cx="6634162" cy="4648681"/>
          </a:xfrm>
        </p:spPr>
        <p:txBody>
          <a:bodyPr>
            <a:noAutofit/>
          </a:bodyPr>
          <a:lstStyle/>
          <a:p>
            <a:pPr marL="457200" indent="-457200">
              <a:buFont typeface="+mj-lt"/>
              <a:buAutoNum type="arabicPeriod"/>
            </a:pPr>
            <a:r>
              <a:rPr lang="en-US" sz="2800" b="1" dirty="0">
                <a:solidFill>
                  <a:schemeClr val="bg1"/>
                </a:solidFill>
                <a:effectLst>
                  <a:outerShdw blurRad="38100" dist="38100" dir="2700000" algn="tl">
                    <a:srgbClr val="000000">
                      <a:alpha val="43137"/>
                    </a:srgbClr>
                  </a:outerShdw>
                </a:effectLst>
              </a:rPr>
              <a:t>The public must have confidence in the integrity of government.</a:t>
            </a:r>
          </a:p>
          <a:p>
            <a:pPr marL="457200" indent="-457200">
              <a:spcBef>
                <a:spcPts val="1200"/>
              </a:spcBef>
              <a:spcAft>
                <a:spcPts val="600"/>
              </a:spcAft>
              <a:buFont typeface="+mj-lt"/>
              <a:buAutoNum type="arabicPeriod"/>
            </a:pPr>
            <a:r>
              <a:rPr lang="en-US" sz="2800" b="1" dirty="0">
                <a:solidFill>
                  <a:schemeClr val="bg1"/>
                </a:solidFill>
                <a:effectLst>
                  <a:outerShdw blurRad="38100" dist="38100" dir="2700000" algn="tl">
                    <a:srgbClr val="000000">
                      <a:alpha val="43137"/>
                    </a:srgbClr>
                  </a:outerShdw>
                </a:effectLst>
              </a:rPr>
              <a:t>Public servants must be independent and impartial.</a:t>
            </a:r>
          </a:p>
          <a:p>
            <a:pPr marL="457200" indent="-457200">
              <a:buFont typeface="+mj-lt"/>
              <a:buAutoNum type="arabicPeriod"/>
            </a:pPr>
            <a:r>
              <a:rPr lang="en-US" sz="2800" b="1" dirty="0">
                <a:solidFill>
                  <a:schemeClr val="bg1"/>
                </a:solidFill>
                <a:effectLst>
                  <a:outerShdw blurRad="38100" dist="38100" dir="2700000" algn="tl">
                    <a:srgbClr val="000000">
                      <a:alpha val="43137"/>
                    </a:srgbClr>
                  </a:outerShdw>
                </a:effectLst>
              </a:rPr>
              <a:t>All decisions and policies must be made through the proper channels of government.</a:t>
            </a:r>
          </a:p>
          <a:p>
            <a:pPr marL="457200" indent="-457200">
              <a:buFont typeface="+mj-lt"/>
              <a:buAutoNum type="arabicPeriod"/>
            </a:pPr>
            <a:r>
              <a:rPr lang="en-US" sz="2800" b="1" dirty="0">
                <a:solidFill>
                  <a:schemeClr val="bg1"/>
                </a:solidFill>
                <a:effectLst>
                  <a:outerShdw blurRad="38100" dist="38100" dir="2700000" algn="tl">
                    <a:srgbClr val="000000">
                      <a:alpha val="43137"/>
                    </a:srgbClr>
                  </a:outerShdw>
                </a:effectLst>
              </a:rPr>
              <a:t>Public office and employment must not be used for private gain other than that to which the public servant is entitled by law.</a:t>
            </a:r>
          </a:p>
        </p:txBody>
      </p:sp>
      <p:sp>
        <p:nvSpPr>
          <p:cNvPr id="3" name="TextBox 2"/>
          <p:cNvSpPr txBox="1"/>
          <p:nvPr/>
        </p:nvSpPr>
        <p:spPr>
          <a:xfrm>
            <a:off x="1102751" y="1739913"/>
            <a:ext cx="2996419" cy="4262705"/>
          </a:xfrm>
          <a:prstGeom prst="rect">
            <a:avLst/>
          </a:prstGeom>
          <a:noFill/>
        </p:spPr>
        <p:txBody>
          <a:bodyPr wrap="square" tIns="91440" rtlCol="0" anchor="ctr" anchorCtr="0">
            <a:spAutoFit/>
          </a:bodyPr>
          <a:lstStyle/>
          <a:p>
            <a:r>
              <a:rPr lang="en-US" sz="3200" b="1" dirty="0">
                <a:solidFill>
                  <a:schemeClr val="bg1"/>
                </a:solidFill>
                <a:effectLst>
                  <a:glow rad="63500">
                    <a:srgbClr val="2D5A0E">
                      <a:alpha val="40000"/>
                    </a:srgbClr>
                  </a:glow>
                  <a:outerShdw blurRad="50800" dist="38100" dir="5400000" algn="t" rotWithShape="0">
                    <a:prstClr val="black">
                      <a:alpha val="40000"/>
                    </a:prstClr>
                  </a:outerShdw>
                </a:effectLst>
              </a:rPr>
              <a:t>Honesty</a:t>
            </a:r>
          </a:p>
          <a:p>
            <a:endParaRPr lang="en-US" sz="3600" b="1" dirty="0">
              <a:solidFill>
                <a:schemeClr val="bg1"/>
              </a:solidFill>
              <a:effectLst>
                <a:glow rad="63500">
                  <a:srgbClr val="2D5A0E">
                    <a:alpha val="40000"/>
                  </a:srgbClr>
                </a:glow>
                <a:outerShdw blurRad="50800" dist="38100" dir="5400000" algn="t" rotWithShape="0">
                  <a:prstClr val="black">
                    <a:alpha val="40000"/>
                  </a:prstClr>
                </a:outerShdw>
              </a:effectLst>
            </a:endParaRPr>
          </a:p>
          <a:p>
            <a:r>
              <a:rPr lang="en-US" sz="3200" b="1" dirty="0">
                <a:solidFill>
                  <a:schemeClr val="bg1"/>
                </a:solidFill>
                <a:effectLst>
                  <a:glow rad="63500">
                    <a:srgbClr val="2D5A0E">
                      <a:alpha val="40000"/>
                    </a:srgbClr>
                  </a:glow>
                  <a:outerShdw blurRad="50800" dist="38100" dir="5400000" algn="t" rotWithShape="0">
                    <a:prstClr val="black">
                      <a:alpha val="40000"/>
                    </a:prstClr>
                  </a:outerShdw>
                </a:effectLst>
              </a:rPr>
              <a:t>Fairness</a:t>
            </a:r>
          </a:p>
          <a:p>
            <a:endParaRPr lang="en-US" sz="3200" b="1" dirty="0">
              <a:solidFill>
                <a:schemeClr val="bg1"/>
              </a:solidFill>
              <a:effectLst>
                <a:glow rad="63500">
                  <a:srgbClr val="2D5A0E">
                    <a:alpha val="40000"/>
                  </a:srgbClr>
                </a:glow>
                <a:outerShdw blurRad="50800" dist="38100" dir="5400000" algn="t" rotWithShape="0">
                  <a:prstClr val="black">
                    <a:alpha val="40000"/>
                  </a:prstClr>
                </a:outerShdw>
              </a:effectLst>
            </a:endParaRPr>
          </a:p>
          <a:p>
            <a:r>
              <a:rPr lang="en-US" sz="3200" b="1" dirty="0">
                <a:solidFill>
                  <a:schemeClr val="bg1"/>
                </a:solidFill>
                <a:effectLst>
                  <a:glow rad="63500">
                    <a:srgbClr val="2D5A0E">
                      <a:alpha val="40000"/>
                    </a:srgbClr>
                  </a:glow>
                  <a:outerShdw blurRad="50800" dist="38100" dir="5400000" algn="t" rotWithShape="0">
                    <a:prstClr val="black">
                      <a:alpha val="40000"/>
                    </a:prstClr>
                  </a:outerShdw>
                </a:effectLst>
              </a:rPr>
              <a:t>Transparency</a:t>
            </a:r>
          </a:p>
          <a:p>
            <a:endParaRPr lang="en-US" sz="4000" b="1" dirty="0">
              <a:solidFill>
                <a:schemeClr val="bg1"/>
              </a:solidFill>
              <a:effectLst>
                <a:glow rad="63500">
                  <a:srgbClr val="2D5A0E">
                    <a:alpha val="40000"/>
                  </a:srgbClr>
                </a:glow>
                <a:outerShdw blurRad="50800" dist="38100" dir="5400000" algn="t" rotWithShape="0">
                  <a:prstClr val="black">
                    <a:alpha val="40000"/>
                  </a:prstClr>
                </a:outerShdw>
              </a:effectLst>
            </a:endParaRPr>
          </a:p>
          <a:p>
            <a:r>
              <a:rPr lang="en-US" sz="3200" b="1" dirty="0">
                <a:solidFill>
                  <a:schemeClr val="bg1"/>
                </a:solidFill>
                <a:effectLst>
                  <a:glow rad="63500">
                    <a:srgbClr val="2D5A0E">
                      <a:alpha val="40000"/>
                    </a:srgbClr>
                  </a:glow>
                  <a:outerShdw blurRad="50800" dist="38100" dir="5400000" algn="t" rotWithShape="0">
                    <a:prstClr val="black">
                      <a:alpha val="40000"/>
                    </a:prstClr>
                  </a:outerShdw>
                </a:effectLst>
              </a:rPr>
              <a:t>Selfless Service</a:t>
            </a:r>
          </a:p>
        </p:txBody>
      </p:sp>
    </p:spTree>
    <p:extLst>
      <p:ext uri="{BB962C8B-B14F-4D97-AF65-F5344CB8AC3E}">
        <p14:creationId xmlns:p14="http://schemas.microsoft.com/office/powerpoint/2010/main" val="220196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983110" y="801634"/>
            <a:ext cx="6225779" cy="5141965"/>
          </a:xfrm>
          <a:prstGeom prst="rect">
            <a:avLst/>
          </a:prstGeom>
          <a:noFill/>
          <a:ln>
            <a:noFill/>
          </a:ln>
          <a:effectLst>
            <a:outerShdw blurRad="50800" dist="50800" dir="5400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800" dirty="0">
                <a:effectLst>
                  <a:outerShdw blurRad="38100" dist="38100" dir="2700000" algn="tl">
                    <a:srgbClr val="000000">
                      <a:alpha val="43137"/>
                    </a:srgbClr>
                  </a:outerShdw>
                </a:effectLst>
                <a:latin typeface="Copperplate Gothic Light" panose="020E0507020206020404" pitchFamily="34" charset="0"/>
              </a:rPr>
              <a:t>A Conflict of Interest</a:t>
            </a:r>
          </a:p>
        </p:txBody>
      </p:sp>
    </p:spTree>
    <p:extLst>
      <p:ext uri="{BB962C8B-B14F-4D97-AF65-F5344CB8AC3E}">
        <p14:creationId xmlns:p14="http://schemas.microsoft.com/office/powerpoint/2010/main" val="356065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01994" y="2217212"/>
            <a:ext cx="7988010" cy="3785652"/>
          </a:xfrm>
          <a:prstGeom prst="rect">
            <a:avLst/>
          </a:prstGeom>
          <a:noFill/>
          <a:effectLst>
            <a:outerShdw blurRad="50800" dist="50800" dir="5400000" algn="ctr" rotWithShape="0">
              <a:schemeClr val="tx1"/>
            </a:outerShdw>
          </a:effectLst>
        </p:spPr>
        <p:txBody>
          <a:bodyPr wrap="square" rtlCol="0">
            <a:spAutoFit/>
          </a:bodyPr>
          <a:lstStyle/>
          <a:p>
            <a:r>
              <a:rPr lang="en-US" sz="3600" dirty="0">
                <a:solidFill>
                  <a:schemeClr val="bg1"/>
                </a:solidFill>
                <a:effectLst>
                  <a:outerShdw blurRad="38100" dist="38100" dir="2700000" algn="tl">
                    <a:srgbClr val="000000">
                      <a:alpha val="43137"/>
                    </a:srgbClr>
                  </a:outerShdw>
                </a:effectLst>
              </a:rPr>
              <a:t>“a situation in which a person is in a position to get some personal benefit from actions or decisions made in their official capacity.”</a:t>
            </a:r>
          </a:p>
          <a:p>
            <a:pPr algn="r"/>
            <a:endParaRPr lang="en-US" sz="2000" dirty="0">
              <a:solidFill>
                <a:schemeClr val="bg1"/>
              </a:solidFill>
              <a:effectLst>
                <a:outerShdw blurRad="38100" dist="38100" dir="2700000" algn="tl">
                  <a:srgbClr val="000000">
                    <a:alpha val="43137"/>
                  </a:srgbClr>
                </a:outerShdw>
              </a:effectLst>
            </a:endParaRPr>
          </a:p>
          <a:p>
            <a:pPr algn="r"/>
            <a:r>
              <a:rPr lang="en-US" sz="2000" dirty="0">
                <a:solidFill>
                  <a:schemeClr val="bg1"/>
                </a:solidFill>
                <a:effectLst>
                  <a:outerShdw blurRad="38100" dist="38100" dir="2700000" algn="tl">
                    <a:srgbClr val="000000">
                      <a:alpha val="43137"/>
                    </a:srgbClr>
                  </a:outerShdw>
                </a:effectLst>
              </a:rPr>
              <a:t>Conflict of Interest</a:t>
            </a:r>
          </a:p>
          <a:p>
            <a:pPr algn="r"/>
            <a:r>
              <a:rPr lang="en-US" i="1" dirty="0">
                <a:solidFill>
                  <a:schemeClr val="bg1"/>
                </a:solidFill>
                <a:effectLst>
                  <a:outerShdw blurRad="38100" dist="38100" dir="2700000" algn="tl">
                    <a:srgbClr val="000000">
                      <a:alpha val="43137"/>
                    </a:srgbClr>
                  </a:outerShdw>
                </a:effectLst>
                <a:latin typeface="+mj-lt"/>
              </a:rPr>
              <a:t>Oxford English Dictionary </a:t>
            </a:r>
          </a:p>
          <a:p>
            <a:endParaRPr lang="en-US" sz="3600" dirty="0">
              <a:solidFill>
                <a:schemeClr val="bg1"/>
              </a:solidFill>
              <a:effectLst>
                <a:outerShdw blurRad="38100" dist="38100" dir="2700000" algn="tl">
                  <a:srgbClr val="000000">
                    <a:alpha val="43137"/>
                  </a:srgbClr>
                </a:outerShdw>
              </a:effectLst>
            </a:endParaRPr>
          </a:p>
        </p:txBody>
      </p:sp>
      <p:sp>
        <p:nvSpPr>
          <p:cNvPr id="4" name="Rectangle 3"/>
          <p:cNvSpPr/>
          <p:nvPr/>
        </p:nvSpPr>
        <p:spPr>
          <a:xfrm>
            <a:off x="26193" y="842963"/>
            <a:ext cx="12139613" cy="800100"/>
          </a:xfrm>
          <a:prstGeom prst="rect">
            <a:avLst/>
          </a:prstGeom>
          <a:solidFill>
            <a:schemeClr val="tx2">
              <a:lumMod val="50000"/>
              <a:alpha val="55000"/>
            </a:schemeClr>
          </a:solidFill>
          <a:ln>
            <a:noFill/>
          </a:ln>
          <a:effectLst>
            <a:outerShdw blurRad="50800" dist="101600" dir="5400000" algn="t" rotWithShape="0">
              <a:schemeClr val="bg2">
                <a:lumMod val="10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pPr algn="ctr"/>
            <a:r>
              <a:rPr lang="en-US" sz="4000" dirty="0">
                <a:effectLst>
                  <a:outerShdw blurRad="38100" dist="38100" dir="2700000" algn="tl">
                    <a:srgbClr val="000000">
                      <a:alpha val="43137"/>
                    </a:srgbClr>
                  </a:outerShdw>
                </a:effectLst>
                <a:latin typeface="Copperplate Gothic Light" panose="020E0507020206020404" pitchFamily="34" charset="0"/>
              </a:rPr>
              <a:t>One Definition of conflict of Interest</a:t>
            </a:r>
          </a:p>
        </p:txBody>
      </p:sp>
    </p:spTree>
    <p:extLst>
      <p:ext uri="{BB962C8B-B14F-4D97-AF65-F5344CB8AC3E}">
        <p14:creationId xmlns:p14="http://schemas.microsoft.com/office/powerpoint/2010/main" val="37958821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15000"/>
                    </a14:imgEffect>
                  </a14:imgLayer>
                </a14:imgProps>
              </a:ext>
            </a:extLst>
          </a:blip>
          <a:stretch>
            <a:fillRect/>
          </a:stretch>
        </p:blipFill>
        <p:spPr>
          <a:xfrm>
            <a:off x="210812" y="138062"/>
            <a:ext cx="11770375" cy="6624688"/>
          </a:xfrm>
          <a:prstGeom prst="rect">
            <a:avLst/>
          </a:prstGeom>
        </p:spPr>
      </p:pic>
    </p:spTree>
    <p:extLst>
      <p:ext uri="{BB962C8B-B14F-4D97-AF65-F5344CB8AC3E}">
        <p14:creationId xmlns:p14="http://schemas.microsoft.com/office/powerpoint/2010/main" val="2159822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1447260"/>
            <a:ext cx="12191999" cy="4124872"/>
          </a:xfrm>
          <a:prstGeom prst="rect">
            <a:avLst/>
          </a:prstGeom>
          <a:noFill/>
          <a:ln>
            <a:noFill/>
          </a:ln>
          <a:effectLst>
            <a:outerShdw blurRad="50800" dist="50800" dir="5400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effectLst>
                  <a:outerShdw blurRad="38100" dist="38100" dir="2700000" algn="tl">
                    <a:srgbClr val="000000">
                      <a:alpha val="43137"/>
                    </a:srgbClr>
                  </a:outerShdw>
                </a:effectLst>
                <a:latin typeface="Copperplate Gothic Light" panose="020E0507020206020404" pitchFamily="34" charset="0"/>
              </a:rPr>
              <a:t>General Human Desires</a:t>
            </a:r>
          </a:p>
          <a:p>
            <a:pPr algn="ctr"/>
            <a:r>
              <a:rPr lang="en-US" sz="4400" dirty="0">
                <a:effectLst>
                  <a:outerShdw blurRad="38100" dist="38100" dir="2700000" algn="tl">
                    <a:srgbClr val="000000">
                      <a:alpha val="43137"/>
                    </a:srgbClr>
                  </a:outerShdw>
                </a:effectLst>
                <a:latin typeface="Copperplate Gothic Light" panose="020E0507020206020404" pitchFamily="34" charset="0"/>
              </a:rPr>
              <a:t>Or Tendencies</a:t>
            </a:r>
          </a:p>
          <a:p>
            <a:pPr algn="ctr"/>
            <a:r>
              <a:rPr lang="en-US" sz="4400" dirty="0">
                <a:effectLst>
                  <a:outerShdw blurRad="38100" dist="38100" dir="2700000" algn="tl">
                    <a:srgbClr val="000000">
                      <a:alpha val="43137"/>
                    </a:srgbClr>
                  </a:outerShdw>
                </a:effectLst>
                <a:latin typeface="Copperplate Gothic Light" panose="020E0507020206020404" pitchFamily="34" charset="0"/>
              </a:rPr>
              <a:t>That lead to </a:t>
            </a:r>
          </a:p>
          <a:p>
            <a:pPr algn="ctr"/>
            <a:r>
              <a:rPr lang="en-US" sz="4400" dirty="0">
                <a:effectLst>
                  <a:outerShdw blurRad="38100" dist="38100" dir="2700000" algn="tl">
                    <a:srgbClr val="000000">
                      <a:alpha val="43137"/>
                    </a:srgbClr>
                  </a:outerShdw>
                </a:effectLst>
                <a:latin typeface="Copperplate Gothic Light" panose="020E0507020206020404" pitchFamily="34" charset="0"/>
              </a:rPr>
              <a:t>Conflicts of Interest</a:t>
            </a:r>
          </a:p>
        </p:txBody>
      </p:sp>
    </p:spTree>
    <p:extLst>
      <p:ext uri="{BB962C8B-B14F-4D97-AF65-F5344CB8AC3E}">
        <p14:creationId xmlns:p14="http://schemas.microsoft.com/office/powerpoint/2010/main" val="389113377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grpSp>
        <p:nvGrpSpPr>
          <p:cNvPr id="3" name="Group 2"/>
          <p:cNvGrpSpPr/>
          <p:nvPr/>
        </p:nvGrpSpPr>
        <p:grpSpPr>
          <a:xfrm>
            <a:off x="2937803" y="-1"/>
            <a:ext cx="6316394" cy="6877343"/>
            <a:chOff x="2937803" y="-1"/>
            <a:chExt cx="6316394" cy="6877343"/>
          </a:xfrm>
        </p:grpSpPr>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937803" y="-1"/>
              <a:ext cx="6316394" cy="6858001"/>
            </a:xfrm>
            <a:prstGeom prst="rect">
              <a:avLst/>
            </a:prstGeom>
            <a:ln>
              <a:solidFill>
                <a:schemeClr val="accent6">
                  <a:lumMod val="75000"/>
                </a:schemeClr>
              </a:solidFill>
              <a:prstDash val="sysDash"/>
            </a:ln>
          </p:spPr>
        </p:pic>
        <p:sp>
          <p:nvSpPr>
            <p:cNvPr id="5" name="Subtitle 2"/>
            <p:cNvSpPr txBox="1">
              <a:spLocks/>
            </p:cNvSpPr>
            <p:nvPr/>
          </p:nvSpPr>
          <p:spPr>
            <a:xfrm>
              <a:off x="2937803" y="5755445"/>
              <a:ext cx="6316394" cy="1121897"/>
            </a:xfrm>
            <a:prstGeom prst="rect">
              <a:avLst/>
            </a:prstGeom>
            <a:solidFill>
              <a:schemeClr val="accent6">
                <a:lumMod val="50000"/>
                <a:alpha val="93000"/>
              </a:schemeClr>
            </a:solidFill>
          </p:spPr>
          <p:txBody>
            <a:bodyPr lIns="18288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You don’t care about fair procedures.</a:t>
              </a:r>
            </a:p>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You want to speed to the top.</a:t>
              </a:r>
            </a:p>
          </p:txBody>
        </p:sp>
      </p:grpSp>
    </p:spTree>
    <p:extLst>
      <p:ext uri="{BB962C8B-B14F-4D97-AF65-F5344CB8AC3E}">
        <p14:creationId xmlns:p14="http://schemas.microsoft.com/office/powerpoint/2010/main" val="159670153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grpSp>
        <p:nvGrpSpPr>
          <p:cNvPr id="2" name="Group 1"/>
          <p:cNvGrpSpPr/>
          <p:nvPr/>
        </p:nvGrpSpPr>
        <p:grpSpPr>
          <a:xfrm>
            <a:off x="4009289" y="10507"/>
            <a:ext cx="4220310" cy="6884263"/>
            <a:chOff x="4009289" y="10507"/>
            <a:chExt cx="4220310" cy="6884263"/>
          </a:xfrm>
        </p:grpSpPr>
        <p:pic>
          <p:nvPicPr>
            <p:cNvPr id="3" name="Picture 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051494" y="10507"/>
              <a:ext cx="4093699" cy="6829164"/>
            </a:xfrm>
            <a:prstGeom prst="rect">
              <a:avLst/>
            </a:prstGeom>
          </p:spPr>
        </p:pic>
        <p:sp>
          <p:nvSpPr>
            <p:cNvPr id="4" name="Subtitle 2"/>
            <p:cNvSpPr txBox="1">
              <a:spLocks/>
            </p:cNvSpPr>
            <p:nvPr/>
          </p:nvSpPr>
          <p:spPr>
            <a:xfrm>
              <a:off x="4009289" y="6037385"/>
              <a:ext cx="4220310" cy="857385"/>
            </a:xfrm>
            <a:prstGeom prst="rect">
              <a:avLst/>
            </a:prstGeom>
            <a:solidFill>
              <a:schemeClr val="accent6">
                <a:lumMod val="50000"/>
                <a:alpha val="84000"/>
              </a:schemeClr>
            </a:solidFill>
            <a:effectLst>
              <a:softEdge rad="63500"/>
            </a:effectLst>
          </p:spPr>
          <p:txBody>
            <a:bodyPr lIns="182880" tIns="182880" bIns="18288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4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You think it’s all about you, not the people. </a:t>
              </a:r>
            </a:p>
          </p:txBody>
        </p:sp>
      </p:grpSp>
    </p:spTree>
    <p:extLst>
      <p:ext uri="{BB962C8B-B14F-4D97-AF65-F5344CB8AC3E}">
        <p14:creationId xmlns:p14="http://schemas.microsoft.com/office/powerpoint/2010/main" val="308789076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grpSp>
        <p:nvGrpSpPr>
          <p:cNvPr id="2" name="Group 1"/>
          <p:cNvGrpSpPr/>
          <p:nvPr/>
        </p:nvGrpSpPr>
        <p:grpSpPr>
          <a:xfrm>
            <a:off x="2667000" y="0"/>
            <a:ext cx="6858000" cy="6858000"/>
            <a:chOff x="2667000" y="0"/>
            <a:chExt cx="6858000" cy="6858000"/>
          </a:xfrm>
        </p:grpSpPr>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667000" y="0"/>
              <a:ext cx="6858000" cy="6858000"/>
            </a:xfrm>
            <a:prstGeom prst="rect">
              <a:avLst/>
            </a:prstGeom>
          </p:spPr>
        </p:pic>
        <p:sp>
          <p:nvSpPr>
            <p:cNvPr id="4" name="Subtitle 2"/>
            <p:cNvSpPr txBox="1">
              <a:spLocks/>
            </p:cNvSpPr>
            <p:nvPr/>
          </p:nvSpPr>
          <p:spPr>
            <a:xfrm>
              <a:off x="2667000" y="5880296"/>
              <a:ext cx="6858000" cy="967155"/>
            </a:xfrm>
            <a:prstGeom prst="rect">
              <a:avLst/>
            </a:prstGeom>
            <a:solidFill>
              <a:schemeClr val="accent6">
                <a:lumMod val="50000"/>
                <a:alpha val="38000"/>
              </a:schemeClr>
            </a:solidFill>
            <a:effectLst>
              <a:softEdge rad="63500"/>
            </a:effectLst>
          </p:spPr>
          <p:txBody>
            <a:bodyPr lIns="18288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You’ve got your mind on that money</a:t>
              </a:r>
            </a:p>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and that money on your mind.</a:t>
              </a:r>
            </a:p>
          </p:txBody>
        </p:sp>
      </p:grpSp>
    </p:spTree>
    <p:extLst>
      <p:ext uri="{BB962C8B-B14F-4D97-AF65-F5344CB8AC3E}">
        <p14:creationId xmlns:p14="http://schemas.microsoft.com/office/powerpoint/2010/main" val="295117217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artisticFilmGrain/>
                    </a14:imgEffect>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grpSp>
        <p:nvGrpSpPr>
          <p:cNvPr id="2" name="Group 1"/>
          <p:cNvGrpSpPr/>
          <p:nvPr/>
        </p:nvGrpSpPr>
        <p:grpSpPr>
          <a:xfrm>
            <a:off x="2610729" y="14068"/>
            <a:ext cx="7020951" cy="6889654"/>
            <a:chOff x="2610729" y="14068"/>
            <a:chExt cx="7020951" cy="6889654"/>
          </a:xfrm>
        </p:grpSpPr>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667000" y="14068"/>
              <a:ext cx="6858000" cy="6858000"/>
            </a:xfrm>
            <a:prstGeom prst="rect">
              <a:avLst/>
            </a:prstGeom>
          </p:spPr>
        </p:pic>
        <p:sp>
          <p:nvSpPr>
            <p:cNvPr id="4" name="Subtitle 2"/>
            <p:cNvSpPr txBox="1">
              <a:spLocks/>
            </p:cNvSpPr>
            <p:nvPr/>
          </p:nvSpPr>
          <p:spPr>
            <a:xfrm>
              <a:off x="2610729" y="5781825"/>
              <a:ext cx="7020951" cy="1121897"/>
            </a:xfrm>
            <a:prstGeom prst="rect">
              <a:avLst/>
            </a:prstGeom>
            <a:solidFill>
              <a:schemeClr val="accent6">
                <a:lumMod val="50000"/>
                <a:alpha val="74000"/>
              </a:schemeClr>
            </a:solidFill>
            <a:effectLst>
              <a:softEdge rad="63500"/>
            </a:effectLst>
          </p:spPr>
          <p:txBody>
            <a:bodyPr lIns="18288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You just want to help friends and family</a:t>
              </a:r>
            </a:p>
            <a:p>
              <a:pPr marL="0" indent="0">
                <a:lnSpc>
                  <a:spcPts val="2000"/>
                </a:lnSpc>
                <a:buNone/>
              </a:pPr>
              <a:r>
                <a:rPr lang="en-US" dirty="0">
                  <a:solidFill>
                    <a:schemeClr val="accent6">
                      <a:lumMod val="20000"/>
                      <a:lumOff val="80000"/>
                    </a:schemeClr>
                  </a:solidFill>
                  <a:effectLst>
                    <a:outerShdw blurRad="38100" dist="38100" dir="2700000" algn="tl">
                      <a:srgbClr val="000000">
                        <a:alpha val="43137"/>
                      </a:srgbClr>
                    </a:outerShdw>
                  </a:effectLst>
                  <a:latin typeface="Berlin Sans FB Demi" panose="020E0802020502020306" pitchFamily="34" charset="0"/>
                </a:rPr>
                <a:t>even when helping breaks the rules.</a:t>
              </a:r>
            </a:p>
          </p:txBody>
        </p:sp>
      </p:grpSp>
    </p:spTree>
    <p:extLst>
      <p:ext uri="{BB962C8B-B14F-4D97-AF65-F5344CB8AC3E}">
        <p14:creationId xmlns:p14="http://schemas.microsoft.com/office/powerpoint/2010/main" val="419180159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62400" y="2017366"/>
            <a:ext cx="4343400" cy="1325563"/>
          </a:xfrm>
        </p:spPr>
        <p:txBody>
          <a:bodyPr>
            <a:normAutofit/>
          </a:bodyPr>
          <a:lstStyle/>
          <a:p>
            <a:r>
              <a:rPr lang="en-US" sz="1400" dirty="0"/>
              <a:t>Lack of Ethical practices sinks Government in the muck and mire</a:t>
            </a:r>
          </a:p>
        </p:txBody>
      </p:sp>
      <p:pic>
        <p:nvPicPr>
          <p:cNvPr id="3" name="Picture 2"/>
          <p:cNvPicPr>
            <a:picLocks noChangeAspect="1"/>
          </p:cNvPicPr>
          <p:nvPr/>
        </p:nvPicPr>
        <p:blipFill rotWithShape="1">
          <a:blip r:embed="rId4" cstate="email">
            <a:extLst>
              <a:ext uri="{BEBA8EAE-BF5A-486C-A8C5-ECC9F3942E4B}">
                <a14:imgProps xmlns:a14="http://schemas.microsoft.com/office/drawing/2010/main">
                  <a14:imgLayer r:embed="rId5">
                    <a14:imgEffect>
                      <a14:artisticCutout/>
                    </a14:imgEffect>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1006988" y="-24064"/>
            <a:ext cx="10515600" cy="6863695"/>
          </a:xfrm>
          <a:prstGeom prst="rect">
            <a:avLst/>
          </a:prstGeom>
          <a:effectLst>
            <a:softEdge rad="63500"/>
          </a:effectLst>
        </p:spPr>
      </p:pic>
      <p:grpSp>
        <p:nvGrpSpPr>
          <p:cNvPr id="7" name="Group 6"/>
          <p:cNvGrpSpPr/>
          <p:nvPr/>
        </p:nvGrpSpPr>
        <p:grpSpPr>
          <a:xfrm rot="1720088">
            <a:off x="1975837" y="72612"/>
            <a:ext cx="8485674" cy="5521574"/>
            <a:chOff x="1434063" y="233362"/>
            <a:chExt cx="9400074" cy="5923223"/>
          </a:xfrm>
          <a:effectLst>
            <a:outerShdw blurRad="63500" sx="102000" sy="102000" algn="ctr" rotWithShape="0">
              <a:prstClr val="black">
                <a:alpha val="40000"/>
              </a:prstClr>
            </a:outerShdw>
          </a:effectLst>
        </p:grpSpPr>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543050" y="233362"/>
              <a:ext cx="8474358" cy="5923223"/>
            </a:xfrm>
            <a:prstGeom prst="rect">
              <a:avLst/>
            </a:prstGeom>
            <a:ln>
              <a:noFill/>
            </a:ln>
          </p:spPr>
        </p:pic>
        <p:sp>
          <p:nvSpPr>
            <p:cNvPr id="9" name="Rectangle 8"/>
            <p:cNvSpPr/>
            <p:nvPr/>
          </p:nvSpPr>
          <p:spPr>
            <a:xfrm>
              <a:off x="1434063" y="3505200"/>
              <a:ext cx="9400074" cy="1785104"/>
            </a:xfrm>
            <a:prstGeom prst="rect">
              <a:avLst/>
            </a:prstGeom>
            <a:noFill/>
            <a:ln>
              <a:noFill/>
            </a:ln>
          </p:spPr>
          <p:txBody>
            <a:bodyPr wrap="none" lIns="91440" tIns="45720" rIns="91440" bIns="45720">
              <a:spAutoFit/>
            </a:bodyPr>
            <a:lstStyle/>
            <a:p>
              <a:pPr algn="ctr"/>
              <a:r>
                <a:rPr lang="en-US" sz="11000" b="1" dirty="0">
                  <a:ln w="9525">
                    <a:solidFill>
                      <a:schemeClr val="bg1"/>
                    </a:solidFill>
                    <a:prstDash val="solid"/>
                  </a:ln>
                  <a:solidFill>
                    <a:srgbClr val="10002D"/>
                  </a:solidFill>
                  <a:effectLst>
                    <a:outerShdw blurRad="12700" dist="38100" dir="2700000" algn="tl" rotWithShape="0">
                      <a:schemeClr val="bg1">
                        <a:lumMod val="50000"/>
                      </a:schemeClr>
                    </a:outerShdw>
                  </a:effectLst>
                  <a:latin typeface="Articulate Extrabold" panose="02000503050000020004" pitchFamily="2" charset="0"/>
                </a:rPr>
                <a:t>Government</a:t>
              </a:r>
              <a:endParaRPr lang="en-US" sz="11000" b="1" cap="none" spc="0" dirty="0">
                <a:ln w="9525">
                  <a:solidFill>
                    <a:schemeClr val="bg1"/>
                  </a:solidFill>
                  <a:prstDash val="solid"/>
                </a:ln>
                <a:solidFill>
                  <a:srgbClr val="10002D"/>
                </a:solidFill>
                <a:effectLst>
                  <a:outerShdw blurRad="12700" dist="38100" dir="2700000" algn="tl" rotWithShape="0">
                    <a:schemeClr val="bg1">
                      <a:lumMod val="50000"/>
                    </a:schemeClr>
                  </a:outerShdw>
                </a:effectLst>
                <a:latin typeface="Articulate Extrabold" panose="02000503050000020004" pitchFamily="2" charset="0"/>
              </a:endParaRPr>
            </a:p>
          </p:txBody>
        </p:sp>
      </p:grpSp>
      <p:sp>
        <p:nvSpPr>
          <p:cNvPr id="4" name="Rectangle 3"/>
          <p:cNvSpPr/>
          <p:nvPr/>
        </p:nvSpPr>
        <p:spPr>
          <a:xfrm>
            <a:off x="958862" y="3649942"/>
            <a:ext cx="10515600" cy="3108960"/>
          </a:xfrm>
          <a:custGeom>
            <a:avLst/>
            <a:gdLst>
              <a:gd name="connsiteX0" fmla="*/ 0 w 10058400"/>
              <a:gd name="connsiteY0" fmla="*/ 0 h 3081364"/>
              <a:gd name="connsiteX1" fmla="*/ 10058400 w 10058400"/>
              <a:gd name="connsiteY1" fmla="*/ 0 h 3081364"/>
              <a:gd name="connsiteX2" fmla="*/ 10058400 w 10058400"/>
              <a:gd name="connsiteY2" fmla="*/ 3081364 h 3081364"/>
              <a:gd name="connsiteX3" fmla="*/ 0 w 10058400"/>
              <a:gd name="connsiteY3" fmla="*/ 3081364 h 3081364"/>
              <a:gd name="connsiteX4" fmla="*/ 0 w 10058400"/>
              <a:gd name="connsiteY4" fmla="*/ 0 h 3081364"/>
              <a:gd name="connsiteX0" fmla="*/ 0 w 10058400"/>
              <a:gd name="connsiteY0" fmla="*/ 0 h 3081364"/>
              <a:gd name="connsiteX1" fmla="*/ 9986210 w 10058400"/>
              <a:gd name="connsiteY1" fmla="*/ 0 h 3081364"/>
              <a:gd name="connsiteX2" fmla="*/ 10058400 w 10058400"/>
              <a:gd name="connsiteY2" fmla="*/ 3081364 h 3081364"/>
              <a:gd name="connsiteX3" fmla="*/ 0 w 10058400"/>
              <a:gd name="connsiteY3" fmla="*/ 3081364 h 3081364"/>
              <a:gd name="connsiteX4" fmla="*/ 0 w 10058400"/>
              <a:gd name="connsiteY4" fmla="*/ 0 h 3081364"/>
              <a:gd name="connsiteX0" fmla="*/ 0 w 10058400"/>
              <a:gd name="connsiteY0" fmla="*/ 0 h 3081364"/>
              <a:gd name="connsiteX1" fmla="*/ 9986210 w 10058400"/>
              <a:gd name="connsiteY1" fmla="*/ 0 h 3081364"/>
              <a:gd name="connsiteX2" fmla="*/ 10058400 w 10058400"/>
              <a:gd name="connsiteY2" fmla="*/ 3081364 h 3081364"/>
              <a:gd name="connsiteX3" fmla="*/ 0 w 10058400"/>
              <a:gd name="connsiteY3" fmla="*/ 3081364 h 3081364"/>
              <a:gd name="connsiteX4" fmla="*/ 0 w 10058400"/>
              <a:gd name="connsiteY4" fmla="*/ 0 h 3081364"/>
              <a:gd name="connsiteX0" fmla="*/ 0 w 10058400"/>
              <a:gd name="connsiteY0" fmla="*/ 22974 h 3104338"/>
              <a:gd name="connsiteX1" fmla="*/ 9986210 w 10058400"/>
              <a:gd name="connsiteY1" fmla="*/ 22974 h 3104338"/>
              <a:gd name="connsiteX2" fmla="*/ 10058400 w 10058400"/>
              <a:gd name="connsiteY2" fmla="*/ 3104338 h 3104338"/>
              <a:gd name="connsiteX3" fmla="*/ 0 w 10058400"/>
              <a:gd name="connsiteY3" fmla="*/ 3104338 h 3104338"/>
              <a:gd name="connsiteX4" fmla="*/ 0 w 10058400"/>
              <a:gd name="connsiteY4" fmla="*/ 22974 h 3104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58400" h="3104338">
                <a:moveTo>
                  <a:pt x="0" y="22974"/>
                </a:moveTo>
                <a:cubicBezTo>
                  <a:pt x="3328737" y="-121405"/>
                  <a:pt x="6657473" y="480174"/>
                  <a:pt x="9986210" y="22974"/>
                </a:cubicBezTo>
                <a:lnTo>
                  <a:pt x="10058400" y="3104338"/>
                </a:lnTo>
                <a:lnTo>
                  <a:pt x="0" y="3104338"/>
                </a:lnTo>
                <a:lnTo>
                  <a:pt x="0" y="22974"/>
                </a:lnTo>
                <a:close/>
              </a:path>
            </a:pathLst>
          </a:custGeom>
          <a:blipFill dpi="0" rotWithShape="1">
            <a:blip r:embed="rId7" cstate="email">
              <a:alphaModFix amt="84000"/>
              <a:extLst>
                <a:ext uri="{28A0092B-C50C-407E-A947-70E740481C1C}">
                  <a14:useLocalDpi xmlns:a14="http://schemas.microsoft.com/office/drawing/2010/main"/>
                </a:ext>
              </a:extLst>
            </a:blip>
            <a:srcRect/>
            <a:stretch>
              <a:fillRect/>
            </a:stretch>
          </a:blip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p:nvSpPr>
        <p:spPr>
          <a:xfrm>
            <a:off x="982925" y="4860757"/>
            <a:ext cx="10515600" cy="2069432"/>
          </a:xfrm>
          <a:prstGeom prst="rect">
            <a:avLst/>
          </a:prstGeom>
          <a:blipFill dpi="0" rotWithShape="1">
            <a:blip r:embed="rId8" cstate="email">
              <a:extLst>
                <a:ext uri="{28A0092B-C50C-407E-A947-70E740481C1C}">
                  <a14:useLocalDpi xmlns:a14="http://schemas.microsoft.com/office/drawing/2010/main"/>
                </a:ext>
              </a:extLst>
            </a:blip>
            <a:srcRect/>
            <a:stretch>
              <a:fillRect/>
            </a:stretch>
          </a:blip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07817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250" fill="hold"/>
                                        <p:tgtEl>
                                          <p:spTgt spid="7"/>
                                        </p:tgtEl>
                                        <p:attrNameLst>
                                          <p:attrName>ppt_x</p:attrName>
                                        </p:attrNameLst>
                                      </p:cBhvr>
                                      <p:tavLst>
                                        <p:tav tm="0">
                                          <p:val>
                                            <p:strVal val="0-#ppt_w/2"/>
                                          </p:val>
                                        </p:tav>
                                        <p:tav tm="100000">
                                          <p:val>
                                            <p:strVal val="#ppt_x"/>
                                          </p:val>
                                        </p:tav>
                                      </p:tavLst>
                                    </p:anim>
                                    <p:anim calcmode="lin" valueType="num">
                                      <p:cBhvr additive="base">
                                        <p:cTn id="8" dur="2250" fill="hold"/>
                                        <p:tgtEl>
                                          <p:spTgt spid="7"/>
                                        </p:tgtEl>
                                        <p:attrNameLst>
                                          <p:attrName>ppt_y</p:attrName>
                                        </p:attrNameLst>
                                      </p:cBhvr>
                                      <p:tavLst>
                                        <p:tav tm="0">
                                          <p:val>
                                            <p:strVal val="0-#ppt_h/2"/>
                                          </p:val>
                                        </p:tav>
                                        <p:tav tm="100000">
                                          <p:val>
                                            <p:strVal val="#ppt_y"/>
                                          </p:val>
                                        </p:tav>
                                      </p:tavLst>
                                    </p:anim>
                                  </p:childTnLst>
                                </p:cTn>
                              </p:par>
                            </p:childTnLst>
                          </p:cTn>
                        </p:par>
                        <p:par>
                          <p:cTn id="9" fill="hold">
                            <p:stCondLst>
                              <p:cond delay="2250"/>
                            </p:stCondLst>
                            <p:childTnLst>
                              <p:par>
                                <p:cTn id="10" presetID="2" presetClass="exit" presetSubtype="4" fill="hold" nodeType="afterEffect">
                                  <p:stCondLst>
                                    <p:cond delay="2000"/>
                                  </p:stCondLst>
                                  <p:childTnLst>
                                    <p:anim calcmode="lin" valueType="num">
                                      <p:cBhvr additive="base">
                                        <p:cTn id="11" dur="2500"/>
                                        <p:tgtEl>
                                          <p:spTgt spid="7"/>
                                        </p:tgtEl>
                                        <p:attrNameLst>
                                          <p:attrName>ppt_x</p:attrName>
                                        </p:attrNameLst>
                                      </p:cBhvr>
                                      <p:tavLst>
                                        <p:tav tm="0">
                                          <p:val>
                                            <p:strVal val="ppt_x"/>
                                          </p:val>
                                        </p:tav>
                                        <p:tav tm="100000">
                                          <p:val>
                                            <p:strVal val="ppt_x"/>
                                          </p:val>
                                        </p:tav>
                                      </p:tavLst>
                                    </p:anim>
                                    <p:anim calcmode="lin" valueType="num">
                                      <p:cBhvr additive="base">
                                        <p:cTn id="12" dur="2500"/>
                                        <p:tgtEl>
                                          <p:spTgt spid="7"/>
                                        </p:tgtEl>
                                        <p:attrNameLst>
                                          <p:attrName>ppt_y</p:attrName>
                                        </p:attrNameLst>
                                      </p:cBhvr>
                                      <p:tavLst>
                                        <p:tav tm="0">
                                          <p:val>
                                            <p:strVal val="ppt_y"/>
                                          </p:val>
                                        </p:tav>
                                        <p:tav tm="100000">
                                          <p:val>
                                            <p:strVal val="1+ppt_h/2"/>
                                          </p:val>
                                        </p:tav>
                                      </p:tavLst>
                                    </p:anim>
                                    <p:set>
                                      <p:cBhvr>
                                        <p:cTn id="13" dur="1" fill="hold">
                                          <p:stCondLst>
                                            <p:cond delay="2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10000"/>
                    </a14:imgEffect>
                    <a14:imgEffect>
                      <a14:brightnessContrast bright="-10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0" y="3454401"/>
            <a:ext cx="2438400" cy="2554545"/>
          </a:xfrm>
          <a:prstGeom prst="rect">
            <a:avLst/>
          </a:prstGeom>
          <a:noFill/>
        </p:spPr>
        <p:txBody>
          <a:bodyPr wrap="square" rtlCol="0">
            <a:spAutoFit/>
          </a:bodyPr>
          <a:lstStyle/>
          <a:p>
            <a:pPr algn="ctr"/>
            <a:r>
              <a:rPr lang="en-US" sz="3000" dirty="0">
                <a:solidFill>
                  <a:schemeClr val="tx1">
                    <a:lumMod val="95000"/>
                    <a:lumOff val="5000"/>
                  </a:schemeClr>
                </a:solidFill>
                <a:latin typeface="Times New Roman" panose="02020603050405020304" pitchFamily="18" charset="0"/>
                <a:cs typeface="Times New Roman" panose="02020603050405020304" pitchFamily="18" charset="0"/>
              </a:rPr>
              <a:t>Will my actions make my supervisor uncomfortable</a:t>
            </a:r>
            <a:r>
              <a:rPr lang="en-US" sz="4000" b="1" dirty="0">
                <a:solidFill>
                  <a:schemeClr val="tx1">
                    <a:lumMod val="95000"/>
                    <a:lumOff val="5000"/>
                  </a:schemeClr>
                </a:solidFill>
                <a:latin typeface="Times New Roman" panose="02020603050405020304" pitchFamily="18" charset="0"/>
                <a:cs typeface="Times New Roman" panose="02020603050405020304" pitchFamily="18" charset="0"/>
              </a:rPr>
              <a:t>?</a:t>
            </a:r>
            <a:endParaRPr lang="en-US" sz="3000" b="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2404531" y="3471337"/>
            <a:ext cx="2438400" cy="2554545"/>
          </a:xfrm>
          <a:prstGeom prst="rect">
            <a:avLst/>
          </a:prstGeom>
          <a:noFill/>
        </p:spPr>
        <p:txBody>
          <a:bodyPr wrap="square" rtlCol="0">
            <a:spAutoFit/>
          </a:bodyPr>
          <a:lstStyle/>
          <a:p>
            <a:pPr algn="ctr"/>
            <a:r>
              <a:rPr lang="en-US" sz="3000" dirty="0">
                <a:latin typeface="Times New Roman" panose="02020603050405020304" pitchFamily="18" charset="0"/>
                <a:cs typeface="Times New Roman" panose="02020603050405020304" pitchFamily="18" charset="0"/>
              </a:rPr>
              <a:t>Will my actions weaken public trust</a:t>
            </a:r>
          </a:p>
          <a:p>
            <a:pPr algn="ctr"/>
            <a:r>
              <a:rPr lang="en-US" sz="4000" b="1" dirty="0">
                <a:latin typeface="Times New Roman" panose="02020603050405020304" pitchFamily="18" charset="0"/>
                <a:cs typeface="Times New Roman" panose="02020603050405020304" pitchFamily="18" charset="0"/>
              </a:rPr>
              <a:t>?</a:t>
            </a:r>
            <a:endParaRPr lang="en-US" sz="3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4910662" y="3437471"/>
            <a:ext cx="2438400" cy="2554545"/>
          </a:xfrm>
          <a:prstGeom prst="rect">
            <a:avLst/>
          </a:prstGeom>
          <a:noFill/>
        </p:spPr>
        <p:txBody>
          <a:bodyPr wrap="square" rtlCol="0">
            <a:spAutoFit/>
          </a:bodyPr>
          <a:lstStyle/>
          <a:p>
            <a:pPr algn="ctr"/>
            <a:r>
              <a:rPr lang="en-US" sz="3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Will anyone get or seem to get an unfair advantage</a:t>
            </a:r>
          </a:p>
          <a:p>
            <a:pPr algn="ctr"/>
            <a:r>
              <a:rPr lang="en-US" sz="4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3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p:cNvSpPr txBox="1"/>
          <p:nvPr/>
        </p:nvSpPr>
        <p:spPr>
          <a:xfrm>
            <a:off x="7298253" y="3454401"/>
            <a:ext cx="2438400" cy="2554545"/>
          </a:xfrm>
          <a:prstGeom prst="rect">
            <a:avLst/>
          </a:prstGeom>
          <a:noFill/>
        </p:spPr>
        <p:txBody>
          <a:bodyPr wrap="square" rtlCol="0">
            <a:spAutoFit/>
          </a:bodyPr>
          <a:lstStyle/>
          <a:p>
            <a:pPr algn="ctr"/>
            <a:r>
              <a:rPr lang="en-US" sz="3000" dirty="0">
                <a:latin typeface="Times New Roman" panose="02020603050405020304" pitchFamily="18" charset="0"/>
                <a:cs typeface="Times New Roman" panose="02020603050405020304" pitchFamily="18" charset="0"/>
              </a:rPr>
              <a:t>Will my actions make a bad headline on the news</a:t>
            </a:r>
          </a:p>
          <a:p>
            <a:pPr algn="ctr"/>
            <a:r>
              <a:rPr lang="en-US" sz="4000" b="1" dirty="0">
                <a:latin typeface="Times New Roman" panose="02020603050405020304" pitchFamily="18" charset="0"/>
                <a:cs typeface="Times New Roman" panose="02020603050405020304" pitchFamily="18" charset="0"/>
              </a:rPr>
              <a:t>?</a:t>
            </a:r>
            <a:endParaRPr lang="en-US" sz="30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9753576" y="3437468"/>
            <a:ext cx="2438400" cy="2554545"/>
          </a:xfrm>
          <a:prstGeom prst="rect">
            <a:avLst/>
          </a:prstGeom>
          <a:noFill/>
        </p:spPr>
        <p:txBody>
          <a:bodyPr wrap="square" rtlCol="0">
            <a:spAutoFit/>
          </a:bodyPr>
          <a:lstStyle/>
          <a:p>
            <a:pPr algn="ctr"/>
            <a:r>
              <a:rPr lang="en-US" sz="3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Will my actions put my agency at legal risk</a:t>
            </a:r>
          </a:p>
          <a:p>
            <a:pPr algn="ctr"/>
            <a:r>
              <a:rPr lang="en-US" sz="4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3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8244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tty Promo 72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054"/>
            <a:ext cx="12191999" cy="6855889"/>
          </a:xfrm>
          <a:prstGeom prst="rect">
            <a:avLst/>
          </a:prstGeom>
        </p:spPr>
      </p:pic>
    </p:spTree>
    <p:extLst>
      <p:ext uri="{BB962C8B-B14F-4D97-AF65-F5344CB8AC3E}">
        <p14:creationId xmlns:p14="http://schemas.microsoft.com/office/powerpoint/2010/main" val="2649849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97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extLst>
              <a:ext uri="{BEBA8EAE-BF5A-486C-A8C5-ECC9F3942E4B}">
                <a14:imgProps xmlns:a14="http://schemas.microsoft.com/office/drawing/2010/main">
                  <a14:imgLayer r:embed="rId4">
                    <a14:imgEffect>
                      <a14:sharpenSoften amount="-100000"/>
                    </a14:imgEffect>
                    <a14:imgEffect>
                      <a14:colorTemperature colorTemp="6321"/>
                    </a14:imgEffect>
                    <a14:imgEffect>
                      <a14:saturation sat="228000"/>
                    </a14:imgEffect>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204202" y="2876917"/>
            <a:ext cx="11811247" cy="1015663"/>
          </a:xfrm>
          <a:prstGeom prst="rect">
            <a:avLst/>
          </a:prstGeom>
          <a:noFill/>
          <a:effectLst>
            <a:outerShdw blurRad="50800" dist="38100" dir="5400000" sx="102000" sy="102000" algn="t" rotWithShape="0">
              <a:prstClr val="black">
                <a:alpha val="38000"/>
              </a:prstClr>
            </a:outerShdw>
          </a:effectLst>
        </p:spPr>
        <p:txBody>
          <a:bodyPr wrap="none" rtlCol="0">
            <a:spAutoFit/>
          </a:bodyPr>
          <a:lstStyle/>
          <a:p>
            <a:pPr algn="ctr"/>
            <a:r>
              <a:rPr lang="en-US" sz="6000" dirty="0">
                <a:solidFill>
                  <a:schemeClr val="bg1"/>
                </a:solidFill>
                <a:effectLst>
                  <a:outerShdw blurRad="38100" dist="38100" dir="2700000" algn="tl">
                    <a:srgbClr val="000000">
                      <a:alpha val="43137"/>
                    </a:srgbClr>
                  </a:outerShdw>
                </a:effectLst>
                <a:latin typeface="Bahnschrift SemiBold" panose="020B0502040204020203" pitchFamily="34" charset="0"/>
              </a:rPr>
              <a:t>ethics</a:t>
            </a:r>
            <a:r>
              <a:rPr lang="en-US" sz="5400" dirty="0">
                <a:solidFill>
                  <a:srgbClr val="FFFF00"/>
                </a:solidFill>
                <a:effectLst>
                  <a:outerShdw blurRad="38100" dist="38100" dir="2700000" algn="tl">
                    <a:srgbClr val="000000">
                      <a:alpha val="43137"/>
                    </a:srgbClr>
                  </a:outerShdw>
                </a:effectLst>
                <a:latin typeface="Bahnschrift SemiBold" panose="020B0502040204020203" pitchFamily="34" charset="0"/>
              </a:rPr>
              <a:t>.la.</a:t>
            </a:r>
            <a:r>
              <a:rPr lang="en-US" sz="5400" dirty="0">
                <a:solidFill>
                  <a:srgbClr val="E4D1A6"/>
                </a:solidFill>
                <a:effectLst>
                  <a:outerShdw blurRad="38100" dist="38100" dir="2700000" algn="tl">
                    <a:srgbClr val="000000">
                      <a:alpha val="43137"/>
                    </a:srgbClr>
                  </a:outerShdw>
                </a:effectLst>
                <a:latin typeface="Bahnschrift SemiBold" panose="020B0502040204020203" pitchFamily="34" charset="0"/>
              </a:rPr>
              <a:t>gov</a:t>
            </a:r>
            <a:r>
              <a:rPr lang="en-US" sz="5400" dirty="0">
                <a:solidFill>
                  <a:srgbClr val="FFFF00"/>
                </a:solidFill>
                <a:effectLst>
                  <a:outerShdw blurRad="38100" dist="38100" dir="2700000" algn="tl">
                    <a:srgbClr val="000000">
                      <a:alpha val="43137"/>
                    </a:srgbClr>
                  </a:outerShdw>
                </a:effectLst>
                <a:latin typeface="Bahnschrift SemiBold" panose="020B0502040204020203" pitchFamily="34" charset="0"/>
              </a:rPr>
              <a:t>/</a:t>
            </a:r>
            <a:r>
              <a:rPr lang="en-US" sz="5400" dirty="0">
                <a:ln w="6350">
                  <a:solidFill>
                    <a:schemeClr val="accent5">
                      <a:lumMod val="50000"/>
                    </a:schemeClr>
                  </a:solidFill>
                </a:ln>
                <a:solidFill>
                  <a:srgbClr val="DBD3FD"/>
                </a:solidFill>
                <a:effectLst>
                  <a:outerShdw blurRad="38100" dist="38100" dir="2700000" algn="tl">
                    <a:srgbClr val="000000">
                      <a:alpha val="43137"/>
                    </a:srgbClr>
                  </a:outerShdw>
                </a:effectLst>
                <a:latin typeface="Bahnschrift SemiBold" panose="020B0502040204020203" pitchFamily="34" charset="0"/>
              </a:rPr>
              <a:t>pub</a:t>
            </a:r>
            <a:r>
              <a:rPr lang="en-US" sz="5400" dirty="0">
                <a:solidFill>
                  <a:srgbClr val="FFFF00"/>
                </a:solidFill>
                <a:effectLst>
                  <a:outerShdw blurRad="38100" dist="38100" dir="2700000" algn="tl">
                    <a:srgbClr val="000000">
                      <a:alpha val="43137"/>
                    </a:srgbClr>
                  </a:outerShdw>
                </a:effectLst>
                <a:latin typeface="Bahnschrift SemiBold" panose="020B0502040204020203" pitchFamily="34" charset="0"/>
              </a:rPr>
              <a:t>/</a:t>
            </a:r>
            <a:r>
              <a:rPr lang="en-US" sz="5400" dirty="0">
                <a:solidFill>
                  <a:srgbClr val="B2DE82"/>
                </a:solidFill>
                <a:effectLst>
                  <a:outerShdw blurRad="38100" dist="38100" dir="2700000" algn="tl">
                    <a:srgbClr val="000000">
                      <a:alpha val="43137"/>
                    </a:srgbClr>
                  </a:outerShdw>
                </a:effectLst>
                <a:latin typeface="Bahnschrift SemiBold" panose="020B0502040204020203" pitchFamily="34" charset="0"/>
              </a:rPr>
              <a:t>training</a:t>
            </a:r>
            <a:r>
              <a:rPr lang="en-US" sz="5400" dirty="0">
                <a:solidFill>
                  <a:srgbClr val="FFFF00"/>
                </a:solidFill>
                <a:effectLst>
                  <a:outerShdw blurRad="38100" dist="38100" dir="2700000" algn="tl">
                    <a:srgbClr val="000000">
                      <a:alpha val="43137"/>
                    </a:srgbClr>
                  </a:outerShdw>
                </a:effectLst>
                <a:latin typeface="Bahnschrift SemiBold" panose="020B0502040204020203" pitchFamily="34" charset="0"/>
              </a:rPr>
              <a:t>/</a:t>
            </a:r>
            <a:r>
              <a:rPr lang="en-US" sz="5400" dirty="0">
                <a:solidFill>
                  <a:srgbClr val="FFFF00"/>
                </a:solidFill>
                <a:effectLst>
                  <a:outerShdw blurRad="50800" dist="38100" dir="5400000" sx="105000" sy="105000" algn="t" rotWithShape="0">
                    <a:prstClr val="black">
                      <a:alpha val="40000"/>
                    </a:prstClr>
                  </a:outerShdw>
                </a:effectLst>
                <a:latin typeface="Bahnschrift SemiBold" panose="020B0502040204020203" pitchFamily="34" charset="0"/>
              </a:rPr>
              <a:t>STAND</a:t>
            </a:r>
            <a:r>
              <a:rPr lang="en-US" sz="5400" dirty="0">
                <a:solidFill>
                  <a:srgbClr val="FFFF00"/>
                </a:solidFill>
                <a:effectLst>
                  <a:outerShdw blurRad="38100" dist="38100" dir="2700000" algn="tl">
                    <a:srgbClr val="000000">
                      <a:alpha val="43137"/>
                    </a:srgbClr>
                  </a:outerShdw>
                </a:effectLst>
                <a:latin typeface="Bahnschrift SemiBold" panose="020B0502040204020203" pitchFamily="34" charset="0"/>
              </a:rPr>
              <a:t>.pdf</a:t>
            </a:r>
            <a:endParaRPr lang="en-US" sz="4400" dirty="0">
              <a:solidFill>
                <a:srgbClr val="FFFF00"/>
              </a:solidFill>
              <a:effectLst>
                <a:outerShdw blurRad="38100" dist="38100" dir="2700000" algn="tl">
                  <a:srgbClr val="000000">
                    <a:alpha val="43137"/>
                  </a:srgbClr>
                </a:outerShdw>
              </a:effectLst>
              <a:latin typeface="Bahnschrift SemiBold" panose="020B0502040204020203" pitchFamily="34" charset="0"/>
            </a:endParaRPr>
          </a:p>
        </p:txBody>
      </p:sp>
      <p:sp>
        <p:nvSpPr>
          <p:cNvPr id="2" name="TextBox 1"/>
          <p:cNvSpPr txBox="1"/>
          <p:nvPr/>
        </p:nvSpPr>
        <p:spPr>
          <a:xfrm>
            <a:off x="1926045" y="4572000"/>
            <a:ext cx="8339912" cy="830997"/>
          </a:xfrm>
          <a:prstGeom prst="rect">
            <a:avLst/>
          </a:prstGeom>
          <a:noFill/>
        </p:spPr>
        <p:txBody>
          <a:bodyPr wrap="none" rtlCol="0">
            <a:spAutoFit/>
          </a:bodyPr>
          <a:lstStyle/>
          <a:p>
            <a:pPr algn="ctr"/>
            <a:r>
              <a:rPr lang="en-US" sz="2400" dirty="0">
                <a:solidFill>
                  <a:schemeClr val="bg1"/>
                </a:solidFill>
                <a:latin typeface="Arial Black" panose="020B0A04020102020204" pitchFamily="34" charset="0"/>
              </a:rPr>
              <a:t>Or use the search feature on the Ethics  website</a:t>
            </a:r>
          </a:p>
          <a:p>
            <a:pPr algn="ctr"/>
            <a:r>
              <a:rPr lang="en-US" sz="2400" dirty="0">
                <a:solidFill>
                  <a:schemeClr val="bg1"/>
                </a:solidFill>
                <a:latin typeface="Arial Black" panose="020B0A04020102020204" pitchFamily="34" charset="0"/>
              </a:rPr>
              <a:t>to find your copy and download it. </a:t>
            </a:r>
          </a:p>
        </p:txBody>
      </p:sp>
      <p:pic>
        <p:nvPicPr>
          <p:cNvPr id="9" name="Picture 8"/>
          <p:cNvPicPr>
            <a:picLocks noChangeAspect="1"/>
          </p:cNvPicPr>
          <p:nvPr/>
        </p:nvPicPr>
        <p:blipFill>
          <a:blip r:embed="rId5">
            <a:extLst>
              <a:ext uri="{BEBA8EAE-BF5A-486C-A8C5-ECC9F3942E4B}">
                <a14:imgProps xmlns:a14="http://schemas.microsoft.com/office/drawing/2010/main">
                  <a14:imgLayer r:embed="rId6">
                    <a14:imgEffect>
                      <a14:brightnessContrast bright="-5000" contrast="5000"/>
                    </a14:imgEffect>
                  </a14:imgLayer>
                </a14:imgProps>
              </a:ext>
              <a:ext uri="{28A0092B-C50C-407E-A947-70E740481C1C}">
                <a14:useLocalDpi xmlns:a14="http://schemas.microsoft.com/office/drawing/2010/main"/>
              </a:ext>
            </a:extLst>
          </a:blip>
          <a:stretch>
            <a:fillRect/>
          </a:stretch>
        </p:blipFill>
        <p:spPr>
          <a:xfrm>
            <a:off x="1" y="0"/>
            <a:ext cx="12192000" cy="6928338"/>
          </a:xfrm>
          <a:prstGeom prst="rect">
            <a:avLst/>
          </a:prstGeom>
        </p:spPr>
      </p:pic>
    </p:spTree>
    <p:extLst>
      <p:ext uri="{BB962C8B-B14F-4D97-AF65-F5344CB8AC3E}">
        <p14:creationId xmlns:p14="http://schemas.microsoft.com/office/powerpoint/2010/main" val="15128368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53" presetClass="entr" presetSubtype="16"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p:cTn id="10" dur="10" fill="hold"/>
                                        <p:tgtEl>
                                          <p:spTgt spid="8"/>
                                        </p:tgtEl>
                                        <p:attrNameLst>
                                          <p:attrName>ppt_w</p:attrName>
                                        </p:attrNameLst>
                                      </p:cBhvr>
                                      <p:tavLst>
                                        <p:tav tm="0">
                                          <p:val>
                                            <p:fltVal val="0"/>
                                          </p:val>
                                        </p:tav>
                                        <p:tav tm="100000">
                                          <p:val>
                                            <p:strVal val="#ppt_w"/>
                                          </p:val>
                                        </p:tav>
                                      </p:tavLst>
                                    </p:anim>
                                    <p:anim calcmode="lin" valueType="num">
                                      <p:cBhvr>
                                        <p:cTn id="11" dur="10" fill="hold"/>
                                        <p:tgtEl>
                                          <p:spTgt spid="8"/>
                                        </p:tgtEl>
                                        <p:attrNameLst>
                                          <p:attrName>ppt_h</p:attrName>
                                        </p:attrNameLst>
                                      </p:cBhvr>
                                      <p:tavLst>
                                        <p:tav tm="0">
                                          <p:val>
                                            <p:fltVal val="0"/>
                                          </p:val>
                                        </p:tav>
                                        <p:tav tm="100000">
                                          <p:val>
                                            <p:strVal val="#ppt_h"/>
                                          </p:val>
                                        </p:tav>
                                      </p:tavLst>
                                    </p:anim>
                                    <p:animEffect transition="in" filter="fade">
                                      <p:cBhvr>
                                        <p:cTn id="12" dur="10"/>
                                        <p:tgtEl>
                                          <p:spTgt spid="8"/>
                                        </p:tgtEl>
                                      </p:cBhvr>
                                    </p:animEffect>
                                  </p:childTnLst>
                                </p:cTn>
                              </p:par>
                              <p:par>
                                <p:cTn id="13" presetID="1"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800" dirty="0">
                <a:effectLst>
                  <a:outerShdw blurRad="38100" dist="38100" dir="2700000" algn="tl">
                    <a:srgbClr val="000000">
                      <a:alpha val="43137"/>
                    </a:srgbClr>
                  </a:outerShdw>
                </a:effectLst>
                <a:latin typeface="Copperplate Gothic Light" panose="020E0507020206020404" pitchFamily="34" charset="0"/>
              </a:rPr>
              <a:t>Definition: Political Subdivision</a:t>
            </a:r>
          </a:p>
        </p:txBody>
      </p:sp>
      <p:sp>
        <p:nvSpPr>
          <p:cNvPr id="5" name="Title 1"/>
          <p:cNvSpPr txBox="1">
            <a:spLocks/>
          </p:cNvSpPr>
          <p:nvPr/>
        </p:nvSpPr>
        <p:spPr>
          <a:xfrm>
            <a:off x="1943914" y="2539706"/>
            <a:ext cx="8304172" cy="1702387"/>
          </a:xfrm>
          <a:prstGeom prst="rect">
            <a:avLst/>
          </a:prstGeom>
          <a:solidFill>
            <a:srgbClr val="446687">
              <a:alpha val="54000"/>
            </a:srgbClr>
          </a:solidFill>
          <a:effectLst>
            <a:softEdge rad="127000"/>
          </a:effectLst>
        </p:spPr>
        <p:txBody>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marL="0" lvl="2">
              <a:lnSpc>
                <a:spcPct val="90000"/>
              </a:lnSpc>
              <a:spcBef>
                <a:spcPct val="0"/>
              </a:spcBef>
            </a:pPr>
            <a:r>
              <a:rPr lang="en-US" sz="3200" dirty="0">
                <a:solidFill>
                  <a:schemeClr val="bg1"/>
                </a:solidFill>
                <a:effectLst>
                  <a:outerShdw blurRad="38100" dist="38100" dir="2700000" algn="tl">
                    <a:srgbClr val="000000">
                      <a:alpha val="43137"/>
                    </a:srgbClr>
                  </a:outerShdw>
                </a:effectLst>
              </a:rPr>
              <a:t>Any unit of </a:t>
            </a:r>
            <a:r>
              <a:rPr lang="en-US" sz="3200" b="1" dirty="0">
                <a:solidFill>
                  <a:schemeClr val="bg1"/>
                </a:solidFill>
                <a:effectLst>
                  <a:outerShdw blurRad="38100" dist="38100" dir="2700000" algn="tl">
                    <a:srgbClr val="000000">
                      <a:alpha val="43137"/>
                    </a:srgbClr>
                  </a:outerShdw>
                </a:effectLst>
              </a:rPr>
              <a:t>local</a:t>
            </a:r>
            <a:r>
              <a:rPr lang="en-US" sz="3200" dirty="0">
                <a:solidFill>
                  <a:schemeClr val="bg1"/>
                </a:solidFill>
                <a:effectLst>
                  <a:outerShdw blurRad="38100" dist="38100" dir="2700000" algn="tl">
                    <a:srgbClr val="000000">
                      <a:alpha val="43137"/>
                    </a:srgbClr>
                  </a:outerShdw>
                </a:effectLst>
              </a:rPr>
              <a:t> government, including a special district, authorized by law to perform governmental functions.</a:t>
            </a:r>
          </a:p>
        </p:txBody>
      </p:sp>
    </p:spTree>
    <p:extLst>
      <p:ext uri="{BB962C8B-B14F-4D97-AF65-F5344CB8AC3E}">
        <p14:creationId xmlns:p14="http://schemas.microsoft.com/office/powerpoint/2010/main" val="26484216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800" dirty="0">
                <a:effectLst>
                  <a:outerShdw blurRad="38100" dist="38100" dir="2700000" algn="tl">
                    <a:srgbClr val="000000">
                      <a:alpha val="43137"/>
                    </a:srgbClr>
                  </a:outerShdw>
                </a:effectLst>
                <a:latin typeface="Copperplate Gothic Light" panose="020E0507020206020404" pitchFamily="34" charset="0"/>
              </a:rPr>
              <a:t>Definition: Governmental Entity</a:t>
            </a:r>
          </a:p>
        </p:txBody>
      </p:sp>
      <p:sp>
        <p:nvSpPr>
          <p:cNvPr id="6" name="TextBox 5"/>
          <p:cNvSpPr txBox="1"/>
          <p:nvPr/>
        </p:nvSpPr>
        <p:spPr>
          <a:xfrm>
            <a:off x="1052052" y="2350120"/>
            <a:ext cx="10087896" cy="2862322"/>
          </a:xfrm>
          <a:prstGeom prst="rect">
            <a:avLst/>
          </a:prstGeom>
          <a:solidFill>
            <a:srgbClr val="446687">
              <a:alpha val="60000"/>
            </a:srgbClr>
          </a:solidFill>
          <a:effectLst>
            <a:softEdge rad="127000"/>
          </a:effectLst>
        </p:spPr>
        <p:txBody>
          <a:bodyPr wrap="square" lIns="0" rIns="0" rtlCol="0">
            <a:spAutoFit/>
          </a:bodyPr>
          <a:lstStyle/>
          <a:p>
            <a:pPr lvl="1"/>
            <a:r>
              <a:rPr lang="en-US" sz="3600" dirty="0">
                <a:solidFill>
                  <a:schemeClr val="bg1"/>
                </a:solidFill>
              </a:rPr>
              <a:t>The state or any political subdivision which employs the public employee or employed the former public employee or to which the elected official is elected, as the case may be.</a:t>
            </a:r>
            <a:endParaRPr lang="en-US" sz="3600" dirty="0">
              <a:solidFill>
                <a:schemeClr val="tx2"/>
              </a:solidFill>
            </a:endParaRPr>
          </a:p>
        </p:txBody>
      </p:sp>
    </p:spTree>
    <p:extLst>
      <p:ext uri="{BB962C8B-B14F-4D97-AF65-F5344CB8AC3E}">
        <p14:creationId xmlns:p14="http://schemas.microsoft.com/office/powerpoint/2010/main" val="2807447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31181" y="2364633"/>
            <a:ext cx="8529636" cy="2862322"/>
          </a:xfrm>
          <a:prstGeom prst="rect">
            <a:avLst/>
          </a:prstGeom>
          <a:noFill/>
        </p:spPr>
        <p:txBody>
          <a:bodyPr wrap="square" rtlCol="0">
            <a:spAutoFit/>
          </a:bodyPr>
          <a:lstStyle/>
          <a:p>
            <a:pPr marL="457200" lvl="2"/>
            <a:r>
              <a:rPr lang="en-US" sz="3200" dirty="0">
                <a:solidFill>
                  <a:schemeClr val="bg1"/>
                </a:solidFill>
                <a:effectLst>
                  <a:outerShdw blurRad="38100" dist="38100" dir="2700000" algn="tl">
                    <a:srgbClr val="000000">
                      <a:alpha val="43137"/>
                    </a:srgbClr>
                  </a:outerShdw>
                </a:effectLst>
              </a:rPr>
              <a:t>An </a:t>
            </a:r>
            <a:r>
              <a:rPr lang="en-US" sz="3200" b="1" dirty="0">
                <a:solidFill>
                  <a:schemeClr val="bg1"/>
                </a:solidFill>
                <a:effectLst>
                  <a:outerShdw blurRad="38100" dist="38100" dir="2700000" algn="tl">
                    <a:srgbClr val="000000">
                      <a:alpha val="43137"/>
                    </a:srgbClr>
                  </a:outerShdw>
                </a:effectLst>
              </a:rPr>
              <a:t>agency</a:t>
            </a:r>
            <a:r>
              <a:rPr lang="en-US" sz="3200" dirty="0">
                <a:solidFill>
                  <a:schemeClr val="bg1"/>
                </a:solidFill>
                <a:effectLst>
                  <a:outerShdw blurRad="38100" dist="38100" dir="2700000" algn="tl">
                    <a:srgbClr val="000000">
                      <a:alpha val="43137"/>
                    </a:srgbClr>
                  </a:outerShdw>
                </a:effectLst>
              </a:rPr>
              <a:t> may be a department, office, division, commission, board, committee, and also an agency as well as any other organizational unit of a governmental entity.</a:t>
            </a:r>
          </a:p>
          <a:p>
            <a:endParaRPr lang="en-US" sz="2000" dirty="0">
              <a:solidFill>
                <a:schemeClr val="bg1"/>
              </a:solidFill>
              <a:effectLst>
                <a:outerShdw blurRad="38100" dist="38100" dir="2700000" algn="tl">
                  <a:srgbClr val="000000">
                    <a:alpha val="43137"/>
                  </a:srgbClr>
                </a:outerShdw>
              </a:effectLst>
            </a:endParaRPr>
          </a:p>
        </p:txBody>
      </p:sp>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6000" dirty="0">
                <a:effectLst>
                  <a:outerShdw blurRad="38100" dist="38100" dir="2700000" algn="tl">
                    <a:srgbClr val="000000">
                      <a:alpha val="43137"/>
                    </a:srgbClr>
                  </a:outerShdw>
                </a:effectLst>
                <a:latin typeface="Copperplate Gothic Light" panose="020E0507020206020404" pitchFamily="34" charset="0"/>
              </a:rPr>
              <a:t>Definition: Agency</a:t>
            </a:r>
          </a:p>
        </p:txBody>
      </p:sp>
    </p:spTree>
    <p:extLst>
      <p:ext uri="{BB962C8B-B14F-4D97-AF65-F5344CB8AC3E}">
        <p14:creationId xmlns:p14="http://schemas.microsoft.com/office/powerpoint/2010/main" val="4242180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6" name="Title 1"/>
          <p:cNvSpPr txBox="1">
            <a:spLocks/>
          </p:cNvSpPr>
          <p:nvPr/>
        </p:nvSpPr>
        <p:spPr>
          <a:xfrm>
            <a:off x="1687554" y="2446021"/>
            <a:ext cx="8893091" cy="3200400"/>
          </a:xfrm>
          <a:prstGeom prst="rect">
            <a:avLst/>
          </a:prstGeom>
          <a:noFill/>
          <a:effectLst>
            <a:softEdge rad="127000"/>
          </a:effectLst>
        </p:spPr>
        <p:txBody>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marL="0" lvl="2">
              <a:spcBef>
                <a:spcPct val="0"/>
              </a:spcBef>
            </a:pPr>
            <a:r>
              <a:rPr lang="en-US" sz="3600" dirty="0">
                <a:solidFill>
                  <a:schemeClr val="bg1"/>
                </a:solidFill>
                <a:effectLst>
                  <a:outerShdw blurRad="38100" dist="38100" dir="2700000" algn="tl">
                    <a:srgbClr val="000000">
                      <a:alpha val="43137"/>
                    </a:srgbClr>
                  </a:outerShdw>
                </a:effectLst>
              </a:rPr>
              <a:t>For elected officials, the Code of Ethics defines </a:t>
            </a:r>
            <a:r>
              <a:rPr lang="en-US" sz="3600" b="1" dirty="0">
                <a:solidFill>
                  <a:schemeClr val="bg1"/>
                </a:solidFill>
                <a:effectLst>
                  <a:outerShdw blurRad="38100" dist="38100" dir="2700000" algn="tl">
                    <a:srgbClr val="000000">
                      <a:alpha val="43137"/>
                    </a:srgbClr>
                  </a:outerShdw>
                </a:effectLst>
              </a:rPr>
              <a:t>agency</a:t>
            </a:r>
            <a:r>
              <a:rPr lang="en-US" sz="3600" dirty="0">
                <a:solidFill>
                  <a:schemeClr val="bg1"/>
                </a:solidFill>
                <a:effectLst>
                  <a:outerShdw blurRad="38100" dist="38100" dir="2700000" algn="tl">
                    <a:srgbClr val="000000">
                      <a:alpha val="43137"/>
                    </a:srgbClr>
                  </a:outerShdw>
                </a:effectLst>
              </a:rPr>
              <a:t> as the state of Louisiana or </a:t>
            </a:r>
            <a:r>
              <a:rPr lang="en-US" sz="3600" dirty="0">
                <a:solidFill>
                  <a:schemeClr val="bg1"/>
                </a:solidFill>
              </a:rPr>
              <a:t>the political subdivisions they have been elected to represent.</a:t>
            </a:r>
            <a:endParaRPr lang="en-US" sz="3600" dirty="0">
              <a:solidFill>
                <a:schemeClr val="bg1"/>
              </a:solidFill>
              <a:effectLst>
                <a:outerShdw blurRad="38100" dist="38100" dir="2700000" algn="tl">
                  <a:srgbClr val="000000">
                    <a:alpha val="43137"/>
                  </a:srgbClr>
                </a:outerShdw>
              </a:effectLst>
            </a:endParaRPr>
          </a:p>
        </p:txBody>
      </p:sp>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6000" dirty="0">
                <a:effectLst>
                  <a:outerShdw blurRad="38100" dist="38100" dir="2700000" algn="tl">
                    <a:srgbClr val="000000">
                      <a:alpha val="43137"/>
                    </a:srgbClr>
                  </a:outerShdw>
                </a:effectLst>
                <a:latin typeface="Copperplate Gothic Light" panose="020E0507020206020404" pitchFamily="34" charset="0"/>
              </a:rPr>
              <a:t>Definition: Agency</a:t>
            </a:r>
          </a:p>
        </p:txBody>
      </p:sp>
      <p:sp>
        <p:nvSpPr>
          <p:cNvPr id="7" name="TextBox 6"/>
          <p:cNvSpPr txBox="1"/>
          <p:nvPr/>
        </p:nvSpPr>
        <p:spPr>
          <a:xfrm>
            <a:off x="1232535" y="5107812"/>
            <a:ext cx="9803130" cy="1077218"/>
          </a:xfrm>
          <a:prstGeom prst="rect">
            <a:avLst/>
          </a:prstGeom>
          <a:solidFill>
            <a:schemeClr val="tx2">
              <a:lumMod val="50000"/>
              <a:alpha val="50000"/>
            </a:schemeClr>
          </a:solidFill>
          <a:effectLst>
            <a:softEdge rad="63500"/>
          </a:effectLst>
        </p:spPr>
        <p:txBody>
          <a:bodyPr wrap="square" rtlCol="0">
            <a:spAutoFit/>
          </a:bodyPr>
          <a:lstStyle/>
          <a:p>
            <a:r>
              <a:rPr lang="en-US" sz="3200" b="1" dirty="0">
                <a:solidFill>
                  <a:srgbClr val="BAE18F"/>
                </a:solidFill>
                <a:effectLst>
                  <a:outerShdw blurRad="38100" dist="38100" dir="2700000" algn="tl">
                    <a:srgbClr val="000000">
                      <a:alpha val="43137"/>
                    </a:srgbClr>
                  </a:outerShdw>
                </a:effectLst>
              </a:rPr>
              <a:t>Example: </a:t>
            </a:r>
            <a:r>
              <a:rPr lang="en-US" sz="3200" dirty="0">
                <a:solidFill>
                  <a:srgbClr val="BAE18F"/>
                </a:solidFill>
                <a:effectLst>
                  <a:outerShdw blurRad="38100" dist="38100" dir="2700000" algn="tl">
                    <a:srgbClr val="000000">
                      <a:alpha val="43137"/>
                    </a:srgbClr>
                  </a:outerShdw>
                </a:effectLst>
              </a:rPr>
              <a:t>When someone is elected mayor of a town, his or her agency is the town government.</a:t>
            </a:r>
          </a:p>
        </p:txBody>
      </p:sp>
    </p:spTree>
    <p:extLst>
      <p:ext uri="{BB962C8B-B14F-4D97-AF65-F5344CB8AC3E}">
        <p14:creationId xmlns:p14="http://schemas.microsoft.com/office/powerpoint/2010/main" val="102061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6000" dirty="0">
                <a:effectLst>
                  <a:outerShdw blurRad="38100" dist="38100" dir="2700000" algn="tl">
                    <a:srgbClr val="000000">
                      <a:alpha val="43137"/>
                    </a:srgbClr>
                  </a:outerShdw>
                </a:effectLst>
                <a:latin typeface="Copperplate Gothic Light" panose="020E0507020206020404" pitchFamily="34" charset="0"/>
              </a:rPr>
              <a:t>Definition: Agency Head</a:t>
            </a:r>
          </a:p>
        </p:txBody>
      </p:sp>
      <p:sp>
        <p:nvSpPr>
          <p:cNvPr id="5" name="Title 1"/>
          <p:cNvSpPr txBox="1">
            <a:spLocks/>
          </p:cNvSpPr>
          <p:nvPr/>
        </p:nvSpPr>
        <p:spPr>
          <a:xfrm>
            <a:off x="1896831" y="2318530"/>
            <a:ext cx="8398338" cy="2330963"/>
          </a:xfrm>
          <a:prstGeom prst="rect">
            <a:avLst/>
          </a:prstGeom>
          <a:solidFill>
            <a:srgbClr val="446687">
              <a:alpha val="54000"/>
            </a:srgbClr>
          </a:solidFill>
          <a:effectLst>
            <a:softEdge rad="127000"/>
          </a:effectLst>
        </p:spPr>
        <p:txBody>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marL="0" lvl="2">
              <a:lnSpc>
                <a:spcPct val="90000"/>
              </a:lnSpc>
              <a:spcBef>
                <a:spcPct val="0"/>
              </a:spcBef>
            </a:pPr>
            <a:r>
              <a:rPr lang="en-US" sz="3200" dirty="0">
                <a:solidFill>
                  <a:schemeClr val="bg1"/>
                </a:solidFill>
                <a:effectLst>
                  <a:outerShdw blurRad="38100" dist="38100" dir="2700000" algn="tl">
                    <a:srgbClr val="000000">
                      <a:alpha val="43137"/>
                    </a:srgbClr>
                  </a:outerShdw>
                </a:effectLst>
              </a:rPr>
              <a:t>An agency head is the chief executive or administrative officer of an agency or any member of a board or commission who exercises supervision over the agency.</a:t>
            </a:r>
          </a:p>
        </p:txBody>
      </p:sp>
      <p:sp>
        <p:nvSpPr>
          <p:cNvPr id="6" name="TextBox 5"/>
          <p:cNvSpPr txBox="1"/>
          <p:nvPr/>
        </p:nvSpPr>
        <p:spPr>
          <a:xfrm>
            <a:off x="979170" y="4993512"/>
            <a:ext cx="10309859" cy="1415772"/>
          </a:xfrm>
          <a:prstGeom prst="rect">
            <a:avLst/>
          </a:prstGeom>
          <a:solidFill>
            <a:schemeClr val="tx2">
              <a:lumMod val="50000"/>
              <a:alpha val="50000"/>
            </a:schemeClr>
          </a:solidFill>
          <a:effectLst>
            <a:softEdge rad="63500"/>
          </a:effectLst>
        </p:spPr>
        <p:txBody>
          <a:bodyPr wrap="square" rtlCol="0">
            <a:spAutoFit/>
          </a:bodyPr>
          <a:lstStyle/>
          <a:p>
            <a:r>
              <a:rPr lang="en-US" sz="2800" b="1" i="1" dirty="0">
                <a:solidFill>
                  <a:srgbClr val="9ED561"/>
                </a:solidFill>
              </a:rPr>
              <a:t>Supervision</a:t>
            </a:r>
            <a:r>
              <a:rPr lang="en-US" sz="2800" dirty="0">
                <a:solidFill>
                  <a:srgbClr val="9ED561"/>
                </a:solidFill>
              </a:rPr>
              <a:t> generally means “the series of acts involved in managing, directing, or overseeing persons or projects.” </a:t>
            </a:r>
          </a:p>
          <a:p>
            <a:pPr algn="r">
              <a:spcBef>
                <a:spcPts val="1200"/>
              </a:spcBef>
            </a:pPr>
            <a:r>
              <a:rPr lang="en-US" sz="2000" i="1" dirty="0">
                <a:solidFill>
                  <a:srgbClr val="9ED561"/>
                </a:solidFill>
                <a:effectLst>
                  <a:outerShdw blurRad="38100" dist="38100" dir="2700000" algn="tl">
                    <a:srgbClr val="000000">
                      <a:alpha val="43137"/>
                    </a:srgbClr>
                  </a:outerShdw>
                </a:effectLst>
              </a:rPr>
              <a:t>Black’s Law Dictionary</a:t>
            </a:r>
          </a:p>
        </p:txBody>
      </p:sp>
    </p:spTree>
    <p:extLst>
      <p:ext uri="{BB962C8B-B14F-4D97-AF65-F5344CB8AC3E}">
        <p14:creationId xmlns:p14="http://schemas.microsoft.com/office/powerpoint/2010/main" val="396122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6000" dirty="0">
                <a:effectLst>
                  <a:outerShdw blurRad="38100" dist="38100" dir="2700000" algn="tl">
                    <a:srgbClr val="000000">
                      <a:alpha val="43137"/>
                    </a:srgbClr>
                  </a:outerShdw>
                </a:effectLst>
                <a:latin typeface="Copperplate Gothic Light" panose="020E0507020206020404" pitchFamily="34" charset="0"/>
              </a:rPr>
              <a:t>Definition: Person</a:t>
            </a:r>
          </a:p>
        </p:txBody>
      </p:sp>
      <p:sp>
        <p:nvSpPr>
          <p:cNvPr id="6" name="TextBox 5"/>
          <p:cNvSpPr txBox="1"/>
          <p:nvPr/>
        </p:nvSpPr>
        <p:spPr>
          <a:xfrm>
            <a:off x="2266949" y="2497604"/>
            <a:ext cx="7658100" cy="1938992"/>
          </a:xfrm>
          <a:prstGeom prst="rect">
            <a:avLst/>
          </a:prstGeom>
          <a:solidFill>
            <a:srgbClr val="446687">
              <a:alpha val="60000"/>
            </a:srgbClr>
          </a:solidFill>
          <a:effectLst>
            <a:softEdge rad="127000"/>
          </a:effectLst>
        </p:spPr>
        <p:txBody>
          <a:bodyPr wrap="square" lIns="0" rIns="0" rtlCol="0">
            <a:spAutoFit/>
          </a:bodyPr>
          <a:lstStyle/>
          <a:p>
            <a:pPr lvl="1" algn="ctr"/>
            <a:r>
              <a:rPr lang="en-US" sz="4000" dirty="0">
                <a:solidFill>
                  <a:schemeClr val="bg1"/>
                </a:solidFill>
              </a:rPr>
              <a:t>An individual or a legal entity </a:t>
            </a:r>
          </a:p>
          <a:p>
            <a:pPr lvl="1" algn="ctr"/>
            <a:r>
              <a:rPr lang="en-US" sz="4000" b="1" dirty="0">
                <a:solidFill>
                  <a:schemeClr val="bg1"/>
                </a:solidFill>
              </a:rPr>
              <a:t>that is </a:t>
            </a:r>
          </a:p>
          <a:p>
            <a:pPr lvl="1" algn="ctr"/>
            <a:r>
              <a:rPr lang="en-US" sz="4000" b="1" dirty="0">
                <a:solidFill>
                  <a:schemeClr val="bg1"/>
                </a:solidFill>
                <a:effectLst>
                  <a:outerShdw blurRad="38100" dist="38100" dir="2700000" algn="tl">
                    <a:srgbClr val="000000">
                      <a:alpha val="43137"/>
                    </a:srgbClr>
                  </a:outerShdw>
                </a:effectLst>
              </a:rPr>
              <a:t>NOT</a:t>
            </a:r>
            <a:r>
              <a:rPr lang="en-US" sz="4000" b="1" dirty="0">
                <a:solidFill>
                  <a:schemeClr val="bg1"/>
                </a:solidFill>
              </a:rPr>
              <a:t> a governmental entity</a:t>
            </a:r>
            <a:r>
              <a:rPr lang="en-US" sz="4000" dirty="0">
                <a:solidFill>
                  <a:schemeClr val="tx2"/>
                </a:solidFill>
              </a:rPr>
              <a:t>.</a:t>
            </a:r>
          </a:p>
        </p:txBody>
      </p:sp>
    </p:spTree>
    <p:extLst>
      <p:ext uri="{BB962C8B-B14F-4D97-AF65-F5344CB8AC3E}">
        <p14:creationId xmlns:p14="http://schemas.microsoft.com/office/powerpoint/2010/main" val="14338953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30000" contrast="19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565475" y="1848518"/>
            <a:ext cx="3928357" cy="3569218"/>
          </a:xfrm>
          <a:prstGeom prst="rect">
            <a:avLst/>
          </a:prstGeom>
        </p:spPr>
      </p:pic>
      <p:pic>
        <p:nvPicPr>
          <p:cNvPr id="23" name="Picture 22"/>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841483" y="4050546"/>
            <a:ext cx="3552605" cy="2098561"/>
          </a:xfrm>
          <a:prstGeom prst="rect">
            <a:avLst/>
          </a:prstGeom>
        </p:spPr>
      </p:pic>
      <p:pic>
        <p:nvPicPr>
          <p:cNvPr id="20" name="Picture 19"/>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24206" y="4267103"/>
            <a:ext cx="3298195" cy="2013635"/>
          </a:xfrm>
          <a:prstGeom prst="rect">
            <a:avLst/>
          </a:prstGeom>
        </p:spPr>
      </p:pic>
      <p:pic>
        <p:nvPicPr>
          <p:cNvPr id="19" name="Picture 18"/>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3412417" y="1613908"/>
            <a:ext cx="3129478" cy="2302799"/>
          </a:xfrm>
          <a:prstGeom prst="rect">
            <a:avLst/>
          </a:prstGeom>
        </p:spPr>
      </p:pic>
      <p:pic>
        <p:nvPicPr>
          <p:cNvPr id="18" name="Picture 17"/>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457356" y="1750355"/>
            <a:ext cx="2346517" cy="1759888"/>
          </a:xfrm>
          <a:prstGeom prst="rect">
            <a:avLst/>
          </a:prstGeom>
        </p:spPr>
      </p:pic>
      <p:sp>
        <p:nvSpPr>
          <p:cNvPr id="4" name="Title 1"/>
          <p:cNvSpPr txBox="1">
            <a:spLocks/>
          </p:cNvSpPr>
          <p:nvPr/>
        </p:nvSpPr>
        <p:spPr>
          <a:xfrm>
            <a:off x="830664" y="178825"/>
            <a:ext cx="10581471" cy="160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algn="ctr"/>
            <a:r>
              <a:rPr lang="en-US" sz="4000" b="1" dirty="0">
                <a:solidFill>
                  <a:schemeClr val="accent1">
                    <a:lumMod val="20000"/>
                    <a:lumOff val="80000"/>
                  </a:schemeClr>
                </a:solidFill>
                <a:effectLst>
                  <a:outerShdw blurRad="38100" dist="38100" dir="2700000" algn="tl">
                    <a:srgbClr val="000000">
                      <a:alpha val="43137"/>
                    </a:srgbClr>
                  </a:outerShdw>
                </a:effectLst>
              </a:rPr>
              <a:t>Who is held accountable under the Code of Ethics?</a:t>
            </a:r>
          </a:p>
        </p:txBody>
      </p:sp>
      <p:sp>
        <p:nvSpPr>
          <p:cNvPr id="6" name="Rectangle 5"/>
          <p:cNvSpPr/>
          <p:nvPr/>
        </p:nvSpPr>
        <p:spPr>
          <a:xfrm>
            <a:off x="3429367" y="3568221"/>
            <a:ext cx="3141149" cy="416484"/>
          </a:xfrm>
          <a:prstGeom prst="rect">
            <a:avLst/>
          </a:prstGeom>
          <a:solidFill>
            <a:srgbClr val="182C4B">
              <a:alpha val="80000"/>
            </a:srgb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450817" y="3427443"/>
            <a:ext cx="2346376" cy="592107"/>
          </a:xfrm>
          <a:prstGeom prst="rect">
            <a:avLst/>
          </a:prstGeom>
          <a:solidFill>
            <a:srgbClr val="182C4B">
              <a:alpha val="80000"/>
            </a:srgb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412899" y="3392269"/>
            <a:ext cx="2339993" cy="646331"/>
          </a:xfrm>
          <a:prstGeom prst="rect">
            <a:avLst/>
          </a:prstGeom>
          <a:noFill/>
        </p:spPr>
        <p:txBody>
          <a:bodyPr wrap="square" rtlCol="0">
            <a:spAutoFit/>
          </a:bodyPr>
          <a:lstStyle/>
          <a:p>
            <a:pPr algn="ctr"/>
            <a:r>
              <a:rPr lang="en-US" dirty="0">
                <a:solidFill>
                  <a:srgbClr val="FFFFCC"/>
                </a:solidFill>
              </a:rPr>
              <a:t>Elected and</a:t>
            </a:r>
          </a:p>
          <a:p>
            <a:pPr algn="ctr"/>
            <a:r>
              <a:rPr lang="en-US" dirty="0">
                <a:solidFill>
                  <a:srgbClr val="FFFFCC"/>
                </a:solidFill>
              </a:rPr>
              <a:t>Appointed Officials</a:t>
            </a:r>
          </a:p>
        </p:txBody>
      </p:sp>
      <p:sp>
        <p:nvSpPr>
          <p:cNvPr id="12" name="TextBox 11"/>
          <p:cNvSpPr txBox="1"/>
          <p:nvPr/>
        </p:nvSpPr>
        <p:spPr>
          <a:xfrm>
            <a:off x="3396919" y="3583719"/>
            <a:ext cx="3177423" cy="367160"/>
          </a:xfrm>
          <a:prstGeom prst="rect">
            <a:avLst/>
          </a:prstGeom>
          <a:noFill/>
        </p:spPr>
        <p:txBody>
          <a:bodyPr wrap="square" rtlCol="0">
            <a:spAutoFit/>
          </a:bodyPr>
          <a:lstStyle/>
          <a:p>
            <a:pPr algn="ctr"/>
            <a:r>
              <a:rPr lang="en-US" dirty="0">
                <a:solidFill>
                  <a:srgbClr val="FFFFCC"/>
                </a:solidFill>
              </a:rPr>
              <a:t>Public Employees</a:t>
            </a:r>
          </a:p>
        </p:txBody>
      </p:sp>
      <p:grpSp>
        <p:nvGrpSpPr>
          <p:cNvPr id="7" name="Group 6"/>
          <p:cNvGrpSpPr/>
          <p:nvPr/>
        </p:nvGrpSpPr>
        <p:grpSpPr>
          <a:xfrm>
            <a:off x="7537400" y="5396541"/>
            <a:ext cx="3938665" cy="615553"/>
            <a:chOff x="7519469" y="5360683"/>
            <a:chExt cx="3974363" cy="615553"/>
          </a:xfrm>
        </p:grpSpPr>
        <p:sp>
          <p:nvSpPr>
            <p:cNvPr id="8" name="Rectangle 7"/>
            <p:cNvSpPr/>
            <p:nvPr/>
          </p:nvSpPr>
          <p:spPr>
            <a:xfrm>
              <a:off x="7519631" y="5363615"/>
              <a:ext cx="3974201" cy="612621"/>
            </a:xfrm>
            <a:prstGeom prst="rect">
              <a:avLst/>
            </a:prstGeom>
            <a:solidFill>
              <a:srgbClr val="182C4B">
                <a:alpha val="80000"/>
              </a:srgb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p:cNvSpPr txBox="1"/>
            <p:nvPr/>
          </p:nvSpPr>
          <p:spPr>
            <a:xfrm>
              <a:off x="7519469" y="5360683"/>
              <a:ext cx="3974201" cy="615553"/>
            </a:xfrm>
            <a:prstGeom prst="rect">
              <a:avLst/>
            </a:prstGeom>
            <a:noFill/>
          </p:spPr>
          <p:txBody>
            <a:bodyPr wrap="square" rtlCol="0">
              <a:spAutoFit/>
            </a:bodyPr>
            <a:lstStyle/>
            <a:p>
              <a:pPr algn="ctr"/>
              <a:r>
                <a:rPr lang="en-US" dirty="0">
                  <a:solidFill>
                    <a:srgbClr val="FFFFCC"/>
                  </a:solidFill>
                </a:rPr>
                <a:t>Immediate Family</a:t>
              </a:r>
            </a:p>
            <a:p>
              <a:pPr algn="ctr"/>
              <a:r>
                <a:rPr lang="en-US" sz="1600" dirty="0">
                  <a:solidFill>
                    <a:srgbClr val="FFFFCC"/>
                  </a:solidFill>
                </a:rPr>
                <a:t>Members</a:t>
              </a:r>
            </a:p>
          </p:txBody>
        </p:sp>
      </p:grpSp>
      <p:sp>
        <p:nvSpPr>
          <p:cNvPr id="14" name="Rectangle 13"/>
          <p:cNvSpPr/>
          <p:nvPr/>
        </p:nvSpPr>
        <p:spPr>
          <a:xfrm>
            <a:off x="3825985" y="6021847"/>
            <a:ext cx="3568103" cy="687467"/>
          </a:xfrm>
          <a:prstGeom prst="rect">
            <a:avLst/>
          </a:prstGeom>
          <a:solidFill>
            <a:srgbClr val="182C4B">
              <a:alpha val="80000"/>
            </a:srgb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p:nvSpPr>
        <p:spPr>
          <a:xfrm>
            <a:off x="3867328" y="6135075"/>
            <a:ext cx="3526759" cy="553998"/>
          </a:xfrm>
          <a:prstGeom prst="rect">
            <a:avLst/>
          </a:prstGeom>
        </p:spPr>
        <p:txBody>
          <a:bodyPr wrap="square" anchor="ctr" anchorCtr="0">
            <a:spAutoFit/>
          </a:bodyPr>
          <a:lstStyle/>
          <a:p>
            <a:pPr algn="ctr"/>
            <a:r>
              <a:rPr lang="en-US" sz="1600" dirty="0">
                <a:solidFill>
                  <a:srgbClr val="FFFFCC"/>
                </a:solidFill>
              </a:rPr>
              <a:t>Legal Entities </a:t>
            </a:r>
          </a:p>
          <a:p>
            <a:pPr algn="ctr"/>
            <a:r>
              <a:rPr lang="en-US" sz="1400" dirty="0">
                <a:solidFill>
                  <a:srgbClr val="FFFFCC"/>
                </a:solidFill>
              </a:rPr>
              <a:t>(i.e. companies &amp; businesses)</a:t>
            </a:r>
          </a:p>
        </p:txBody>
      </p:sp>
      <p:sp>
        <p:nvSpPr>
          <p:cNvPr id="16" name="Rectangle 15"/>
          <p:cNvSpPr/>
          <p:nvPr/>
        </p:nvSpPr>
        <p:spPr>
          <a:xfrm>
            <a:off x="409136" y="6246912"/>
            <a:ext cx="3340398" cy="416484"/>
          </a:xfrm>
          <a:prstGeom prst="rect">
            <a:avLst/>
          </a:prstGeom>
          <a:solidFill>
            <a:srgbClr val="182C4B">
              <a:alpha val="80000"/>
            </a:srgb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p:cNvSpPr txBox="1"/>
          <p:nvPr/>
        </p:nvSpPr>
        <p:spPr>
          <a:xfrm>
            <a:off x="435842" y="6258080"/>
            <a:ext cx="3272349" cy="400110"/>
          </a:xfrm>
          <a:prstGeom prst="rect">
            <a:avLst/>
          </a:prstGeom>
          <a:noFill/>
        </p:spPr>
        <p:txBody>
          <a:bodyPr wrap="square" rtlCol="0">
            <a:spAutoFit/>
          </a:bodyPr>
          <a:lstStyle/>
          <a:p>
            <a:pPr algn="ctr"/>
            <a:r>
              <a:rPr lang="en-US" sz="2000" dirty="0">
                <a:solidFill>
                  <a:srgbClr val="FFFFCC"/>
                </a:solidFill>
              </a:rPr>
              <a:t>Private Entities</a:t>
            </a:r>
          </a:p>
        </p:txBody>
      </p:sp>
    </p:spTree>
    <p:extLst>
      <p:ext uri="{BB962C8B-B14F-4D97-AF65-F5344CB8AC3E}">
        <p14:creationId xmlns:p14="http://schemas.microsoft.com/office/powerpoint/2010/main" val="415665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6000" dirty="0">
                <a:effectLst>
                  <a:outerShdw blurRad="38100" dist="38100" dir="2700000" algn="tl">
                    <a:srgbClr val="000000">
                      <a:alpha val="43137"/>
                    </a:srgbClr>
                  </a:outerShdw>
                </a:effectLst>
                <a:latin typeface="Copperplate Gothic Light" panose="020E0507020206020404" pitchFamily="34" charset="0"/>
              </a:rPr>
              <a:t>Definition: Immediate Family</a:t>
            </a:r>
          </a:p>
        </p:txBody>
      </p:sp>
      <p:sp>
        <p:nvSpPr>
          <p:cNvPr id="9" name="Cloud 8"/>
          <p:cNvSpPr/>
          <p:nvPr/>
        </p:nvSpPr>
        <p:spPr>
          <a:xfrm>
            <a:off x="7813024" y="3933827"/>
            <a:ext cx="3714750" cy="2505075"/>
          </a:xfrm>
          <a:prstGeom prst="cloud">
            <a:avLst/>
          </a:prstGeom>
          <a:pattFill prst="wdUpDiag">
            <a:fgClr>
              <a:schemeClr val="bg2"/>
            </a:fgClr>
            <a:bgClr>
              <a:schemeClr val="bg1"/>
            </a:bgClr>
          </a:patt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But </a:t>
            </a:r>
            <a:r>
              <a:rPr lang="en-US" sz="2800" b="1" dirty="0">
                <a:solidFill>
                  <a:schemeClr val="accent1">
                    <a:lumMod val="50000"/>
                  </a:schemeClr>
                </a:solidFill>
                <a:effectLst>
                  <a:outerShdw blurRad="38100" dist="38100" dir="2700000" algn="tl">
                    <a:srgbClr val="000000">
                      <a:alpha val="43137"/>
                    </a:srgbClr>
                  </a:outerShdw>
                </a:effectLst>
              </a:rPr>
              <a:t>NOT</a:t>
            </a:r>
          </a:p>
          <a:p>
            <a:pPr algn="ctr"/>
            <a:r>
              <a:rPr lang="en-US" sz="2800" dirty="0">
                <a:solidFill>
                  <a:schemeClr val="accent1">
                    <a:lumMod val="50000"/>
                  </a:schemeClr>
                </a:solidFill>
                <a:effectLst>
                  <a:outerShdw blurRad="38100" dist="38100" dir="2700000" algn="tl">
                    <a:srgbClr val="000000">
                      <a:alpha val="43137"/>
                    </a:srgbClr>
                  </a:outerShdw>
                </a:effectLst>
              </a:rPr>
              <a:t>your spouse’s brothers and sisters</a:t>
            </a:r>
          </a:p>
        </p:txBody>
      </p:sp>
      <p:sp>
        <p:nvSpPr>
          <p:cNvPr id="10" name="Cloud 9"/>
          <p:cNvSpPr/>
          <p:nvPr/>
        </p:nvSpPr>
        <p:spPr>
          <a:xfrm>
            <a:off x="6055278" y="1400267"/>
            <a:ext cx="3852863" cy="3162302"/>
          </a:xfrm>
          <a:prstGeom prst="cloud">
            <a:avLst/>
          </a:prstGeom>
          <a:pattFill prst="pct40">
            <a:fgClr>
              <a:srgbClr val="B3D0EB"/>
            </a:fgClr>
            <a:bgClr>
              <a:schemeClr val="bg1"/>
            </a:bgClr>
          </a:pattFill>
          <a:effectLst>
            <a:glow rad="228600">
              <a:schemeClr val="bg1">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The spouses of your brothers, sisters, and half-siblings.</a:t>
            </a:r>
          </a:p>
        </p:txBody>
      </p:sp>
      <p:sp>
        <p:nvSpPr>
          <p:cNvPr id="2" name="Cloud 1"/>
          <p:cNvSpPr/>
          <p:nvPr/>
        </p:nvSpPr>
        <p:spPr>
          <a:xfrm>
            <a:off x="359036" y="2424389"/>
            <a:ext cx="3714750" cy="2505075"/>
          </a:xfrm>
          <a:prstGeom prst="cloud">
            <a:avLst/>
          </a:prstGeom>
          <a:pattFill prst="pct30">
            <a:fgClr>
              <a:srgbClr val="C3DAEF"/>
            </a:fgClr>
            <a:bgClr>
              <a:schemeClr val="bg1"/>
            </a:bgClr>
          </a:pattFill>
          <a:effectLst>
            <a:glow rad="203200">
              <a:schemeClr val="tx2">
                <a:lumMod val="20000"/>
                <a:lumOff val="80000"/>
                <a:alpha val="26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Your spouse’s parents</a:t>
            </a:r>
          </a:p>
          <a:p>
            <a:pPr algn="ctr"/>
            <a:r>
              <a:rPr lang="en-US" sz="2800" dirty="0">
                <a:solidFill>
                  <a:schemeClr val="accent1">
                    <a:lumMod val="50000"/>
                  </a:schemeClr>
                </a:solidFill>
                <a:effectLst>
                  <a:outerShdw blurRad="38100" dist="38100" dir="2700000" algn="tl">
                    <a:srgbClr val="000000">
                      <a:alpha val="43137"/>
                    </a:srgbClr>
                  </a:outerShdw>
                </a:effectLst>
              </a:rPr>
              <a:t>&amp;</a:t>
            </a:r>
          </a:p>
          <a:p>
            <a:pPr algn="ctr"/>
            <a:r>
              <a:rPr lang="en-US" sz="2800" dirty="0">
                <a:solidFill>
                  <a:schemeClr val="accent1">
                    <a:lumMod val="50000"/>
                  </a:schemeClr>
                </a:solidFill>
                <a:effectLst>
                  <a:outerShdw blurRad="38100" dist="38100" dir="2700000" algn="tl">
                    <a:srgbClr val="000000">
                      <a:alpha val="43137"/>
                    </a:srgbClr>
                  </a:outerShdw>
                </a:effectLst>
              </a:rPr>
              <a:t>Your parents</a:t>
            </a:r>
          </a:p>
        </p:txBody>
      </p:sp>
      <p:sp>
        <p:nvSpPr>
          <p:cNvPr id="7" name="Cloud 6"/>
          <p:cNvSpPr/>
          <p:nvPr/>
        </p:nvSpPr>
        <p:spPr>
          <a:xfrm>
            <a:off x="3037737" y="3509963"/>
            <a:ext cx="4434188" cy="2762251"/>
          </a:xfrm>
          <a:prstGeom prst="cloud">
            <a:avLst/>
          </a:prstGeom>
          <a:pattFill prst="pct30">
            <a:fgClr>
              <a:srgbClr val="B3D0EB"/>
            </a:fgClr>
            <a:bgClr>
              <a:schemeClr val="bg1"/>
            </a:bgClr>
          </a:pattFill>
          <a:effectLst>
            <a:glow rad="228600">
              <a:schemeClr val="accent2">
                <a:lumMod val="40000"/>
                <a:lumOff val="60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Your brothers and sisters, including half-siblings</a:t>
            </a:r>
          </a:p>
        </p:txBody>
      </p:sp>
      <p:sp>
        <p:nvSpPr>
          <p:cNvPr id="8" name="Cloud 7"/>
          <p:cNvSpPr/>
          <p:nvPr/>
        </p:nvSpPr>
        <p:spPr>
          <a:xfrm rot="21239586">
            <a:off x="51468" y="234450"/>
            <a:ext cx="3886200" cy="2445748"/>
          </a:xfrm>
          <a:prstGeom prst="cloud">
            <a:avLst/>
          </a:prstGeom>
          <a:pattFill prst="zigZag">
            <a:fgClr>
              <a:schemeClr val="accent1">
                <a:lumMod val="20000"/>
                <a:lumOff val="80000"/>
              </a:schemeClr>
            </a:fgClr>
            <a:bgClr>
              <a:schemeClr val="bg1"/>
            </a:bgClr>
          </a:pattFill>
          <a:effectLst>
            <a:glow rad="139700">
              <a:schemeClr val="accent1">
                <a:lumMod val="20000"/>
                <a:lumOff val="80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Your children</a:t>
            </a:r>
          </a:p>
          <a:p>
            <a:pPr algn="ctr"/>
            <a:r>
              <a:rPr lang="en-US" sz="2800" dirty="0">
                <a:solidFill>
                  <a:schemeClr val="accent1">
                    <a:lumMod val="50000"/>
                  </a:schemeClr>
                </a:solidFill>
                <a:effectLst>
                  <a:outerShdw blurRad="38100" dist="38100" dir="2700000" algn="tl">
                    <a:srgbClr val="000000">
                      <a:alpha val="43137"/>
                    </a:srgbClr>
                  </a:outerShdw>
                </a:effectLst>
              </a:rPr>
              <a:t>&amp;</a:t>
            </a:r>
          </a:p>
          <a:p>
            <a:pPr algn="ctr"/>
            <a:r>
              <a:rPr lang="en-US" sz="2800" dirty="0">
                <a:solidFill>
                  <a:schemeClr val="accent1">
                    <a:lumMod val="50000"/>
                  </a:schemeClr>
                </a:solidFill>
                <a:effectLst>
                  <a:outerShdw blurRad="38100" dist="38100" dir="2700000" algn="tl">
                    <a:srgbClr val="000000">
                      <a:alpha val="43137"/>
                    </a:srgbClr>
                  </a:outerShdw>
                </a:effectLst>
              </a:rPr>
              <a:t>Your children’s spouses</a:t>
            </a:r>
          </a:p>
        </p:txBody>
      </p:sp>
      <p:sp>
        <p:nvSpPr>
          <p:cNvPr id="5" name="Cloud 4"/>
          <p:cNvSpPr/>
          <p:nvPr/>
        </p:nvSpPr>
        <p:spPr>
          <a:xfrm>
            <a:off x="3447161" y="1319215"/>
            <a:ext cx="3022403" cy="2409820"/>
          </a:xfrm>
          <a:prstGeom prst="cloud">
            <a:avLst/>
          </a:prstGeom>
          <a:pattFill prst="pct5">
            <a:fgClr>
              <a:schemeClr val="accent1">
                <a:lumMod val="60000"/>
                <a:lumOff val="40000"/>
              </a:schemeClr>
            </a:fgClr>
            <a:bgClr>
              <a:schemeClr val="bg1"/>
            </a:bgClr>
          </a:pattFill>
          <a:effectLst>
            <a:glow rad="266700">
              <a:schemeClr val="accent1">
                <a:lumMod val="40000"/>
                <a:lumOff val="60000"/>
                <a:alpha val="45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dirty="0">
                <a:solidFill>
                  <a:schemeClr val="accent1">
                    <a:lumMod val="50000"/>
                  </a:schemeClr>
                </a:solidFill>
                <a:effectLst>
                  <a:outerShdw blurRad="38100" dist="38100" dir="2700000" algn="tl">
                    <a:srgbClr val="000000">
                      <a:alpha val="43137"/>
                    </a:srgbClr>
                  </a:outerShdw>
                </a:effectLst>
              </a:rPr>
              <a:t>Your </a:t>
            </a:r>
          </a:p>
          <a:p>
            <a:pPr algn="ctr"/>
            <a:r>
              <a:rPr lang="en-US" sz="2800" dirty="0">
                <a:solidFill>
                  <a:schemeClr val="accent1">
                    <a:lumMod val="50000"/>
                  </a:schemeClr>
                </a:solidFill>
                <a:effectLst>
                  <a:outerShdw blurRad="38100" dist="38100" dir="2700000" algn="tl">
                    <a:srgbClr val="000000">
                      <a:alpha val="43137"/>
                    </a:srgbClr>
                  </a:outerShdw>
                </a:effectLst>
              </a:rPr>
              <a:t>spouse</a:t>
            </a:r>
          </a:p>
        </p:txBody>
      </p:sp>
    </p:spTree>
    <p:extLst>
      <p:ext uri="{BB962C8B-B14F-4D97-AF65-F5344CB8AC3E}">
        <p14:creationId xmlns:p14="http://schemas.microsoft.com/office/powerpoint/2010/main" val="19173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 grpId="0" animBg="1"/>
      <p:bldP spid="7" grpId="0" animBg="1"/>
      <p:bldP spid="8" grpId="0" animBg="1"/>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Prohibited Source</a:t>
            </a:r>
          </a:p>
        </p:txBody>
      </p:sp>
      <p:sp>
        <p:nvSpPr>
          <p:cNvPr id="2" name="TextBox 1"/>
          <p:cNvSpPr txBox="1"/>
          <p:nvPr/>
        </p:nvSpPr>
        <p:spPr>
          <a:xfrm>
            <a:off x="575379" y="1752600"/>
            <a:ext cx="11041240" cy="4678204"/>
          </a:xfrm>
          <a:prstGeom prst="rect">
            <a:avLst/>
          </a:prstGeom>
          <a:solidFill>
            <a:srgbClr val="446687">
              <a:alpha val="40000"/>
            </a:srgbClr>
          </a:solidFill>
          <a:effectLst>
            <a:softEdge rad="127000"/>
          </a:effectLst>
        </p:spPr>
        <p:txBody>
          <a:bodyPr wrap="square" rtlCol="0">
            <a:spAutoFit/>
          </a:bodyPr>
          <a:lstStyle/>
          <a:p>
            <a:pPr algn="ctr"/>
            <a:r>
              <a:rPr lang="en-US" sz="5400" b="1" dirty="0">
                <a:solidFill>
                  <a:schemeClr val="bg1"/>
                </a:solidFill>
                <a:effectLst>
                  <a:outerShdw blurRad="63500" sx="102000" sy="102000" algn="ctr" rotWithShape="0">
                    <a:prstClr val="black">
                      <a:alpha val="40000"/>
                    </a:prstClr>
                  </a:outerShdw>
                </a:effectLst>
                <a:ea typeface="Adobe Gothic Std B" pitchFamily="34" charset="-128"/>
              </a:rPr>
              <a:t>For Elected Officials</a:t>
            </a:r>
          </a:p>
          <a:p>
            <a:pPr algn="ctr"/>
            <a:endParaRPr lang="en-US" sz="1600" b="1" dirty="0">
              <a:ln>
                <a:solidFill>
                  <a:schemeClr val="bg2">
                    <a:lumMod val="10000"/>
                  </a:schemeClr>
                </a:solidFill>
              </a:ln>
              <a:solidFill>
                <a:srgbClr val="FFFF0D"/>
              </a:solidFill>
              <a:effectLst>
                <a:outerShdw blurRad="50800" dist="38100" dir="2700000" algn="tl" rotWithShape="0">
                  <a:prstClr val="black">
                    <a:alpha val="40000"/>
                  </a:prstClr>
                </a:outerShdw>
              </a:effectLst>
              <a:ea typeface="Adobe Gothic Std B" pitchFamily="34" charset="-128"/>
            </a:endParaRPr>
          </a:p>
          <a:p>
            <a:pPr marL="1428750" lvl="2" indent="-514350">
              <a:buFont typeface="+mj-lt"/>
              <a:buAutoNum type="arabicPeriod"/>
            </a:pPr>
            <a:r>
              <a:rPr lang="en-US" sz="3000" dirty="0">
                <a:solidFill>
                  <a:schemeClr val="bg1"/>
                </a:solidFill>
                <a:effectLst>
                  <a:outerShdw blurRad="38100" dist="38100" dir="2700000" algn="tl">
                    <a:srgbClr val="000000">
                      <a:alpha val="43137"/>
                    </a:srgbClr>
                  </a:outerShdw>
                </a:effectLst>
              </a:rPr>
              <a:t>A person who has or is seeking a contractual, business, or financial relationship with your agency.  [R.S. 42:1115A(1)]</a:t>
            </a:r>
          </a:p>
          <a:p>
            <a:pPr marL="1428750" lvl="2" indent="-514350">
              <a:buFont typeface="+mj-lt"/>
              <a:buAutoNum type="arabicPeriod"/>
            </a:pPr>
            <a:endParaRPr lang="en-US" sz="3000" dirty="0">
              <a:solidFill>
                <a:schemeClr val="bg1"/>
              </a:solidFill>
              <a:effectLst>
                <a:outerShdw blurRad="38100" dist="38100" dir="2700000" algn="tl">
                  <a:srgbClr val="000000">
                    <a:alpha val="43137"/>
                  </a:srgbClr>
                </a:outerShdw>
              </a:effectLst>
            </a:endParaRPr>
          </a:p>
          <a:p>
            <a:pPr marL="1428750" lvl="2" indent="-514350">
              <a:buFont typeface="+mj-lt"/>
              <a:buAutoNum type="arabicPeriod"/>
            </a:pPr>
            <a:r>
              <a:rPr lang="en-US" sz="3000" dirty="0">
                <a:solidFill>
                  <a:schemeClr val="bg1"/>
                </a:solidFill>
                <a:effectLst>
                  <a:outerShdw blurRad="38100" dist="38100" dir="2700000" algn="tl">
                    <a:srgbClr val="000000">
                      <a:alpha val="43137"/>
                    </a:srgbClr>
                  </a:outerShdw>
                </a:effectLst>
              </a:rPr>
              <a:t>Someone who, for compensation, attempts to influence any legislation or ordinance of the elected body.</a:t>
            </a:r>
            <a:endParaRPr lang="en-US" sz="3600" b="1" dirty="0">
              <a:ln>
                <a:solidFill>
                  <a:schemeClr val="bg2">
                    <a:lumMod val="10000"/>
                  </a:schemeClr>
                </a:solidFill>
              </a:ln>
              <a:solidFill>
                <a:srgbClr val="FFFF00"/>
              </a:solidFill>
              <a:effectLst>
                <a:outerShdw blurRad="38100" dist="38100" dir="2700000" algn="tl">
                  <a:srgbClr val="000000">
                    <a:alpha val="43137"/>
                  </a:srgbClr>
                </a:outerShdw>
              </a:effectLst>
              <a:ea typeface="Adobe Gothic Std B" pitchFamily="34" charset="-128"/>
            </a:endParaRPr>
          </a:p>
          <a:p>
            <a:endParaRPr lang="en-US" dirty="0"/>
          </a:p>
        </p:txBody>
      </p:sp>
    </p:spTree>
    <p:extLst>
      <p:ext uri="{BB962C8B-B14F-4D97-AF65-F5344CB8AC3E}">
        <p14:creationId xmlns:p14="http://schemas.microsoft.com/office/powerpoint/2010/main" val="3393763637"/>
      </p:ext>
    </p:extLst>
  </p:cSld>
  <p:clrMapOvr>
    <a:masterClrMapping/>
  </p:clrMapOvr>
  <p:transition spd="med">
    <p:pull/>
  </p:transition>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Prohibited Source</a:t>
            </a:r>
          </a:p>
        </p:txBody>
      </p:sp>
      <p:sp>
        <p:nvSpPr>
          <p:cNvPr id="2" name="TextBox 1"/>
          <p:cNvSpPr txBox="1"/>
          <p:nvPr/>
        </p:nvSpPr>
        <p:spPr>
          <a:xfrm>
            <a:off x="575379" y="1752600"/>
            <a:ext cx="11041240" cy="4185761"/>
          </a:xfrm>
          <a:prstGeom prst="rect">
            <a:avLst/>
          </a:prstGeom>
          <a:solidFill>
            <a:srgbClr val="446687">
              <a:alpha val="40000"/>
            </a:srgbClr>
          </a:solidFill>
          <a:effectLst>
            <a:softEdge rad="127000"/>
          </a:effectLst>
        </p:spPr>
        <p:txBody>
          <a:bodyPr wrap="square" rtlCol="0">
            <a:spAutoFit/>
          </a:bodyPr>
          <a:lstStyle/>
          <a:p>
            <a:pPr algn="ctr"/>
            <a:r>
              <a:rPr lang="en-US" sz="4800" b="1" dirty="0">
                <a:solidFill>
                  <a:schemeClr val="bg1"/>
                </a:solidFill>
                <a:effectLst>
                  <a:outerShdw blurRad="63500" sx="102000" sy="102000" algn="ctr" rotWithShape="0">
                    <a:prstClr val="black">
                      <a:alpha val="40000"/>
                    </a:prstClr>
                  </a:outerShdw>
                </a:effectLst>
                <a:ea typeface="Adobe Gothic Std B" pitchFamily="34" charset="-128"/>
              </a:rPr>
              <a:t>For Public Employees</a:t>
            </a:r>
          </a:p>
          <a:p>
            <a:pPr algn="ctr"/>
            <a:endParaRPr lang="en-US" sz="1600" b="1" dirty="0">
              <a:ln>
                <a:solidFill>
                  <a:schemeClr val="bg2">
                    <a:lumMod val="10000"/>
                  </a:schemeClr>
                </a:solidFill>
              </a:ln>
              <a:solidFill>
                <a:srgbClr val="FFFF0D"/>
              </a:solidFill>
              <a:effectLst>
                <a:outerShdw blurRad="50800" dist="38100" dir="2700000" algn="tl" rotWithShape="0">
                  <a:prstClr val="black">
                    <a:alpha val="40000"/>
                  </a:prstClr>
                </a:outerShdw>
              </a:effectLst>
              <a:ea typeface="Adobe Gothic Std B" pitchFamily="34" charset="-128"/>
            </a:endParaRPr>
          </a:p>
          <a:p>
            <a:pPr marL="1492758" lvl="2" indent="-742950">
              <a:buFont typeface="+mj-lt"/>
              <a:buAutoNum type="arabicPeriod"/>
            </a:pPr>
            <a:r>
              <a:rPr lang="en-US" sz="2800" dirty="0">
                <a:solidFill>
                  <a:schemeClr val="bg1"/>
                </a:solidFill>
                <a:effectLst>
                  <a:outerShdw blurRad="38100" dist="38100" dir="2700000" algn="tl">
                    <a:srgbClr val="000000">
                      <a:alpha val="43137"/>
                    </a:srgbClr>
                  </a:outerShdw>
                </a:effectLst>
              </a:rPr>
              <a:t>A person who has or is seeking a contractual, business, or financial relationship with your agency.  [R.S. 42:1115A(1)]</a:t>
            </a:r>
          </a:p>
          <a:p>
            <a:pPr marL="1492758" lvl="2" indent="-742950">
              <a:buFont typeface="+mj-lt"/>
              <a:buAutoNum type="arabicPeriod"/>
            </a:pPr>
            <a:endParaRPr lang="en-US" sz="2800" dirty="0">
              <a:solidFill>
                <a:schemeClr val="bg1"/>
              </a:solidFill>
              <a:effectLst>
                <a:outerShdw blurRad="38100" dist="38100" dir="2700000" algn="tl">
                  <a:srgbClr val="000000">
                    <a:alpha val="43137"/>
                  </a:srgbClr>
                </a:outerShdw>
              </a:effectLst>
            </a:endParaRPr>
          </a:p>
          <a:p>
            <a:pPr marL="1492758" lvl="2" indent="-742950">
              <a:buFont typeface="+mj-lt"/>
              <a:buAutoNum type="arabicPeriod"/>
            </a:pPr>
            <a:r>
              <a:rPr lang="en-US" sz="2800" dirty="0">
                <a:solidFill>
                  <a:schemeClr val="bg1"/>
                </a:solidFill>
                <a:effectLst>
                  <a:outerShdw blurRad="38100" dist="38100" dir="2700000" algn="tl">
                    <a:srgbClr val="000000">
                      <a:alpha val="43137"/>
                    </a:srgbClr>
                  </a:outerShdw>
                </a:effectLst>
              </a:rPr>
              <a:t>Someone who, for compensation, attempts to influence any legislation or ordinance of the elected body.</a:t>
            </a:r>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45641603"/>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Prohibited Source</a:t>
            </a:r>
          </a:p>
        </p:txBody>
      </p:sp>
      <p:sp>
        <p:nvSpPr>
          <p:cNvPr id="2" name="TextBox 1"/>
          <p:cNvSpPr txBox="1"/>
          <p:nvPr/>
        </p:nvSpPr>
        <p:spPr>
          <a:xfrm>
            <a:off x="575379" y="1695450"/>
            <a:ext cx="11041240" cy="5324535"/>
          </a:xfrm>
          <a:prstGeom prst="rect">
            <a:avLst/>
          </a:prstGeom>
          <a:solidFill>
            <a:srgbClr val="446687">
              <a:alpha val="40000"/>
            </a:srgbClr>
          </a:solidFill>
          <a:effectLst>
            <a:softEdge rad="127000"/>
          </a:effectLst>
        </p:spPr>
        <p:txBody>
          <a:bodyPr wrap="square" rtlCol="0">
            <a:spAutoFit/>
          </a:bodyPr>
          <a:lstStyle/>
          <a:p>
            <a:pPr algn="ctr"/>
            <a:r>
              <a:rPr lang="en-US" sz="4800" b="1" dirty="0">
                <a:solidFill>
                  <a:schemeClr val="bg1"/>
                </a:solidFill>
                <a:effectLst>
                  <a:outerShdw blurRad="63500" sx="102000" sy="102000" algn="ctr" rotWithShape="0">
                    <a:prstClr val="black">
                      <a:alpha val="40000"/>
                    </a:prstClr>
                  </a:outerShdw>
                </a:effectLst>
                <a:ea typeface="Adobe Gothic Std B" pitchFamily="34" charset="-128"/>
              </a:rPr>
              <a:t>For Public Employees</a:t>
            </a:r>
          </a:p>
          <a:p>
            <a:pPr algn="ctr"/>
            <a:endParaRPr lang="en-US" sz="1600" b="1" dirty="0">
              <a:ln>
                <a:solidFill>
                  <a:schemeClr val="bg2">
                    <a:lumMod val="10000"/>
                  </a:schemeClr>
                </a:solidFill>
              </a:ln>
              <a:solidFill>
                <a:srgbClr val="FFFF0D"/>
              </a:solidFill>
              <a:effectLst>
                <a:outerShdw blurRad="50800" dist="38100" dir="2700000" algn="tl" rotWithShape="0">
                  <a:prstClr val="black">
                    <a:alpha val="40000"/>
                  </a:prstClr>
                </a:outerShdw>
              </a:effectLst>
              <a:ea typeface="Adobe Gothic Std B" pitchFamily="34" charset="-128"/>
            </a:endParaRPr>
          </a:p>
          <a:p>
            <a:pPr marL="1492758" lvl="2" indent="-742950">
              <a:buFont typeface="+mj-lt"/>
              <a:buAutoNum type="arabicPeriod" startAt="3"/>
            </a:pPr>
            <a:r>
              <a:rPr lang="en-US" sz="3000" dirty="0">
                <a:solidFill>
                  <a:schemeClr val="bg1"/>
                </a:solidFill>
                <a:effectLst>
                  <a:outerShdw blurRad="38100" dist="38100" dir="2700000" algn="tl">
                    <a:srgbClr val="000000">
                      <a:alpha val="43137"/>
                    </a:srgbClr>
                  </a:outerShdw>
                </a:effectLst>
              </a:rPr>
              <a:t>A person who conducts activities which are regulated by the public employee’s agency.  [R.S. 42:1115B(1)]</a:t>
            </a:r>
          </a:p>
          <a:p>
            <a:pPr marL="1492758" lvl="2" indent="-742950">
              <a:buFont typeface="+mj-lt"/>
              <a:buAutoNum type="arabicPeriod" startAt="3"/>
            </a:pPr>
            <a:endParaRPr lang="en-US" sz="3000" dirty="0">
              <a:solidFill>
                <a:schemeClr val="bg1"/>
              </a:solidFill>
              <a:effectLst>
                <a:outerShdw blurRad="38100" dist="38100" dir="2700000" algn="tl">
                  <a:srgbClr val="000000">
                    <a:alpha val="43137"/>
                  </a:srgbClr>
                </a:outerShdw>
              </a:effectLst>
            </a:endParaRPr>
          </a:p>
          <a:p>
            <a:pPr marL="1492758" lvl="2" indent="-742950">
              <a:buFont typeface="+mj-lt"/>
              <a:buAutoNum type="arabicPeriod" startAt="3"/>
            </a:pPr>
            <a:r>
              <a:rPr lang="en-US" sz="3000" dirty="0">
                <a:solidFill>
                  <a:schemeClr val="bg1"/>
                </a:solidFill>
                <a:effectLst>
                  <a:outerShdw blurRad="38100" dist="38100" dir="2700000" algn="tl">
                    <a:srgbClr val="000000">
                      <a:alpha val="43137"/>
                    </a:srgbClr>
                  </a:outerShdw>
                </a:effectLst>
              </a:rPr>
              <a:t>A person who has a substantial economic interest that may be substantially affected by the performance, or non-performance, of the public employee’s job duties.  [R.S. 42:1115B(2)]</a:t>
            </a:r>
          </a:p>
          <a:p>
            <a:pPr marL="292608" lvl="1"/>
            <a:endParaRPr lang="en-US" sz="3000" b="1" dirty="0">
              <a:ln>
                <a:solidFill>
                  <a:schemeClr val="bg2">
                    <a:lumMod val="10000"/>
                  </a:schemeClr>
                </a:solidFill>
              </a:ln>
              <a:solidFill>
                <a:srgbClr val="FFFF00"/>
              </a:solidFill>
              <a:effectLst>
                <a:outerShdw blurRad="38100" dist="38100" dir="2700000" algn="tl">
                  <a:srgbClr val="000000">
                    <a:alpha val="43137"/>
                  </a:srgbClr>
                </a:outerShdw>
              </a:effectLst>
              <a:ea typeface="Adobe Gothic Std B" pitchFamily="34" charset="-128"/>
            </a:endParaRPr>
          </a:p>
        </p:txBody>
      </p:sp>
    </p:spTree>
    <p:extLst>
      <p:ext uri="{BB962C8B-B14F-4D97-AF65-F5344CB8AC3E}">
        <p14:creationId xmlns:p14="http://schemas.microsoft.com/office/powerpoint/2010/main" val="4098573690"/>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alpha val="0"/>
                  </a:schemeClr>
                </a:solidFill>
              </a:rPr>
              <a:t>Prohibited Sources Basics</a:t>
            </a:r>
          </a:p>
        </p:txBody>
      </p:sp>
      <p:sp>
        <p:nvSpPr>
          <p:cNvPr id="3" name="Oval 2"/>
          <p:cNvSpPr/>
          <p:nvPr/>
        </p:nvSpPr>
        <p:spPr>
          <a:xfrm>
            <a:off x="10633364" y="5029200"/>
            <a:ext cx="1558636" cy="1579418"/>
          </a:xfrm>
          <a:prstGeom prst="ellipse">
            <a:avLst/>
          </a:prstGeom>
          <a:gradFill>
            <a:gsLst>
              <a:gs pos="100000">
                <a:schemeClr val="accent4">
                  <a:lumMod val="75000"/>
                </a:schemeClr>
              </a:gs>
              <a:gs pos="33000">
                <a:srgbClr val="FFFF00">
                  <a:lumMod val="99000"/>
                  <a:lumOff val="1000"/>
                </a:srgbClr>
              </a:gs>
              <a:gs pos="6000">
                <a:srgbClr val="CDB600"/>
              </a:gs>
              <a:gs pos="54000">
                <a:srgbClr val="FFFF00">
                  <a:lumMod val="86000"/>
                </a:srgbClr>
              </a:gs>
            </a:gsLst>
            <a:lin ang="9600000" scaled="0"/>
          </a:gradFill>
          <a:ln w="762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b="1" dirty="0">
                <a:ln>
                  <a:solidFill>
                    <a:schemeClr val="accent4">
                      <a:lumMod val="75000"/>
                    </a:schemeClr>
                  </a:solidFill>
                </a:ln>
                <a:solidFill>
                  <a:schemeClr val="accent4">
                    <a:lumMod val="20000"/>
                    <a:lumOff val="80000"/>
                  </a:schemeClr>
                </a:solidFill>
                <a:effectLst>
                  <a:outerShdw blurRad="38100" dist="38100" dir="2700000" algn="tl">
                    <a:srgbClr val="000000">
                      <a:alpha val="43137"/>
                    </a:srgbClr>
                  </a:outerShdw>
                </a:effectLst>
                <a:latin typeface="Comic Sans MS" panose="030F0702030302020204" pitchFamily="66" charset="0"/>
              </a:rPr>
              <a:t>$</a:t>
            </a:r>
          </a:p>
        </p:txBody>
      </p:sp>
      <p:sp>
        <p:nvSpPr>
          <p:cNvPr id="4" name="&quot;No&quot; Symbol 3"/>
          <p:cNvSpPr/>
          <p:nvPr/>
        </p:nvSpPr>
        <p:spPr>
          <a:xfrm>
            <a:off x="2971800" y="-31678"/>
            <a:ext cx="7211291" cy="6845155"/>
          </a:xfrm>
          <a:prstGeom prst="noSmoking">
            <a:avLst/>
          </a:prstGeom>
          <a:solidFill>
            <a:srgbClr val="C00000"/>
          </a:solidFill>
          <a:ln>
            <a:solidFill>
              <a:srgbClr val="FF0000"/>
            </a:solidFill>
          </a:ln>
          <a:scene3d>
            <a:camera prst="orthographicFront"/>
            <a:lightRig rig="threePt" dir="t"/>
          </a:scene3d>
          <a:sp3d contourW="12700" prstMaterial="plastic">
            <a:bevelT/>
            <a:contourClr>
              <a:schemeClr val="bg2">
                <a:lumMod val="1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5" name="boing-raw">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8873" y="7446818"/>
            <a:ext cx="609600" cy="609600"/>
          </a:xfrm>
          <a:prstGeom prst="rect">
            <a:avLst/>
          </a:prstGeom>
        </p:spPr>
      </p:pic>
      <p:sp>
        <p:nvSpPr>
          <p:cNvPr id="6" name="TextBox 5"/>
          <p:cNvSpPr txBox="1"/>
          <p:nvPr/>
        </p:nvSpPr>
        <p:spPr>
          <a:xfrm>
            <a:off x="-2288" y="-838"/>
            <a:ext cx="12192001" cy="646331"/>
          </a:xfrm>
          <a:prstGeom prst="rect">
            <a:avLst/>
          </a:prstGeom>
          <a:solidFill>
            <a:schemeClr val="accent5">
              <a:lumMod val="50000"/>
            </a:schemeClr>
          </a:solidFill>
          <a:ln>
            <a:solidFill>
              <a:schemeClr val="accent1">
                <a:lumMod val="75000"/>
              </a:schemeClr>
            </a:solidFill>
          </a:ln>
          <a:effectLst>
            <a:outerShdw blurRad="50800" dist="38100" dir="5400000" algn="t" rotWithShape="0">
              <a:prstClr val="black">
                <a:alpha val="40000"/>
              </a:prstClr>
            </a:outerShdw>
          </a:effectLst>
        </p:spPr>
        <p:txBody>
          <a:bodyPr wrap="square" rtlCol="0">
            <a:spAutoFit/>
          </a:bodyPr>
          <a:lstStyle/>
          <a:p>
            <a:pPr algn="ctr"/>
            <a:r>
              <a:rPr lang="en-US" sz="3600" dirty="0">
                <a:solidFill>
                  <a:schemeClr val="bg1"/>
                </a:solidFill>
                <a:latin typeface="Copperplate Gothic Light" panose="020E0507020206020404" pitchFamily="34" charset="0"/>
              </a:rPr>
              <a:t>Prohibited Source Basics</a:t>
            </a:r>
          </a:p>
        </p:txBody>
      </p:sp>
    </p:spTree>
    <p:extLst>
      <p:ext uri="{BB962C8B-B14F-4D97-AF65-F5344CB8AC3E}">
        <p14:creationId xmlns:p14="http://schemas.microsoft.com/office/powerpoint/2010/main" val="317760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4" presetClass="path" presetSubtype="0" accel="50000" decel="50000" fill="hold" grpId="0" nodeType="clickEffect">
                                  <p:stCondLst>
                                    <p:cond delay="0"/>
                                  </p:stCondLst>
                                  <p:childTnLst>
                                    <p:animMotion origin="layout" path="M -0.00482 -0.24699 C -0.05977 -0.19931 -0.12123 -0.50949 -0.19753 -0.6287 C -0.26393 -0.66042 -0.33386 -0.72431 -0.38412 -0.69144 C -0.43464 -0.65857 -0.475 -0.53287 -0.50052 -0.43171 C -0.56315 -0.2912 -0.55951 -0.19954 -0.61393 -0.24699 " pathEditMode="relative" rAng="0" ptsTypes="AAAAA">
                                      <p:cBhvr>
                                        <p:cTn id="6" dur="1000" fill="hold"/>
                                        <p:tgtEl>
                                          <p:spTgt spid="3"/>
                                        </p:tgtEl>
                                        <p:attrNameLst>
                                          <p:attrName>ppt_x</p:attrName>
                                          <p:attrName>ppt_y</p:attrName>
                                        </p:attrNameLst>
                                      </p:cBhvr>
                                      <p:rCtr x="-30456" y="-22037"/>
                                    </p:animMotion>
                                  </p:childTnLst>
                                </p:cTn>
                              </p:par>
                            </p:childTnLst>
                          </p:cTn>
                        </p:par>
                        <p:par>
                          <p:cTn id="7" fill="hold">
                            <p:stCondLst>
                              <p:cond delay="1000"/>
                            </p:stCondLst>
                            <p:childTnLst>
                              <p:par>
                                <p:cTn id="8" presetID="2" presetClass="entr" presetSubtype="1" fill="hold" grpId="0" nodeType="afterEffect">
                                  <p:stCondLst>
                                    <p:cond delay="0"/>
                                  </p:stCondLst>
                                  <p:childTnLst>
                                    <p:set>
                                      <p:cBhvr>
                                        <p:cTn id="9" dur="1" fill="hold">
                                          <p:stCondLst>
                                            <p:cond delay="0"/>
                                          </p:stCondLst>
                                        </p:cTn>
                                        <p:tgtEl>
                                          <p:spTgt spid="4"/>
                                        </p:tgtEl>
                                        <p:attrNameLst>
                                          <p:attrName>style.visibility</p:attrName>
                                        </p:attrNameLst>
                                      </p:cBhvr>
                                      <p:to>
                                        <p:strVal val="visible"/>
                                      </p:to>
                                    </p:set>
                                    <p:anim calcmode="lin" valueType="num">
                                      <p:cBhvr additive="base">
                                        <p:cTn id="10" dur="500" fill="hold"/>
                                        <p:tgtEl>
                                          <p:spTgt spid="4"/>
                                        </p:tgtEl>
                                        <p:attrNameLst>
                                          <p:attrName>ppt_x</p:attrName>
                                        </p:attrNameLst>
                                      </p:cBhvr>
                                      <p:tavLst>
                                        <p:tav tm="0">
                                          <p:val>
                                            <p:strVal val="#ppt_x"/>
                                          </p:val>
                                        </p:tav>
                                        <p:tav tm="100000">
                                          <p:val>
                                            <p:strVal val="#ppt_x"/>
                                          </p:val>
                                        </p:tav>
                                      </p:tavLst>
                                    </p:anim>
                                    <p:anim calcmode="lin" valueType="num">
                                      <p:cBhvr additive="base">
                                        <p:cTn id="11" dur="500" fill="hold"/>
                                        <p:tgtEl>
                                          <p:spTgt spid="4"/>
                                        </p:tgtEl>
                                        <p:attrNameLst>
                                          <p:attrName>ppt_y</p:attrName>
                                        </p:attrNameLst>
                                      </p:cBhvr>
                                      <p:tavLst>
                                        <p:tav tm="0">
                                          <p:val>
                                            <p:strVal val="0-#ppt_h/2"/>
                                          </p:val>
                                        </p:tav>
                                        <p:tav tm="100000">
                                          <p:val>
                                            <p:strVal val="#ppt_y"/>
                                          </p:val>
                                        </p:tav>
                                      </p:tavLst>
                                    </p:anim>
                                  </p:childTnLst>
                                </p:cTn>
                              </p:par>
                              <p:par>
                                <p:cTn id="12" presetID="26" presetClass="entr" presetSubtype="0" fill="hold" grpId="1"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80">
                                          <p:stCondLst>
                                            <p:cond delay="0"/>
                                          </p:stCondLst>
                                        </p:cTn>
                                        <p:tgtEl>
                                          <p:spTgt spid="4"/>
                                        </p:tgtEl>
                                      </p:cBhvr>
                                    </p:animEffect>
                                    <p:anim calcmode="lin" valueType="num">
                                      <p:cBhvr>
                                        <p:cTn id="1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gtEl>
                                      </p:cBhvr>
                                      <p:to x="100000" y="60000"/>
                                    </p:animScale>
                                    <p:animScale>
                                      <p:cBhvr>
                                        <p:cTn id="21" dur="166" decel="50000">
                                          <p:stCondLst>
                                            <p:cond delay="676"/>
                                          </p:stCondLst>
                                        </p:cTn>
                                        <p:tgtEl>
                                          <p:spTgt spid="4"/>
                                        </p:tgtEl>
                                      </p:cBhvr>
                                      <p:to x="100000" y="100000"/>
                                    </p:animScale>
                                    <p:animScale>
                                      <p:cBhvr>
                                        <p:cTn id="22" dur="26">
                                          <p:stCondLst>
                                            <p:cond delay="1312"/>
                                          </p:stCondLst>
                                        </p:cTn>
                                        <p:tgtEl>
                                          <p:spTgt spid="4"/>
                                        </p:tgtEl>
                                      </p:cBhvr>
                                      <p:to x="100000" y="80000"/>
                                    </p:animScale>
                                    <p:animScale>
                                      <p:cBhvr>
                                        <p:cTn id="23" dur="166" decel="50000">
                                          <p:stCondLst>
                                            <p:cond delay="1338"/>
                                          </p:stCondLst>
                                        </p:cTn>
                                        <p:tgtEl>
                                          <p:spTgt spid="4"/>
                                        </p:tgtEl>
                                      </p:cBhvr>
                                      <p:to x="100000" y="100000"/>
                                    </p:animScale>
                                    <p:animScale>
                                      <p:cBhvr>
                                        <p:cTn id="24" dur="26">
                                          <p:stCondLst>
                                            <p:cond delay="1642"/>
                                          </p:stCondLst>
                                        </p:cTn>
                                        <p:tgtEl>
                                          <p:spTgt spid="4"/>
                                        </p:tgtEl>
                                      </p:cBhvr>
                                      <p:to x="100000" y="90000"/>
                                    </p:animScale>
                                    <p:animScale>
                                      <p:cBhvr>
                                        <p:cTn id="25" dur="166" decel="50000">
                                          <p:stCondLst>
                                            <p:cond delay="1668"/>
                                          </p:stCondLst>
                                        </p:cTn>
                                        <p:tgtEl>
                                          <p:spTgt spid="4"/>
                                        </p:tgtEl>
                                      </p:cBhvr>
                                      <p:to x="100000" y="100000"/>
                                    </p:animScale>
                                    <p:animScale>
                                      <p:cBhvr>
                                        <p:cTn id="26" dur="26">
                                          <p:stCondLst>
                                            <p:cond delay="1808"/>
                                          </p:stCondLst>
                                        </p:cTn>
                                        <p:tgtEl>
                                          <p:spTgt spid="4"/>
                                        </p:tgtEl>
                                      </p:cBhvr>
                                      <p:to x="100000" y="95000"/>
                                    </p:animScale>
                                    <p:animScale>
                                      <p:cBhvr>
                                        <p:cTn id="27" dur="166" decel="50000">
                                          <p:stCondLst>
                                            <p:cond delay="1834"/>
                                          </p:stCondLst>
                                        </p:cTn>
                                        <p:tgtEl>
                                          <p:spTgt spid="4"/>
                                        </p:tgtEl>
                                      </p:cBhvr>
                                      <p:to x="100000" y="100000"/>
                                    </p:animScale>
                                  </p:childTnLst>
                                </p:cTn>
                              </p:par>
                              <p:par>
                                <p:cTn id="28" presetID="1" presetClass="mediacall" presetSubtype="0" fill="hold" nodeType="withEffect">
                                  <p:stCondLst>
                                    <p:cond delay="0"/>
                                  </p:stCondLst>
                                  <p:childTnLst>
                                    <p:cmd type="call" cmd="playFrom(0.0)">
                                      <p:cBhvr>
                                        <p:cTn id="29" dur="3904" fill="hold"/>
                                        <p:tgtEl>
                                          <p:spTgt spid="5"/>
                                        </p:tgtEl>
                                      </p:cBhvr>
                                    </p:cmd>
                                  </p:childTnLst>
                                </p:cTn>
                              </p:par>
                            </p:childTnLst>
                          </p:cTn>
                        </p:par>
                        <p:par>
                          <p:cTn id="30" fill="hold">
                            <p:stCondLst>
                              <p:cond delay="4904"/>
                            </p:stCondLst>
                            <p:childTnLst>
                              <p:par>
                                <p:cTn id="31" presetID="1" presetClass="entr" presetSubtype="0" fill="hold" grpId="0" nodeType="after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5"/>
                </p:tgtEl>
              </p:cMediaNode>
            </p:audio>
          </p:childTnLst>
        </p:cTn>
      </p:par>
    </p:tnLst>
    <p:bldLst>
      <p:bldP spid="3" grpId="0" animBg="1"/>
      <p:bldP spid="4" grpId="0" animBg="1"/>
      <p:bldP spid="4" grpId="1" animBg="1"/>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000" dirty="0">
                <a:effectLst>
                  <a:outerShdw blurRad="38100" dist="38100" dir="2700000" algn="tl">
                    <a:srgbClr val="000000">
                      <a:alpha val="43137"/>
                    </a:srgbClr>
                  </a:outerShdw>
                </a:effectLst>
                <a:latin typeface="Copperplate Gothic Light" panose="020E0507020206020404" pitchFamily="34" charset="0"/>
              </a:rPr>
              <a:t>Definition: Substantial Economic Interest</a:t>
            </a:r>
          </a:p>
        </p:txBody>
      </p:sp>
      <p:sp>
        <p:nvSpPr>
          <p:cNvPr id="6" name="TextBox 5"/>
          <p:cNvSpPr txBox="1"/>
          <p:nvPr/>
        </p:nvSpPr>
        <p:spPr>
          <a:xfrm>
            <a:off x="2266949" y="2497604"/>
            <a:ext cx="7658100" cy="707886"/>
          </a:xfrm>
          <a:prstGeom prst="rect">
            <a:avLst/>
          </a:prstGeom>
          <a:solidFill>
            <a:srgbClr val="446687">
              <a:alpha val="60000"/>
            </a:srgbClr>
          </a:solidFill>
          <a:effectLst>
            <a:softEdge rad="127000"/>
          </a:effectLst>
        </p:spPr>
        <p:txBody>
          <a:bodyPr wrap="square" lIns="0" rIns="0" rtlCol="0">
            <a:spAutoFit/>
          </a:bodyPr>
          <a:lstStyle/>
          <a:p>
            <a:pPr lvl="1" algn="ctr"/>
            <a:r>
              <a:rPr lang="en-US" sz="4000" dirty="0">
                <a:solidFill>
                  <a:schemeClr val="tx2"/>
                </a:solidFill>
              </a:rPr>
              <a:t>.</a:t>
            </a:r>
          </a:p>
        </p:txBody>
      </p:sp>
      <p:sp>
        <p:nvSpPr>
          <p:cNvPr id="2" name="Rectangle 1"/>
          <p:cNvSpPr/>
          <p:nvPr/>
        </p:nvSpPr>
        <p:spPr>
          <a:xfrm>
            <a:off x="1721644" y="2537609"/>
            <a:ext cx="8748712" cy="3108543"/>
          </a:xfrm>
          <a:prstGeom prst="rect">
            <a:avLst/>
          </a:prstGeom>
        </p:spPr>
        <p:txBody>
          <a:bodyPr wrap="square">
            <a:spAutoFit/>
          </a:bodyPr>
          <a:lstStyle/>
          <a:p>
            <a:r>
              <a:rPr lang="en-US" sz="2800" dirty="0">
                <a:solidFill>
                  <a:schemeClr val="bg1"/>
                </a:solidFill>
              </a:rPr>
              <a:t>An economic interest which is of greater benefit to the public servant or other person than to a general class or group of persons.  </a:t>
            </a:r>
          </a:p>
          <a:p>
            <a:endParaRPr lang="en-US" sz="2800" dirty="0">
              <a:solidFill>
                <a:schemeClr val="bg1"/>
              </a:solidFill>
            </a:endParaRPr>
          </a:p>
          <a:p>
            <a:r>
              <a:rPr lang="en-US" sz="2800" dirty="0">
                <a:solidFill>
                  <a:schemeClr val="bg1"/>
                </a:solidFill>
              </a:rPr>
              <a:t>The Code lists exceptions to this definition in its definitions section. </a:t>
            </a:r>
          </a:p>
          <a:p>
            <a:r>
              <a:rPr lang="en-US" sz="2800" dirty="0">
                <a:solidFill>
                  <a:schemeClr val="bg1"/>
                </a:solidFill>
              </a:rPr>
              <a:t>							</a:t>
            </a:r>
            <a:r>
              <a:rPr lang="en-US" sz="2000" dirty="0">
                <a:solidFill>
                  <a:schemeClr val="bg1"/>
                </a:solidFill>
              </a:rPr>
              <a:t>(La. R.S. 42:1102)</a:t>
            </a:r>
          </a:p>
        </p:txBody>
      </p:sp>
    </p:spTree>
    <p:extLst>
      <p:ext uri="{BB962C8B-B14F-4D97-AF65-F5344CB8AC3E}">
        <p14:creationId xmlns:p14="http://schemas.microsoft.com/office/powerpoint/2010/main" val="4256031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52387" y="424006"/>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Thing of Economic Value</a:t>
            </a:r>
          </a:p>
        </p:txBody>
      </p:sp>
      <p:sp>
        <p:nvSpPr>
          <p:cNvPr id="6" name="TextBox 5"/>
          <p:cNvSpPr txBox="1"/>
          <p:nvPr/>
        </p:nvSpPr>
        <p:spPr>
          <a:xfrm>
            <a:off x="1639107" y="2636630"/>
            <a:ext cx="8991599" cy="1384995"/>
          </a:xfrm>
          <a:prstGeom prst="rect">
            <a:avLst/>
          </a:prstGeom>
          <a:solidFill>
            <a:srgbClr val="446687">
              <a:alpha val="60000"/>
            </a:srgbClr>
          </a:solidFill>
          <a:effectLst>
            <a:softEdge rad="127000"/>
          </a:effectLst>
        </p:spPr>
        <p:txBody>
          <a:bodyPr wrap="square" lIns="0" rIns="0" rtlCol="0">
            <a:spAutoFit/>
          </a:bodyPr>
          <a:lstStyle/>
          <a:p>
            <a:pPr lvl="1"/>
            <a:r>
              <a:rPr lang="en-US" sz="2800" dirty="0">
                <a:solidFill>
                  <a:schemeClr val="bg1"/>
                </a:solidFill>
              </a:rPr>
              <a:t>Money or any other thing having economic value, except promotional items having no substantial resale value.*</a:t>
            </a:r>
          </a:p>
        </p:txBody>
      </p:sp>
    </p:spTree>
    <p:extLst>
      <p:ext uri="{BB962C8B-B14F-4D97-AF65-F5344CB8AC3E}">
        <p14:creationId xmlns:p14="http://schemas.microsoft.com/office/powerpoint/2010/main" val="35587362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004870" y="433136"/>
            <a:ext cx="5222316" cy="5603678"/>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531143" y="409575"/>
            <a:ext cx="9144000" cy="6115050"/>
          </a:xfrm>
          <a:prstGeom prst="rect">
            <a:avLst/>
          </a:prstGeom>
          <a:effectLst>
            <a:softEdge rad="63500"/>
          </a:effectLst>
        </p:spPr>
      </p:pic>
      <p:pic>
        <p:nvPicPr>
          <p:cNvPr id="11" name="Picture 10"/>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215109" y="780117"/>
            <a:ext cx="5755105" cy="5755105"/>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428168" y="869926"/>
            <a:ext cx="9349949" cy="5749275"/>
          </a:xfrm>
          <a:prstGeom prst="rect">
            <a:avLst/>
          </a:prstGeom>
        </p:spPr>
      </p:pic>
      <p:pic>
        <p:nvPicPr>
          <p:cNvPr id="13" name="Picture 12"/>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457713" y="831983"/>
            <a:ext cx="5873817" cy="5873817"/>
          </a:xfrm>
          <a:prstGeom prst="rect">
            <a:avLst/>
          </a:prstGeom>
        </p:spPr>
      </p:pic>
      <p:sp>
        <p:nvSpPr>
          <p:cNvPr id="4" name="Rectangle 3"/>
          <p:cNvSpPr/>
          <p:nvPr/>
        </p:nvSpPr>
        <p:spPr>
          <a:xfrm>
            <a:off x="33337" y="433136"/>
            <a:ext cx="12139613" cy="1019176"/>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pPr algn="ctr"/>
            <a:r>
              <a:rPr lang="en-US" sz="4400" dirty="0">
                <a:effectLst>
                  <a:outerShdw blurRad="38100" dist="38100" dir="2700000" algn="tl">
                    <a:srgbClr val="000000">
                      <a:alpha val="43137"/>
                    </a:srgbClr>
                  </a:outerShdw>
                </a:effectLst>
                <a:latin typeface="Copperplate Gothic Light" panose="020E0507020206020404" pitchFamily="34" charset="0"/>
              </a:rPr>
              <a:t>Things of Economic Value</a:t>
            </a:r>
          </a:p>
        </p:txBody>
      </p:sp>
      <p:pic>
        <p:nvPicPr>
          <p:cNvPr id="3" name="Picture 2"/>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1531143" y="3344146"/>
            <a:ext cx="6007849" cy="3950161"/>
          </a:xfrm>
          <a:prstGeom prst="rect">
            <a:avLst/>
          </a:prstGeom>
        </p:spPr>
      </p:pic>
      <p:pic>
        <p:nvPicPr>
          <p:cNvPr id="5" name="Picture 4"/>
          <p:cNvPicPr>
            <a:picLocks noChangeAspect="1"/>
          </p:cNvPicPr>
          <p:nvPr/>
        </p:nvPicPr>
        <p:blipFill rotWithShape="1">
          <a:blip r:embed="rId11" cstate="email">
            <a:extLst>
              <a:ext uri="{28A0092B-C50C-407E-A947-70E740481C1C}">
                <a14:useLocalDpi xmlns:a14="http://schemas.microsoft.com/office/drawing/2010/main"/>
              </a:ext>
            </a:extLst>
          </a:blip>
          <a:srcRect/>
          <a:stretch/>
        </p:blipFill>
        <p:spPr>
          <a:xfrm rot="21322948">
            <a:off x="1790579" y="1921229"/>
            <a:ext cx="8846701" cy="3855555"/>
          </a:xfrm>
          <a:prstGeom prst="rect">
            <a:avLst/>
          </a:prstGeom>
          <a:effectLst>
            <a:outerShdw blurRad="50800" dist="63500" dir="5400000" sx="101000" sy="101000" algn="t" rotWithShape="0">
              <a:prstClr val="black">
                <a:alpha val="51000"/>
              </a:prstClr>
            </a:outerShdw>
          </a:effectLst>
        </p:spPr>
      </p:pic>
    </p:spTree>
    <p:extLst>
      <p:ext uri="{BB962C8B-B14F-4D97-AF65-F5344CB8AC3E}">
        <p14:creationId xmlns:p14="http://schemas.microsoft.com/office/powerpoint/2010/main" val="247173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remove"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ppt_x</p:attrName>
                                        </p:attrNameLst>
                                      </p:cBhvr>
                                      <p:tavLst>
                                        <p:tav tm="0">
                                          <p:val>
                                            <p:strVal val="#ppt_x"/>
                                          </p:val>
                                        </p:tav>
                                        <p:tav tm="100000">
                                          <p:val>
                                            <p:strVal val="#ppt_x"/>
                                          </p:val>
                                        </p:tav>
                                      </p:tavLst>
                                    </p:anim>
                                    <p:anim calcmode="lin" valueType="num">
                                      <p:cBhvr>
                                        <p:cTn id="9" dur="2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7" presetClass="entr" presetSubtype="0" fill="remove"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anim calcmode="lin" valueType="num">
                                      <p:cBhvr>
                                        <p:cTn id="14" dur="2000" fill="hold"/>
                                        <p:tgtEl>
                                          <p:spTgt spid="10"/>
                                        </p:tgtEl>
                                        <p:attrNameLst>
                                          <p:attrName>ppt_x</p:attrName>
                                        </p:attrNameLst>
                                      </p:cBhvr>
                                      <p:tavLst>
                                        <p:tav tm="0">
                                          <p:val>
                                            <p:strVal val="#ppt_x"/>
                                          </p:val>
                                        </p:tav>
                                        <p:tav tm="100000">
                                          <p:val>
                                            <p:strVal val="#ppt_x"/>
                                          </p:val>
                                        </p:tav>
                                      </p:tavLst>
                                    </p:anim>
                                    <p:anim calcmode="lin" valueType="num">
                                      <p:cBhvr>
                                        <p:cTn id="15" dur="2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7" presetClass="entr" presetSubtype="0" fill="remove"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2000"/>
                                        <p:tgtEl>
                                          <p:spTgt spid="11"/>
                                        </p:tgtEl>
                                      </p:cBhvr>
                                    </p:animEffect>
                                    <p:anim calcmode="lin" valueType="num">
                                      <p:cBhvr>
                                        <p:cTn id="20" dur="2000" fill="hold"/>
                                        <p:tgtEl>
                                          <p:spTgt spid="11"/>
                                        </p:tgtEl>
                                        <p:attrNameLst>
                                          <p:attrName>ppt_x</p:attrName>
                                        </p:attrNameLst>
                                      </p:cBhvr>
                                      <p:tavLst>
                                        <p:tav tm="0">
                                          <p:val>
                                            <p:strVal val="#ppt_x"/>
                                          </p:val>
                                        </p:tav>
                                        <p:tav tm="100000">
                                          <p:val>
                                            <p:strVal val="#ppt_x"/>
                                          </p:val>
                                        </p:tav>
                                      </p:tavLst>
                                    </p:anim>
                                    <p:anim calcmode="lin" valueType="num">
                                      <p:cBhvr>
                                        <p:cTn id="21" dur="2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7" presetClass="entr" presetSubtype="0" fill="remove"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2000"/>
                                        <p:tgtEl>
                                          <p:spTgt spid="12"/>
                                        </p:tgtEl>
                                      </p:cBhvr>
                                    </p:animEffect>
                                    <p:anim calcmode="lin" valueType="num">
                                      <p:cBhvr>
                                        <p:cTn id="26" dur="2000" fill="hold"/>
                                        <p:tgtEl>
                                          <p:spTgt spid="12"/>
                                        </p:tgtEl>
                                        <p:attrNameLst>
                                          <p:attrName>ppt_x</p:attrName>
                                        </p:attrNameLst>
                                      </p:cBhvr>
                                      <p:tavLst>
                                        <p:tav tm="0">
                                          <p:val>
                                            <p:strVal val="#ppt_x"/>
                                          </p:val>
                                        </p:tav>
                                        <p:tav tm="100000">
                                          <p:val>
                                            <p:strVal val="#ppt_x"/>
                                          </p:val>
                                        </p:tav>
                                      </p:tavLst>
                                    </p:anim>
                                    <p:anim calcmode="lin" valueType="num">
                                      <p:cBhvr>
                                        <p:cTn id="27" dur="2000" fill="hold"/>
                                        <p:tgtEl>
                                          <p:spTgt spid="12"/>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7"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2000"/>
                                        <p:tgtEl>
                                          <p:spTgt spid="13"/>
                                        </p:tgtEl>
                                      </p:cBhvr>
                                    </p:animEffect>
                                    <p:anim calcmode="lin" valueType="num">
                                      <p:cBhvr>
                                        <p:cTn id="32" dur="2000" fill="hold"/>
                                        <p:tgtEl>
                                          <p:spTgt spid="13"/>
                                        </p:tgtEl>
                                        <p:attrNameLst>
                                          <p:attrName>ppt_x</p:attrName>
                                        </p:attrNameLst>
                                      </p:cBhvr>
                                      <p:tavLst>
                                        <p:tav tm="0">
                                          <p:val>
                                            <p:strVal val="#ppt_x"/>
                                          </p:val>
                                        </p:tav>
                                        <p:tav tm="100000">
                                          <p:val>
                                            <p:strVal val="#ppt_x"/>
                                          </p:val>
                                        </p:tav>
                                      </p:tavLst>
                                    </p:anim>
                                    <p:anim calcmode="lin" valueType="num">
                                      <p:cBhvr>
                                        <p:cTn id="33" dur="2000" fill="hold"/>
                                        <p:tgtEl>
                                          <p:spTgt spid="13"/>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7" presetClass="entr" presetSubtype="0" fill="hold" nodeType="after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fade">
                                      <p:cBhvr>
                                        <p:cTn id="37" dur="2000"/>
                                        <p:tgtEl>
                                          <p:spTgt spid="3"/>
                                        </p:tgtEl>
                                      </p:cBhvr>
                                    </p:animEffect>
                                    <p:anim calcmode="lin" valueType="num">
                                      <p:cBhvr>
                                        <p:cTn id="38" dur="2000" fill="hold"/>
                                        <p:tgtEl>
                                          <p:spTgt spid="3"/>
                                        </p:tgtEl>
                                        <p:attrNameLst>
                                          <p:attrName>ppt_x</p:attrName>
                                        </p:attrNameLst>
                                      </p:cBhvr>
                                      <p:tavLst>
                                        <p:tav tm="0">
                                          <p:val>
                                            <p:strVal val="#ppt_x"/>
                                          </p:val>
                                        </p:tav>
                                        <p:tav tm="100000">
                                          <p:val>
                                            <p:strVal val="#ppt_x"/>
                                          </p:val>
                                        </p:tav>
                                      </p:tavLst>
                                    </p:anim>
                                    <p:anim calcmode="lin" valueType="num">
                                      <p:cBhvr>
                                        <p:cTn id="39" dur="2000" fill="hold"/>
                                        <p:tgtEl>
                                          <p:spTgt spid="3"/>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7" presetClass="entr" presetSubtype="0"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fade">
                                      <p:cBhvr>
                                        <p:cTn id="43" dur="2000"/>
                                        <p:tgtEl>
                                          <p:spTgt spid="5"/>
                                        </p:tgtEl>
                                      </p:cBhvr>
                                    </p:animEffect>
                                    <p:anim calcmode="lin" valueType="num">
                                      <p:cBhvr>
                                        <p:cTn id="44" dur="2000" fill="hold"/>
                                        <p:tgtEl>
                                          <p:spTgt spid="5"/>
                                        </p:tgtEl>
                                        <p:attrNameLst>
                                          <p:attrName>ppt_x</p:attrName>
                                        </p:attrNameLst>
                                      </p:cBhvr>
                                      <p:tavLst>
                                        <p:tav tm="0">
                                          <p:val>
                                            <p:strVal val="#ppt_x"/>
                                          </p:val>
                                        </p:tav>
                                        <p:tav tm="100000">
                                          <p:val>
                                            <p:strVal val="#ppt_x"/>
                                          </p:val>
                                        </p:tav>
                                      </p:tavLst>
                                    </p:anim>
                                    <p:anim calcmode="lin" valueType="num">
                                      <p:cBhvr>
                                        <p:cTn id="45" dur="2000" fill="hold"/>
                                        <p:tgtEl>
                                          <p:spTgt spid="5"/>
                                        </p:tgtEl>
                                        <p:attrNameLst>
                                          <p:attrName>ppt_y</p:attrName>
                                        </p:attrNameLst>
                                      </p:cBhvr>
                                      <p:tavLst>
                                        <p:tav tm="0">
                                          <p:val>
                                            <p:strVal val="#ppt_y-.1"/>
                                          </p:val>
                                        </p:tav>
                                        <p:tav tm="100000">
                                          <p:val>
                                            <p:strVal val="#ppt_y"/>
                                          </p:val>
                                        </p:tav>
                                      </p:tavLst>
                                    </p:anim>
                                  </p:childTnLst>
                                </p:cTn>
                              </p:par>
                              <p:par>
                                <p:cTn id="46" presetID="1" presetClass="exit" presetSubtype="0" fill="hold" nodeType="withEffect">
                                  <p:stCondLst>
                                    <p:cond delay="2000"/>
                                  </p:stCondLst>
                                  <p:childTnLst>
                                    <p:set>
                                      <p:cBhvr>
                                        <p:cTn id="47"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15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0441200" y="6457890"/>
            <a:ext cx="1750800" cy="400110"/>
          </a:xfrm>
          <a:prstGeom prst="rect">
            <a:avLst/>
          </a:prstGeom>
          <a:noFill/>
        </p:spPr>
        <p:txBody>
          <a:bodyPr wrap="none" rtlCol="0">
            <a:spAutoFit/>
          </a:bodyPr>
          <a:lstStyle/>
          <a:p>
            <a:r>
              <a:rPr lang="en-US" sz="2000" dirty="0">
                <a:solidFill>
                  <a:schemeClr val="bg1"/>
                </a:solidFill>
                <a:effectLst>
                  <a:outerShdw blurRad="38100" dist="38100" dir="2700000" algn="tl">
                    <a:srgbClr val="000000">
                      <a:alpha val="43137"/>
                    </a:srgbClr>
                  </a:outerShdw>
                </a:effectLst>
              </a:rPr>
              <a:t>Section 1115</a:t>
            </a:r>
          </a:p>
        </p:txBody>
      </p:sp>
    </p:spTree>
    <p:extLst>
      <p:ext uri="{BB962C8B-B14F-4D97-AF65-F5344CB8AC3E}">
        <p14:creationId xmlns:p14="http://schemas.microsoft.com/office/powerpoint/2010/main" val="32764732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33000" contrast="1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81000" y="361950"/>
            <a:ext cx="3295650" cy="1200329"/>
          </a:xfrm>
          <a:prstGeom prst="rect">
            <a:avLst/>
          </a:prstGeom>
          <a:noFill/>
          <a:effectLst>
            <a:softEdge rad="279400"/>
          </a:effectLst>
        </p:spPr>
        <p:txBody>
          <a:bodyPr wrap="square" rtlCol="0">
            <a:spAutoFit/>
          </a:bodyPr>
          <a:lstStyle/>
          <a:p>
            <a:pPr algn="ctr"/>
            <a:r>
              <a:rPr lang="en-US" sz="7200" dirty="0">
                <a:solidFill>
                  <a:schemeClr val="bg1"/>
                </a:solidFill>
                <a:effectLst>
                  <a:outerShdw blurRad="38100" dist="38100" dir="2700000" algn="tl">
                    <a:srgbClr val="000000">
                      <a:alpha val="43137"/>
                    </a:srgbClr>
                  </a:outerShdw>
                </a:effectLst>
                <a:latin typeface="Berlin Sans FB" panose="020E0602020502020306" pitchFamily="34" charset="0"/>
              </a:rPr>
              <a:t>Gifts</a:t>
            </a:r>
          </a:p>
        </p:txBody>
      </p:sp>
      <p:sp>
        <p:nvSpPr>
          <p:cNvPr id="3" name="TextBox 2"/>
          <p:cNvSpPr txBox="1"/>
          <p:nvPr/>
        </p:nvSpPr>
        <p:spPr>
          <a:xfrm>
            <a:off x="2274093" y="2052072"/>
            <a:ext cx="7681913" cy="2677656"/>
          </a:xfrm>
          <a:prstGeom prst="rect">
            <a:avLst/>
          </a:prstGeom>
          <a:noFill/>
        </p:spPr>
        <p:txBody>
          <a:bodyPr wrap="square" rtlCol="0">
            <a:spAutoFit/>
          </a:bodyPr>
          <a:lstStyle/>
          <a:p>
            <a:r>
              <a:rPr lang="en-US" sz="2800" dirty="0">
                <a:solidFill>
                  <a:schemeClr val="bg1"/>
                </a:solidFill>
              </a:rPr>
              <a:t>A public servant may not solicit or accept any thing of economic value as a gift or gratuity from any person or from any officer, director, agent, or employee of such a person that is considered a Prohibited Source.</a:t>
            </a:r>
            <a:endParaRPr lang="en-US" sz="2800" b="1" dirty="0">
              <a:solidFill>
                <a:schemeClr val="bg1"/>
              </a:solidFill>
            </a:endParaRPr>
          </a:p>
        </p:txBody>
      </p:sp>
      <p:sp>
        <p:nvSpPr>
          <p:cNvPr id="4" name="TextBox 3"/>
          <p:cNvSpPr txBox="1"/>
          <p:nvPr/>
        </p:nvSpPr>
        <p:spPr>
          <a:xfrm>
            <a:off x="10441200" y="6457890"/>
            <a:ext cx="1750800" cy="400110"/>
          </a:xfrm>
          <a:prstGeom prst="rect">
            <a:avLst/>
          </a:prstGeom>
          <a:noFill/>
        </p:spPr>
        <p:txBody>
          <a:bodyPr wrap="none" rtlCol="0">
            <a:spAutoFit/>
          </a:bodyPr>
          <a:lstStyle/>
          <a:p>
            <a:r>
              <a:rPr lang="en-US" sz="2000" dirty="0">
                <a:solidFill>
                  <a:schemeClr val="bg1"/>
                </a:solidFill>
                <a:effectLst>
                  <a:outerShdw blurRad="38100" dist="38100" dir="2700000" algn="tl">
                    <a:srgbClr val="000000">
                      <a:alpha val="43137"/>
                    </a:srgbClr>
                  </a:outerShdw>
                </a:effectLst>
              </a:rPr>
              <a:t>Section 1115</a:t>
            </a:r>
          </a:p>
        </p:txBody>
      </p:sp>
    </p:spTree>
    <p:extLst>
      <p:ext uri="{BB962C8B-B14F-4D97-AF65-F5344CB8AC3E}">
        <p14:creationId xmlns:p14="http://schemas.microsoft.com/office/powerpoint/2010/main" val="38570479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500478" y="-14400"/>
            <a:ext cx="6691522" cy="6858000"/>
          </a:xfrm>
          <a:prstGeom prst="rect">
            <a:avLst/>
          </a:prstGeom>
        </p:spPr>
      </p:pic>
      <p:sp>
        <p:nvSpPr>
          <p:cNvPr id="3" name="TextBox 2"/>
          <p:cNvSpPr txBox="1"/>
          <p:nvPr/>
        </p:nvSpPr>
        <p:spPr>
          <a:xfrm>
            <a:off x="9791699" y="0"/>
            <a:ext cx="2381251" cy="646331"/>
          </a:xfrm>
          <a:prstGeom prst="rect">
            <a:avLst/>
          </a:prstGeom>
          <a:noFill/>
          <a:effectLst>
            <a:softEdge rad="279400"/>
          </a:effectLst>
        </p:spPr>
        <p:txBody>
          <a:bodyPr wrap="square" rtlCol="0">
            <a:spAutoFit/>
          </a:bodyPr>
          <a:lstStyle/>
          <a:p>
            <a:pPr algn="r"/>
            <a:r>
              <a:rPr lang="en-US" sz="3600" dirty="0">
                <a:solidFill>
                  <a:schemeClr val="accent1">
                    <a:lumMod val="75000"/>
                  </a:schemeClr>
                </a:solidFill>
                <a:effectLst>
                  <a:outerShdw blurRad="38100" dist="38100" dir="2700000" algn="tl">
                    <a:srgbClr val="000000">
                      <a:alpha val="43137"/>
                    </a:srgbClr>
                  </a:outerShdw>
                </a:effectLst>
                <a:latin typeface="Berlin Sans FB" panose="020E0602020502020306" pitchFamily="34" charset="0"/>
              </a:rPr>
              <a:t>Gifts</a:t>
            </a:r>
          </a:p>
        </p:txBody>
      </p:sp>
      <p:sp>
        <p:nvSpPr>
          <p:cNvPr id="6" name="TextBox 5"/>
          <p:cNvSpPr txBox="1"/>
          <p:nvPr/>
        </p:nvSpPr>
        <p:spPr>
          <a:xfrm>
            <a:off x="10598294" y="542330"/>
            <a:ext cx="1593706" cy="369332"/>
          </a:xfrm>
          <a:prstGeom prst="rect">
            <a:avLst/>
          </a:prstGeom>
          <a:noFill/>
        </p:spPr>
        <p:txBody>
          <a:bodyPr wrap="none" rtlCol="0">
            <a:spAutoFit/>
          </a:bodyPr>
          <a:lstStyle/>
          <a:p>
            <a:pPr algn="ctr"/>
            <a:r>
              <a:rPr lang="en-US" dirty="0"/>
              <a:t>Section 1115</a:t>
            </a:r>
          </a:p>
        </p:txBody>
      </p:sp>
      <p:sp>
        <p:nvSpPr>
          <p:cNvPr id="8" name="Rectangle 7"/>
          <p:cNvSpPr/>
          <p:nvPr/>
        </p:nvSpPr>
        <p:spPr>
          <a:xfrm>
            <a:off x="13902" y="-19050"/>
            <a:ext cx="5850185" cy="6858000"/>
          </a:xfrm>
          <a:prstGeom prst="rect">
            <a:avLst/>
          </a:prstGeom>
          <a:gradFill flip="none" rotWithShape="1">
            <a:gsLst>
              <a:gs pos="52000">
                <a:srgbClr val="28649C">
                  <a:alpha val="90000"/>
                </a:srgbClr>
              </a:gs>
              <a:gs pos="8000">
                <a:schemeClr val="accent1">
                  <a:lumMod val="75000"/>
                </a:schemeClr>
              </a:gs>
              <a:gs pos="88000">
                <a:schemeClr val="accent1">
                  <a:lumMod val="53000"/>
                  <a:alpha val="83000"/>
                </a:schemeClr>
              </a:gs>
            </a:gsLst>
            <a:lin ang="9000000" scaled="0"/>
            <a:tileRect/>
          </a:gradFill>
          <a:ln>
            <a:noFill/>
          </a:ln>
          <a:effectLst>
            <a:outerShdw blurRad="50800" dist="88900" dir="2700000" algn="tl" rotWithShape="0">
              <a:prstClr val="black">
                <a:alpha val="5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74320" tIns="91440" rIns="182880" bIns="91440" rtlCol="0" anchor="ctr" anchorCtr="0"/>
          <a:lstStyle/>
          <a:p>
            <a:r>
              <a:rPr lang="en-US" sz="3200" b="1" dirty="0">
                <a:solidFill>
                  <a:schemeClr val="bg1"/>
                </a:solidFill>
                <a:effectLst>
                  <a:outerShdw blurRad="38100" dist="38100" dir="2700000" algn="tl">
                    <a:srgbClr val="000000">
                      <a:alpha val="43137"/>
                    </a:srgbClr>
                  </a:outerShdw>
                </a:effectLst>
              </a:rPr>
              <a:t>A builder bidding on a city project presents Victor with a Frank Lloyd Wright art poster for his office. </a:t>
            </a:r>
          </a:p>
          <a:p>
            <a:pPr lvl="1"/>
            <a:endParaRPr lang="en-US" sz="900" dirty="0">
              <a:solidFill>
                <a:schemeClr val="bg1"/>
              </a:solidFill>
              <a:effectLst>
                <a:outerShdw blurRad="38100" dist="38100" dir="2700000" algn="tl">
                  <a:srgbClr val="000000">
                    <a:alpha val="43137"/>
                  </a:srgbClr>
                </a:outerShdw>
              </a:effectLst>
            </a:endParaRPr>
          </a:p>
          <a:p>
            <a:pPr lvl="1"/>
            <a:r>
              <a:rPr lang="en-US" sz="2800" dirty="0">
                <a:solidFill>
                  <a:srgbClr val="FFFA9B"/>
                </a:solidFill>
              </a:rPr>
              <a:t>Victor, a staff member of the city’s zoning commission, explained the requirements and processes of having a building rezoned to fit the new building contractor’s project.</a:t>
            </a:r>
          </a:p>
          <a:p>
            <a:pPr lvl="1"/>
            <a:endParaRPr lang="en-US" sz="2000" dirty="0">
              <a:solidFill>
                <a:schemeClr val="bg1"/>
              </a:solidFill>
              <a:effectLst>
                <a:outerShdw blurRad="38100" dist="38100" dir="2700000" algn="tl">
                  <a:srgbClr val="000000">
                    <a:alpha val="43137"/>
                  </a:srgbClr>
                </a:outerShdw>
              </a:effectLst>
            </a:endParaRPr>
          </a:p>
        </p:txBody>
      </p:sp>
      <p:sp>
        <p:nvSpPr>
          <p:cNvPr id="9" name="Rectangle 8"/>
          <p:cNvSpPr/>
          <p:nvPr/>
        </p:nvSpPr>
        <p:spPr>
          <a:xfrm>
            <a:off x="13902" y="0"/>
            <a:ext cx="5850185" cy="6858000"/>
          </a:xfrm>
          <a:prstGeom prst="rect">
            <a:avLst/>
          </a:prstGeom>
          <a:gradFill flip="none" rotWithShape="1">
            <a:gsLst>
              <a:gs pos="71000">
                <a:srgbClr val="28649C"/>
              </a:gs>
              <a:gs pos="8000">
                <a:schemeClr val="accent1">
                  <a:lumMod val="75000"/>
                </a:schemeClr>
              </a:gs>
              <a:gs pos="88000">
                <a:schemeClr val="accent1">
                  <a:lumMod val="53000"/>
                </a:schemeClr>
              </a:gs>
            </a:gsLst>
            <a:lin ang="9000000" scaled="0"/>
            <a:tileRect/>
          </a:gradFill>
          <a:ln>
            <a:noFill/>
          </a:ln>
          <a:effectLst>
            <a:outerShdw blurRad="50800" dist="88900" dir="2700000" algn="tl" rotWithShape="0">
              <a:prstClr val="black">
                <a:alpha val="5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74320" tIns="91440" rIns="182880" bIns="91440" rtlCol="0" anchor="ctr" anchorCtr="0"/>
          <a:lstStyle/>
          <a:p>
            <a:r>
              <a:rPr lang="en-US" sz="3600" b="1" dirty="0">
                <a:solidFill>
                  <a:schemeClr val="bg1"/>
                </a:solidFill>
                <a:effectLst>
                  <a:outerShdw blurRad="38100" dist="38100" dir="2700000" algn="tl">
                    <a:srgbClr val="000000">
                      <a:alpha val="43137"/>
                    </a:srgbClr>
                  </a:outerShdw>
                </a:effectLst>
              </a:rPr>
              <a:t>Why can’t Victor accept the poster or a discount on the poster </a:t>
            </a:r>
            <a:r>
              <a:rPr lang="en-US" sz="3600" b="1" dirty="0">
                <a:solidFill>
                  <a:srgbClr val="FFFF00"/>
                </a:solidFill>
                <a:effectLst>
                  <a:outerShdw blurRad="38100" dist="38100" dir="2700000" algn="tl">
                    <a:srgbClr val="000000">
                      <a:alpha val="43137"/>
                    </a:srgbClr>
                  </a:outerShdw>
                </a:effectLst>
              </a:rPr>
              <a:t>under the gift rule</a:t>
            </a:r>
            <a:r>
              <a:rPr lang="en-US" sz="3600" b="1" dirty="0">
                <a:solidFill>
                  <a:schemeClr val="bg1"/>
                </a:solidFill>
                <a:effectLst>
                  <a:outerShdw blurRad="38100" dist="38100" dir="2700000" algn="tl">
                    <a:srgbClr val="000000">
                      <a:alpha val="43137"/>
                    </a:srgbClr>
                  </a:outerShdw>
                </a:effectLst>
              </a:rPr>
              <a:t>?</a:t>
            </a:r>
          </a:p>
          <a:p>
            <a:endParaRPr lang="en-US" sz="3600" b="1" dirty="0">
              <a:solidFill>
                <a:schemeClr val="bg1"/>
              </a:solidFill>
              <a:effectLst>
                <a:outerShdw blurRad="38100" dist="38100" dir="2700000" algn="tl">
                  <a:srgbClr val="000000">
                    <a:alpha val="43137"/>
                  </a:srgbClr>
                </a:outerShdw>
              </a:effectLst>
            </a:endParaRPr>
          </a:p>
          <a:p>
            <a:endParaRPr lang="en-US" sz="3600" b="1" dirty="0">
              <a:solidFill>
                <a:schemeClr val="bg1"/>
              </a:solidFill>
              <a:effectLst>
                <a:outerShdw blurRad="38100" dist="38100" dir="2700000" algn="tl">
                  <a:srgbClr val="000000">
                    <a:alpha val="43137"/>
                  </a:srgbClr>
                </a:outerShdw>
              </a:effectLst>
            </a:endParaRPr>
          </a:p>
          <a:p>
            <a:endParaRPr lang="en-US" sz="3600" b="1" dirty="0">
              <a:solidFill>
                <a:schemeClr val="bg1"/>
              </a:solidFill>
              <a:effectLst>
                <a:outerShdw blurRad="38100" dist="38100" dir="2700000" algn="tl">
                  <a:srgbClr val="000000">
                    <a:alpha val="43137"/>
                  </a:srgbClr>
                </a:outerShdw>
              </a:effectLst>
            </a:endParaRPr>
          </a:p>
          <a:p>
            <a:endParaRPr lang="en-US" sz="3600" b="1" dirty="0">
              <a:solidFill>
                <a:schemeClr val="bg1"/>
              </a:solidFill>
              <a:effectLst>
                <a:outerShdw blurRad="38100" dist="38100" dir="2700000" algn="tl">
                  <a:srgbClr val="000000">
                    <a:alpha val="43137"/>
                  </a:srgbClr>
                </a:outerShdw>
              </a:effectLst>
            </a:endParaRPr>
          </a:p>
          <a:p>
            <a:endParaRPr lang="en-US" sz="3600" b="1" dirty="0">
              <a:solidFill>
                <a:schemeClr val="bg1"/>
              </a:solidFill>
              <a:effectLst>
                <a:outerShdw blurRad="38100" dist="38100" dir="2700000" algn="tl">
                  <a:srgbClr val="000000">
                    <a:alpha val="43137"/>
                  </a:srgbClr>
                </a:outerShdw>
              </a:effectLst>
            </a:endParaRPr>
          </a:p>
          <a:p>
            <a:endParaRPr lang="en-US" sz="2200" dirty="0">
              <a:solidFill>
                <a:schemeClr val="accent4">
                  <a:lumMod val="20000"/>
                  <a:lumOff val="80000"/>
                </a:schemeClr>
              </a:solidFill>
              <a:effectLst>
                <a:outerShdw blurRad="38100" dist="38100" dir="2700000" algn="tl">
                  <a:srgbClr val="000000">
                    <a:alpha val="43137"/>
                  </a:srgbClr>
                </a:outerShdw>
              </a:effectLst>
            </a:endParaRPr>
          </a:p>
        </p:txBody>
      </p:sp>
      <p:sp>
        <p:nvSpPr>
          <p:cNvPr id="10" name="TextBox 9"/>
          <p:cNvSpPr txBox="1"/>
          <p:nvPr/>
        </p:nvSpPr>
        <p:spPr>
          <a:xfrm>
            <a:off x="190643" y="3601570"/>
            <a:ext cx="5592762" cy="255454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rPr>
              <a:t>The poster is a thing of economic value, and the contractor is a prohibited source. He’s bidding on a job with the city.</a:t>
            </a:r>
          </a:p>
        </p:txBody>
      </p:sp>
    </p:spTree>
    <p:extLst>
      <p:ext uri="{BB962C8B-B14F-4D97-AF65-F5344CB8AC3E}">
        <p14:creationId xmlns:p14="http://schemas.microsoft.com/office/powerpoint/2010/main" val="270611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149" y="0"/>
            <a:ext cx="5850185" cy="6858000"/>
          </a:xfrm>
          <a:prstGeom prst="rect">
            <a:avLst/>
          </a:prstGeom>
          <a:gradFill flip="none" rotWithShape="1">
            <a:gsLst>
              <a:gs pos="50000">
                <a:srgbClr val="28649C"/>
              </a:gs>
              <a:gs pos="8000">
                <a:srgbClr val="4B91D1"/>
              </a:gs>
              <a:gs pos="100000">
                <a:srgbClr val="1E699B">
                  <a:alpha val="56000"/>
                </a:srgbClr>
              </a:gs>
            </a:gsLst>
            <a:lin ang="9000000" scaled="0"/>
            <a:tileRect/>
          </a:gradFill>
          <a:ln>
            <a:noFill/>
          </a:ln>
          <a:effectLst>
            <a:outerShdw blurRad="50800" dist="88900" dir="2700000" algn="tl" rotWithShape="0">
              <a:prstClr val="black">
                <a:alpha val="5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74320" tIns="91440" rIns="182880" bIns="91440" rtlCol="0" anchor="ctr" anchorCtr="0"/>
          <a:lstStyle/>
          <a:p>
            <a:pPr lvl="1">
              <a:buFont typeface="Wingdings" panose="05000000000000000000" pitchFamily="2" charset="2"/>
              <a:buChar char="v"/>
            </a:pPr>
            <a:endParaRPr lang="en-US" sz="1600" dirty="0">
              <a:solidFill>
                <a:schemeClr val="bg1"/>
              </a:solidFill>
              <a:effectLst>
                <a:outerShdw blurRad="38100" dist="38100" dir="2700000" algn="tl">
                  <a:srgbClr val="000000">
                    <a:alpha val="43137"/>
                  </a:srgbClr>
                </a:outerShdw>
              </a:effectLst>
            </a:endParaRPr>
          </a:p>
          <a:p>
            <a:r>
              <a:rPr lang="en-US" sz="3200" b="1" dirty="0">
                <a:solidFill>
                  <a:schemeClr val="bg1"/>
                </a:solidFill>
                <a:effectLst>
                  <a:outerShdw blurRad="38100" dist="38100" dir="2700000" algn="tl">
                    <a:srgbClr val="000000">
                      <a:alpha val="43137"/>
                    </a:srgbClr>
                  </a:outerShdw>
                </a:effectLst>
              </a:rPr>
              <a:t>Remember that a discount is also a thing of economic value.</a:t>
            </a:r>
            <a:endParaRPr lang="en-US" sz="3200" dirty="0">
              <a:solidFill>
                <a:schemeClr val="bg1"/>
              </a:solidFill>
              <a:effectLst>
                <a:outerShdw blurRad="38100" dist="38100" dir="2700000" algn="tl">
                  <a:srgbClr val="000000">
                    <a:alpha val="43137"/>
                  </a:srgbClr>
                </a:outerShdw>
              </a:effectLst>
            </a:endParaRPr>
          </a:p>
          <a:p>
            <a:pPr lvl="1">
              <a:buFont typeface="Wingdings" panose="05000000000000000000" pitchFamily="2" charset="2"/>
              <a:buChar char="v"/>
            </a:pPr>
            <a:endParaRPr lang="en-US" sz="3200" dirty="0">
              <a:solidFill>
                <a:schemeClr val="bg1"/>
              </a:solidFill>
              <a:effectLst>
                <a:outerShdw blurRad="38100" dist="38100" dir="2700000" algn="tl">
                  <a:srgbClr val="000000">
                    <a:alpha val="43137"/>
                  </a:srgbClr>
                </a:outerShdw>
              </a:effectLst>
            </a:endParaRPr>
          </a:p>
          <a:p>
            <a:pPr lvl="1"/>
            <a:endParaRPr lang="en-US" sz="3200" dirty="0">
              <a:solidFill>
                <a:schemeClr val="bg1"/>
              </a:solidFill>
              <a:effectLst>
                <a:outerShdw blurRad="38100" dist="38100" dir="2700000" algn="tl">
                  <a:srgbClr val="000000">
                    <a:alpha val="43137"/>
                  </a:srgbClr>
                </a:outerShdw>
              </a:effectLst>
            </a:endParaRPr>
          </a:p>
          <a:p>
            <a:pPr lvl="1"/>
            <a:r>
              <a:rPr lang="en-US" sz="3200" dirty="0">
                <a:solidFill>
                  <a:schemeClr val="bg1"/>
                </a:solidFill>
                <a:effectLst>
                  <a:outerShdw blurRad="38100" dist="38100" dir="2700000" algn="tl">
                    <a:srgbClr val="000000">
                      <a:alpha val="43137"/>
                    </a:srgbClr>
                  </a:outerShdw>
                </a:effectLst>
              </a:rPr>
              <a:t>A 75% discount, for instance, has a value equal to 75% of the art poster’s suggested retail price. </a:t>
            </a:r>
          </a:p>
        </p:txBody>
      </p:sp>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45036" y="0"/>
            <a:ext cx="6691522" cy="6858000"/>
          </a:xfrm>
          <a:prstGeom prst="rect">
            <a:avLst/>
          </a:prstGeom>
        </p:spPr>
      </p:pic>
      <p:sp>
        <p:nvSpPr>
          <p:cNvPr id="3" name="TextBox 2"/>
          <p:cNvSpPr txBox="1"/>
          <p:nvPr/>
        </p:nvSpPr>
        <p:spPr>
          <a:xfrm>
            <a:off x="9791699" y="0"/>
            <a:ext cx="2381251" cy="646331"/>
          </a:xfrm>
          <a:prstGeom prst="rect">
            <a:avLst/>
          </a:prstGeom>
          <a:noFill/>
          <a:effectLst>
            <a:softEdge rad="279400"/>
          </a:effectLst>
        </p:spPr>
        <p:txBody>
          <a:bodyPr wrap="square" rtlCol="0">
            <a:spAutoFit/>
          </a:bodyPr>
          <a:lstStyle/>
          <a:p>
            <a:pPr algn="r"/>
            <a:r>
              <a:rPr lang="en-US" sz="3600" dirty="0">
                <a:solidFill>
                  <a:schemeClr val="accent1">
                    <a:lumMod val="75000"/>
                  </a:schemeClr>
                </a:solidFill>
                <a:effectLst>
                  <a:outerShdw blurRad="38100" dist="38100" dir="2700000" algn="tl">
                    <a:srgbClr val="000000">
                      <a:alpha val="43137"/>
                    </a:srgbClr>
                  </a:outerShdw>
                </a:effectLst>
                <a:latin typeface="Berlin Sans FB" panose="020E0602020502020306" pitchFamily="34" charset="0"/>
              </a:rPr>
              <a:t>Gifts</a:t>
            </a:r>
          </a:p>
        </p:txBody>
      </p:sp>
      <p:sp>
        <p:nvSpPr>
          <p:cNvPr id="6" name="TextBox 5"/>
          <p:cNvSpPr txBox="1"/>
          <p:nvPr/>
        </p:nvSpPr>
        <p:spPr>
          <a:xfrm>
            <a:off x="10598294" y="542330"/>
            <a:ext cx="1593706" cy="369332"/>
          </a:xfrm>
          <a:prstGeom prst="rect">
            <a:avLst/>
          </a:prstGeom>
          <a:noFill/>
        </p:spPr>
        <p:txBody>
          <a:bodyPr wrap="none" rtlCol="0">
            <a:spAutoFit/>
          </a:bodyPr>
          <a:lstStyle/>
          <a:p>
            <a:pPr algn="ctr"/>
            <a:r>
              <a:rPr lang="en-US" dirty="0"/>
              <a:t>Section 1115</a:t>
            </a:r>
          </a:p>
        </p:txBody>
      </p:sp>
      <p:sp>
        <p:nvSpPr>
          <p:cNvPr id="7" name="Rectangle 6"/>
          <p:cNvSpPr/>
          <p:nvPr/>
        </p:nvSpPr>
        <p:spPr>
          <a:xfrm>
            <a:off x="-24199" y="38100"/>
            <a:ext cx="5850185" cy="6858000"/>
          </a:xfrm>
          <a:prstGeom prst="rect">
            <a:avLst/>
          </a:prstGeom>
          <a:gradFill flip="none" rotWithShape="1">
            <a:gsLst>
              <a:gs pos="50000">
                <a:srgbClr val="28649C"/>
              </a:gs>
              <a:gs pos="8000">
                <a:srgbClr val="4B91D1"/>
              </a:gs>
              <a:gs pos="100000">
                <a:srgbClr val="1E699B">
                  <a:alpha val="56000"/>
                </a:srgbClr>
              </a:gs>
            </a:gsLst>
            <a:lin ang="9000000" scaled="0"/>
            <a:tileRect/>
          </a:gradFill>
          <a:ln>
            <a:noFill/>
          </a:ln>
          <a:effectLst>
            <a:outerShdw blurRad="50800" dist="88900" dir="2700000" algn="tl" rotWithShape="0">
              <a:prstClr val="black">
                <a:alpha val="5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274320" tIns="91440" rIns="182880" bIns="91440" rtlCol="0" anchor="ctr" anchorCtr="0"/>
          <a:lstStyle/>
          <a:p>
            <a:pPr lvl="1">
              <a:buFont typeface="Wingdings" panose="05000000000000000000" pitchFamily="2" charset="2"/>
              <a:buChar char="v"/>
            </a:pPr>
            <a:endParaRPr lang="en-US" sz="2000" dirty="0">
              <a:solidFill>
                <a:schemeClr val="bg1"/>
              </a:solidFill>
              <a:effectLst>
                <a:outerShdw blurRad="38100" dist="38100" dir="2700000" algn="tl">
                  <a:srgbClr val="000000">
                    <a:alpha val="43137"/>
                  </a:srgbClr>
                </a:outerShdw>
              </a:effectLst>
            </a:endParaRPr>
          </a:p>
          <a:p>
            <a:r>
              <a:rPr lang="en-US" sz="4000" b="1" dirty="0">
                <a:solidFill>
                  <a:schemeClr val="bg1"/>
                </a:solidFill>
                <a:effectLst>
                  <a:outerShdw blurRad="38100" dist="38100" dir="2700000" algn="tl">
                    <a:srgbClr val="000000">
                      <a:alpha val="43137"/>
                    </a:srgbClr>
                  </a:outerShdw>
                </a:effectLst>
              </a:rPr>
              <a:t>What if someone offered Victor a 75% discount on this poster to say thank you?</a:t>
            </a:r>
            <a:endParaRPr lang="en-US" sz="40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597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8"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0-ppt_w/2"/>
                                          </p:val>
                                        </p:tav>
                                      </p:tavLst>
                                    </p:anim>
                                    <p:anim calcmode="lin" valueType="num">
                                      <p:cBhvr additive="base">
                                        <p:cTn id="7" dur="500"/>
                                        <p:tgtEl>
                                          <p:spTgt spid="7"/>
                                        </p:tgtEl>
                                        <p:attrNameLst>
                                          <p:attrName>ppt_y</p:attrName>
                                        </p:attrNameLst>
                                      </p:cBhvr>
                                      <p:tavLst>
                                        <p:tav tm="0">
                                          <p:val>
                                            <p:strVal val="ppt_y"/>
                                          </p:val>
                                        </p:tav>
                                        <p:tav tm="100000">
                                          <p:val>
                                            <p:strVal val="ppt_y"/>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30000" contrast="4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81000" y="361950"/>
            <a:ext cx="3295650" cy="1200329"/>
          </a:xfrm>
          <a:prstGeom prst="rect">
            <a:avLst/>
          </a:prstGeom>
          <a:noFill/>
          <a:effectLst>
            <a:softEdge rad="279400"/>
          </a:effectLst>
        </p:spPr>
        <p:txBody>
          <a:bodyPr wrap="square" rtlCol="0">
            <a:spAutoFit/>
          </a:bodyPr>
          <a:lstStyle/>
          <a:p>
            <a:pPr algn="ctr"/>
            <a:r>
              <a:rPr lang="en-US" sz="7200" dirty="0">
                <a:solidFill>
                  <a:schemeClr val="bg1"/>
                </a:solidFill>
                <a:effectLst>
                  <a:outerShdw blurRad="38100" dist="38100" dir="2700000" algn="tl">
                    <a:srgbClr val="000000">
                      <a:alpha val="43137"/>
                    </a:srgbClr>
                  </a:outerShdw>
                </a:effectLst>
                <a:latin typeface="Berlin Sans FB" panose="020E0602020502020306" pitchFamily="34" charset="0"/>
              </a:rPr>
              <a:t>Gifts</a:t>
            </a:r>
          </a:p>
        </p:txBody>
      </p:sp>
      <p:sp>
        <p:nvSpPr>
          <p:cNvPr id="3" name="TextBox 2"/>
          <p:cNvSpPr txBox="1"/>
          <p:nvPr/>
        </p:nvSpPr>
        <p:spPr>
          <a:xfrm>
            <a:off x="2354248" y="1628507"/>
            <a:ext cx="7486650" cy="3600986"/>
          </a:xfrm>
          <a:prstGeom prst="rect">
            <a:avLst/>
          </a:prstGeom>
          <a:noFill/>
        </p:spPr>
        <p:txBody>
          <a:bodyPr wrap="square" lIns="274320" rtlCol="0">
            <a:spAutoFit/>
          </a:bodyPr>
          <a:lstStyle/>
          <a:p>
            <a:pPr algn="ctr"/>
            <a:r>
              <a:rPr lang="en-US" sz="4000" b="1" dirty="0">
                <a:solidFill>
                  <a:schemeClr val="bg1"/>
                </a:solidFill>
                <a:effectLst>
                  <a:outerShdw blurRad="38100" dist="38100" dir="2700000" algn="tl">
                    <a:srgbClr val="000000">
                      <a:alpha val="43137"/>
                    </a:srgbClr>
                  </a:outerShdw>
                </a:effectLst>
              </a:rPr>
              <a:t>Exceptions</a:t>
            </a:r>
          </a:p>
          <a:p>
            <a:endParaRPr lang="en-US" sz="2800" dirty="0">
              <a:solidFill>
                <a:schemeClr val="accent5">
                  <a:lumMod val="50000"/>
                </a:schemeClr>
              </a:solidFill>
              <a:effectLst>
                <a:outerShdw blurRad="38100" dist="38100" dir="2700000" algn="tl">
                  <a:srgbClr val="000000">
                    <a:alpha val="43137"/>
                  </a:srgbClr>
                </a:outerShdw>
              </a:effectLst>
            </a:endParaRPr>
          </a:p>
          <a:p>
            <a:r>
              <a:rPr lang="en-US" sz="3200" dirty="0">
                <a:solidFill>
                  <a:schemeClr val="bg1"/>
                </a:solidFill>
                <a:effectLst>
                  <a:outerShdw blurRad="38100" dist="38100" dir="2700000" algn="tl">
                    <a:srgbClr val="000000">
                      <a:alpha val="43137"/>
                    </a:srgbClr>
                  </a:outerShdw>
                </a:effectLst>
              </a:rPr>
              <a:t>The Code has some exceptions to the gift rule; however, determining what is or is not considered a gift may not always be as easy as it seems.</a:t>
            </a:r>
          </a:p>
        </p:txBody>
      </p:sp>
      <p:sp>
        <p:nvSpPr>
          <p:cNvPr id="4" name="TextBox 3"/>
          <p:cNvSpPr txBox="1"/>
          <p:nvPr/>
        </p:nvSpPr>
        <p:spPr>
          <a:xfrm>
            <a:off x="10441200" y="6457890"/>
            <a:ext cx="1750800" cy="400110"/>
          </a:xfrm>
          <a:prstGeom prst="rect">
            <a:avLst/>
          </a:prstGeom>
          <a:noFill/>
        </p:spPr>
        <p:txBody>
          <a:bodyPr wrap="none" rtlCol="0">
            <a:spAutoFit/>
          </a:bodyPr>
          <a:lstStyle/>
          <a:p>
            <a:r>
              <a:rPr lang="en-US" sz="2000" dirty="0">
                <a:solidFill>
                  <a:schemeClr val="bg1"/>
                </a:solidFill>
                <a:effectLst>
                  <a:outerShdw blurRad="38100" dist="38100" dir="2700000" algn="tl">
                    <a:srgbClr val="000000">
                      <a:alpha val="43137"/>
                    </a:srgbClr>
                  </a:outerShdw>
                </a:effectLst>
              </a:rPr>
              <a:t>Section 1115</a:t>
            </a:r>
          </a:p>
        </p:txBody>
      </p:sp>
    </p:spTree>
    <p:extLst>
      <p:ext uri="{BB962C8B-B14F-4D97-AF65-F5344CB8AC3E}">
        <p14:creationId xmlns:p14="http://schemas.microsoft.com/office/powerpoint/2010/main" val="26515298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chemeClr val="accent1">
              <a:alpha val="85000"/>
            </a:schemeClr>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Promotional Items</a:t>
            </a:r>
          </a:p>
        </p:txBody>
      </p:sp>
      <p:sp>
        <p:nvSpPr>
          <p:cNvPr id="6" name="TextBox 5"/>
          <p:cNvSpPr txBox="1"/>
          <p:nvPr/>
        </p:nvSpPr>
        <p:spPr>
          <a:xfrm>
            <a:off x="1600199" y="2286907"/>
            <a:ext cx="8991599" cy="3108543"/>
          </a:xfrm>
          <a:prstGeom prst="rect">
            <a:avLst/>
          </a:prstGeom>
          <a:noFill/>
          <a:effectLst>
            <a:softEdge rad="127000"/>
          </a:effectLst>
        </p:spPr>
        <p:txBody>
          <a:bodyPr wrap="square" lIns="0" rIns="0" rtlCol="0">
            <a:spAutoFit/>
          </a:bodyPr>
          <a:lstStyle/>
          <a:p>
            <a:r>
              <a:rPr lang="en-US" sz="2800" dirty="0">
                <a:solidFill>
                  <a:schemeClr val="bg1"/>
                </a:solidFill>
              </a:rPr>
              <a:t>Promotional items are objects that businesses give away to promote their services or products.</a:t>
            </a:r>
          </a:p>
          <a:p>
            <a:endParaRPr lang="en-US" sz="2800" dirty="0">
              <a:solidFill>
                <a:schemeClr val="bg1"/>
              </a:solidFill>
            </a:endParaRPr>
          </a:p>
          <a:p>
            <a:r>
              <a:rPr lang="en-US" sz="2800" dirty="0">
                <a:solidFill>
                  <a:schemeClr val="bg1"/>
                </a:solidFill>
              </a:rPr>
              <a:t>Under the Code, promotional items must have no</a:t>
            </a:r>
          </a:p>
          <a:p>
            <a:r>
              <a:rPr lang="en-US" sz="2800" dirty="0">
                <a:solidFill>
                  <a:schemeClr val="bg1"/>
                </a:solidFill>
              </a:rPr>
              <a:t>substantial resale value. The Board has traditionally held that a company logo or name be imprinted on such an item.</a:t>
            </a:r>
          </a:p>
        </p:txBody>
      </p:sp>
    </p:spTree>
    <p:extLst>
      <p:ext uri="{BB962C8B-B14F-4D97-AF65-F5344CB8AC3E}">
        <p14:creationId xmlns:p14="http://schemas.microsoft.com/office/powerpoint/2010/main" val="1174458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13020" y="723900"/>
            <a:ext cx="10515600" cy="5524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3020" y="742950"/>
            <a:ext cx="5257802" cy="5496479"/>
          </a:xfrm>
          <a:prstGeom prst="rect">
            <a:avLst/>
          </a:prstGeom>
        </p:spPr>
      </p:pic>
      <p:sp>
        <p:nvSpPr>
          <p:cNvPr id="6" name="Rectangle 5"/>
          <p:cNvSpPr/>
          <p:nvPr/>
        </p:nvSpPr>
        <p:spPr>
          <a:xfrm>
            <a:off x="3318095" y="3505200"/>
            <a:ext cx="2743200" cy="2286000"/>
          </a:xfrm>
          <a:prstGeom prst="rect">
            <a:avLst/>
          </a:prstGeom>
          <a:solidFill>
            <a:srgbClr val="70A8DA"/>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rIns="182880" rtlCol="0" anchor="ctr"/>
          <a:lstStyle/>
          <a:p>
            <a:pPr algn="r"/>
            <a:r>
              <a:rPr lang="en-US" sz="2400" dirty="0">
                <a:solidFill>
                  <a:srgbClr val="203864"/>
                </a:solidFill>
                <a:effectLst>
                  <a:outerShdw blurRad="38100" dist="38100" dir="2700000" algn="tl">
                    <a:srgbClr val="000000">
                      <a:alpha val="43137"/>
                    </a:srgbClr>
                  </a:outerShdw>
                </a:effectLst>
              </a:rPr>
              <a:t>An umbrella from one of the company’s business partners.</a:t>
            </a:r>
          </a:p>
        </p:txBody>
      </p:sp>
      <p:sp>
        <p:nvSpPr>
          <p:cNvPr id="5" name="Rectangle 4"/>
          <p:cNvSpPr/>
          <p:nvPr/>
        </p:nvSpPr>
        <p:spPr>
          <a:xfrm>
            <a:off x="3318095" y="1219200"/>
            <a:ext cx="2743200" cy="2286000"/>
          </a:xfrm>
          <a:prstGeom prst="rect">
            <a:avLst/>
          </a:prstGeom>
          <a:solidFill>
            <a:srgbClr val="70A8DA"/>
          </a:solidFill>
          <a:ln>
            <a:solidFill>
              <a:srgbClr val="1D4D6D"/>
            </a:solid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ctr"/>
          <a:lstStyle/>
          <a:p>
            <a:pPr algn="r"/>
            <a:r>
              <a:rPr lang="en-US" sz="2400" dirty="0">
                <a:solidFill>
                  <a:srgbClr val="203864"/>
                </a:solidFill>
                <a:effectLst>
                  <a:outerShdw blurRad="38100" dist="38100" dir="2700000" algn="tl">
                    <a:srgbClr val="000000">
                      <a:alpha val="43137"/>
                    </a:srgbClr>
                  </a:outerShdw>
                </a:effectLst>
              </a:rPr>
              <a:t>A fishing pole with the company’s name </a:t>
            </a:r>
            <a:r>
              <a:rPr lang="en-US" sz="2400" spc="-150" dirty="0">
                <a:solidFill>
                  <a:srgbClr val="203864"/>
                </a:solidFill>
                <a:effectLst>
                  <a:outerShdw blurRad="38100" dist="38100" dir="2700000" algn="tl">
                    <a:srgbClr val="000000">
                      <a:alpha val="43137"/>
                    </a:srgbClr>
                  </a:outerShdw>
                </a:effectLst>
              </a:rPr>
              <a:t>perma-nently imprinted.</a:t>
            </a:r>
          </a:p>
        </p:txBody>
      </p:sp>
      <p:sp>
        <p:nvSpPr>
          <p:cNvPr id="8" name="Rectangle 7"/>
          <p:cNvSpPr/>
          <p:nvPr/>
        </p:nvSpPr>
        <p:spPr>
          <a:xfrm>
            <a:off x="6070820" y="1219200"/>
            <a:ext cx="2743200" cy="2286000"/>
          </a:xfrm>
          <a:prstGeom prst="rect">
            <a:avLst/>
          </a:prstGeom>
          <a:solidFill>
            <a:srgbClr val="1D4D6D"/>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rtlCol="0" anchor="ctr"/>
          <a:lstStyle/>
          <a:p>
            <a:r>
              <a:rPr lang="en-US" sz="2400" dirty="0">
                <a:solidFill>
                  <a:schemeClr val="tx2">
                    <a:lumMod val="20000"/>
                    <a:lumOff val="80000"/>
                  </a:schemeClr>
                </a:solidFill>
                <a:effectLst>
                  <a:outerShdw blurRad="38100" dist="38100" dir="2700000" algn="tl">
                    <a:srgbClr val="000000">
                      <a:alpha val="43137"/>
                    </a:srgbClr>
                  </a:outerShdw>
                </a:effectLst>
              </a:rPr>
              <a:t>A canvas tote with the date and name of the conference screen-printed on the front.</a:t>
            </a:r>
          </a:p>
        </p:txBody>
      </p:sp>
      <p:sp>
        <p:nvSpPr>
          <p:cNvPr id="7" name="Rectangle 6"/>
          <p:cNvSpPr/>
          <p:nvPr/>
        </p:nvSpPr>
        <p:spPr>
          <a:xfrm>
            <a:off x="6064690" y="3505200"/>
            <a:ext cx="2743200" cy="2286000"/>
          </a:xfrm>
          <a:prstGeom prst="rect">
            <a:avLst/>
          </a:prstGeom>
          <a:solidFill>
            <a:srgbClr val="1D4D6D"/>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lIns="182880" rtlCol="0" anchor="ctr"/>
          <a:lstStyle/>
          <a:p>
            <a:r>
              <a:rPr lang="en-US" sz="2400" dirty="0"/>
              <a:t>A picnic drink cooler with the company’s logo.</a:t>
            </a:r>
          </a:p>
        </p:txBody>
      </p:sp>
      <p:sp>
        <p:nvSpPr>
          <p:cNvPr id="9" name="ZoneTexte 1">
            <a:extLst>
              <a:ext uri="{FF2B5EF4-FFF2-40B4-BE49-F238E27FC236}">
                <a16:creationId xmlns:a16="http://schemas.microsoft.com/office/drawing/2014/main" id="{9DC8758C-4F57-4417-8B62-64202343EE71}"/>
              </a:ext>
            </a:extLst>
          </p:cNvPr>
          <p:cNvSpPr txBox="1"/>
          <p:nvPr/>
        </p:nvSpPr>
        <p:spPr>
          <a:xfrm>
            <a:off x="813020" y="3087491"/>
            <a:ext cx="10515600" cy="769441"/>
          </a:xfrm>
          <a:prstGeom prst="rect">
            <a:avLst/>
          </a:prstGeom>
          <a:solidFill>
            <a:srgbClr val="1F699E">
              <a:alpha val="65000"/>
            </a:srgbClr>
          </a:solidFill>
          <a:effectLst>
            <a:outerShdw blurRad="50800" dist="38100" dir="5400000" algn="t" rotWithShape="0">
              <a:schemeClr val="tx1">
                <a:lumMod val="95000"/>
                <a:lumOff val="5000"/>
                <a:alpha val="67000"/>
              </a:schemeClr>
            </a:outerShdw>
          </a:effectLst>
        </p:spPr>
        <p:txBody>
          <a:bodyPr wrap="square" rtlCol="0">
            <a:spAutoFit/>
          </a:bodyPr>
          <a:lstStyle/>
          <a:p>
            <a:pPr algn="ctr"/>
            <a:r>
              <a:rPr lang="fr-FR" sz="4400" dirty="0">
                <a:solidFill>
                  <a:schemeClr val="bg1"/>
                </a:solidFill>
                <a:effectLst>
                  <a:glow rad="139700">
                    <a:srgbClr val="203864">
                      <a:alpha val="50000"/>
                    </a:srgbClr>
                  </a:glow>
                  <a:outerShdw blurRad="38100" dist="38100" dir="2700000" algn="tl">
                    <a:srgbClr val="000000">
                      <a:alpha val="43137"/>
                    </a:srgbClr>
                  </a:outerShdw>
                </a:effectLst>
              </a:rPr>
              <a:t>Which items are promotional?</a:t>
            </a:r>
            <a:endParaRPr lang="en-US" sz="4400" dirty="0">
              <a:solidFill>
                <a:schemeClr val="bg1"/>
              </a:solidFill>
              <a:effectLst>
                <a:glow rad="139700">
                  <a:srgbClr val="203864">
                    <a:alpha val="50000"/>
                  </a:srgbClr>
                </a:glow>
                <a:outerShdw blurRad="38100" dist="38100" dir="2700000" algn="tl">
                  <a:srgbClr val="000000">
                    <a:alpha val="43137"/>
                  </a:srgbClr>
                </a:outerShdw>
              </a:effectLst>
            </a:endParaRPr>
          </a:p>
        </p:txBody>
      </p:sp>
      <p:sp>
        <p:nvSpPr>
          <p:cNvPr id="10" name="ZoneTexte 1">
            <a:extLst>
              <a:ext uri="{FF2B5EF4-FFF2-40B4-BE49-F238E27FC236}">
                <a16:creationId xmlns:a16="http://schemas.microsoft.com/office/drawing/2014/main" id="{9DC8758C-4F57-4417-8B62-64202343EE71}"/>
              </a:ext>
            </a:extLst>
          </p:cNvPr>
          <p:cNvSpPr txBox="1"/>
          <p:nvPr/>
        </p:nvSpPr>
        <p:spPr>
          <a:xfrm>
            <a:off x="819150" y="5896668"/>
            <a:ext cx="10515600" cy="769441"/>
          </a:xfrm>
          <a:prstGeom prst="rect">
            <a:avLst/>
          </a:prstGeom>
          <a:solidFill>
            <a:srgbClr val="1F699E">
              <a:alpha val="65000"/>
            </a:srgbClr>
          </a:solidFill>
          <a:effectLst>
            <a:outerShdw blurRad="50800" dist="38100" dir="5400000" algn="t" rotWithShape="0">
              <a:schemeClr val="tx1">
                <a:lumMod val="95000"/>
                <a:lumOff val="5000"/>
                <a:alpha val="67000"/>
              </a:schemeClr>
            </a:outerShdw>
          </a:effectLst>
        </p:spPr>
        <p:txBody>
          <a:bodyPr wrap="square" rtlCol="0">
            <a:spAutoFit/>
          </a:bodyPr>
          <a:lstStyle/>
          <a:p>
            <a:pPr algn="ctr"/>
            <a:r>
              <a:rPr lang="fr-FR" sz="4400" dirty="0">
                <a:solidFill>
                  <a:schemeClr val="bg1"/>
                </a:solidFill>
                <a:effectLst>
                  <a:glow rad="139700">
                    <a:srgbClr val="203864">
                      <a:alpha val="50000"/>
                    </a:srgbClr>
                  </a:glow>
                  <a:outerShdw blurRad="38100" dist="38100" dir="2700000" algn="tl">
                    <a:srgbClr val="000000">
                      <a:alpha val="43137"/>
                    </a:srgbClr>
                  </a:outerShdw>
                </a:effectLst>
              </a:rPr>
              <a:t>Which items are promotional?</a:t>
            </a:r>
            <a:endParaRPr lang="en-US" sz="4400" dirty="0">
              <a:solidFill>
                <a:schemeClr val="bg1"/>
              </a:solidFill>
              <a:effectLst>
                <a:glow rad="139700">
                  <a:srgbClr val="203864">
                    <a:alpha val="50000"/>
                  </a:srgbClr>
                </a:glow>
                <a:outerShdw blurRad="38100" dist="38100" dir="2700000" algn="tl">
                  <a:srgbClr val="000000">
                    <a:alpha val="43137"/>
                  </a:srgbClr>
                </a:outerShdw>
              </a:effectLst>
            </a:endParaRPr>
          </a:p>
        </p:txBody>
      </p:sp>
    </p:spTree>
    <p:extLst>
      <p:ext uri="{BB962C8B-B14F-4D97-AF65-F5344CB8AC3E}">
        <p14:creationId xmlns:p14="http://schemas.microsoft.com/office/powerpoint/2010/main" val="25630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3"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par>
                                <p:cTn id="13" presetID="2" presetClass="entr" presetSubtype="12"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0-#ppt_w/2"/>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6"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1+#ppt_w/2"/>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31" presetClass="exit" presetSubtype="0" fill="hold" grpId="0" nodeType="withEffect">
                                  <p:stCondLst>
                                    <p:cond delay="0"/>
                                  </p:stCondLst>
                                  <p:childTnLst>
                                    <p:anim calcmode="lin" valueType="num">
                                      <p:cBhvr>
                                        <p:cTn id="22" dur="1000"/>
                                        <p:tgtEl>
                                          <p:spTgt spid="9"/>
                                        </p:tgtEl>
                                        <p:attrNameLst>
                                          <p:attrName>ppt_w</p:attrName>
                                        </p:attrNameLst>
                                      </p:cBhvr>
                                      <p:tavLst>
                                        <p:tav tm="0">
                                          <p:val>
                                            <p:strVal val="ppt_w"/>
                                          </p:val>
                                        </p:tav>
                                        <p:tav tm="100000">
                                          <p:val>
                                            <p:fltVal val="0"/>
                                          </p:val>
                                        </p:tav>
                                      </p:tavLst>
                                    </p:anim>
                                    <p:anim calcmode="lin" valueType="num">
                                      <p:cBhvr>
                                        <p:cTn id="23" dur="1000"/>
                                        <p:tgtEl>
                                          <p:spTgt spid="9"/>
                                        </p:tgtEl>
                                        <p:attrNameLst>
                                          <p:attrName>ppt_h</p:attrName>
                                        </p:attrNameLst>
                                      </p:cBhvr>
                                      <p:tavLst>
                                        <p:tav tm="0">
                                          <p:val>
                                            <p:strVal val="ppt_h"/>
                                          </p:val>
                                        </p:tav>
                                        <p:tav tm="100000">
                                          <p:val>
                                            <p:fltVal val="0"/>
                                          </p:val>
                                        </p:tav>
                                      </p:tavLst>
                                    </p:anim>
                                    <p:anim calcmode="lin" valueType="num">
                                      <p:cBhvr>
                                        <p:cTn id="24" dur="1000"/>
                                        <p:tgtEl>
                                          <p:spTgt spid="9"/>
                                        </p:tgtEl>
                                        <p:attrNameLst>
                                          <p:attrName>style.rotation</p:attrName>
                                        </p:attrNameLst>
                                      </p:cBhvr>
                                      <p:tavLst>
                                        <p:tav tm="0">
                                          <p:val>
                                            <p:fltVal val="0"/>
                                          </p:val>
                                        </p:tav>
                                        <p:tav tm="100000">
                                          <p:val>
                                            <p:fltVal val="90"/>
                                          </p:val>
                                        </p:tav>
                                      </p:tavLst>
                                    </p:anim>
                                    <p:animEffect transition="out" filter="fade">
                                      <p:cBhvr>
                                        <p:cTn id="25" dur="1000"/>
                                        <p:tgtEl>
                                          <p:spTgt spid="9"/>
                                        </p:tgtEl>
                                      </p:cBhvr>
                                    </p:animEffect>
                                    <p:set>
                                      <p:cBhvr>
                                        <p:cTn id="26" dur="1" fill="hold">
                                          <p:stCondLst>
                                            <p:cond delay="999"/>
                                          </p:stCondLst>
                                        </p:cTn>
                                        <p:tgtEl>
                                          <p:spTgt spid="9"/>
                                        </p:tgtEl>
                                        <p:attrNameLst>
                                          <p:attrName>style.visibility</p:attrName>
                                        </p:attrNameLst>
                                      </p:cBhvr>
                                      <p:to>
                                        <p:strVal val="hidden"/>
                                      </p:to>
                                    </p:set>
                                  </p:childTnLst>
                                </p:cTn>
                              </p:par>
                            </p:childTnLst>
                          </p:cTn>
                        </p:par>
                        <p:par>
                          <p:cTn id="27" fill="hold">
                            <p:stCondLst>
                              <p:cond delay="1000"/>
                            </p:stCondLst>
                            <p:childTnLst>
                              <p:par>
                                <p:cTn id="28" presetID="1" presetClass="entr" presetSubtype="0"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8" grpId="0" animBg="1"/>
      <p:bldP spid="7" grpId="0" animBg="1"/>
      <p:bldP spid="9" grpId="0" animBg="1"/>
      <p:bldP spid="1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03309" y="655906"/>
            <a:ext cx="10515600" cy="5524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7185" y="635478"/>
            <a:ext cx="5257802" cy="5496479"/>
          </a:xfrm>
          <a:prstGeom prst="rect">
            <a:avLst/>
          </a:prstGeom>
        </p:spPr>
      </p:pic>
      <p:sp>
        <p:nvSpPr>
          <p:cNvPr id="6" name="Rectangle 5"/>
          <p:cNvSpPr/>
          <p:nvPr/>
        </p:nvSpPr>
        <p:spPr>
          <a:xfrm>
            <a:off x="3321103" y="3499791"/>
            <a:ext cx="27432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2880" rIns="182880" rtlCol="0" anchor="ctr"/>
          <a:lstStyle/>
          <a:p>
            <a:pPr algn="r"/>
            <a:endParaRPr lang="en-US" sz="2200" dirty="0">
              <a:solidFill>
                <a:srgbClr val="203864"/>
              </a:solidFill>
              <a:effectLst>
                <a:outerShdw blurRad="38100" dist="38100" dir="2700000" algn="tl">
                  <a:srgbClr val="000000">
                    <a:alpha val="43137"/>
                  </a:srgbClr>
                </a:outerShdw>
              </a:effectLst>
            </a:endParaRPr>
          </a:p>
        </p:txBody>
      </p:sp>
      <p:sp>
        <p:nvSpPr>
          <p:cNvPr id="5" name="Rectangle 4"/>
          <p:cNvSpPr/>
          <p:nvPr/>
        </p:nvSpPr>
        <p:spPr>
          <a:xfrm>
            <a:off x="3319201" y="1214666"/>
            <a:ext cx="27432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ctr"/>
          <a:lstStyle/>
          <a:p>
            <a:pPr algn="r"/>
            <a:endParaRPr lang="en-US" sz="2200" spc="-150" dirty="0">
              <a:solidFill>
                <a:srgbClr val="203864"/>
              </a:solidFill>
              <a:effectLst>
                <a:outerShdw blurRad="38100" dist="38100" dir="2700000" algn="tl">
                  <a:srgbClr val="000000">
                    <a:alpha val="43137"/>
                  </a:srgbClr>
                </a:outerShdw>
              </a:effectLst>
            </a:endParaRPr>
          </a:p>
        </p:txBody>
      </p:sp>
      <p:sp>
        <p:nvSpPr>
          <p:cNvPr id="8" name="Rectangle 7"/>
          <p:cNvSpPr/>
          <p:nvPr/>
        </p:nvSpPr>
        <p:spPr>
          <a:xfrm>
            <a:off x="6058036" y="1219200"/>
            <a:ext cx="2743200" cy="2286000"/>
          </a:xfrm>
          <a:prstGeom prst="rect">
            <a:avLst/>
          </a:prstGeom>
          <a:solidFill>
            <a:srgbClr val="1D4D6D"/>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rtlCol="0" anchor="ctr"/>
          <a:lstStyle/>
          <a:p>
            <a:endParaRPr lang="en-US" sz="2200" dirty="0">
              <a:solidFill>
                <a:schemeClr val="tx2">
                  <a:lumMod val="20000"/>
                  <a:lumOff val="80000"/>
                </a:schemeClr>
              </a:solidFill>
              <a:effectLst>
                <a:outerShdw blurRad="38100" dist="38100" dir="2700000" algn="tl">
                  <a:srgbClr val="000000">
                    <a:alpha val="43137"/>
                  </a:srgbClr>
                </a:outerShdw>
              </a:effectLst>
            </a:endParaRPr>
          </a:p>
        </p:txBody>
      </p:sp>
      <p:sp>
        <p:nvSpPr>
          <p:cNvPr id="7" name="Rectangle 6"/>
          <p:cNvSpPr/>
          <p:nvPr/>
        </p:nvSpPr>
        <p:spPr>
          <a:xfrm>
            <a:off x="6058036" y="3505200"/>
            <a:ext cx="2743200" cy="2286000"/>
          </a:xfrm>
          <a:prstGeom prst="rect">
            <a:avLst/>
          </a:prstGeom>
          <a:solidFill>
            <a:srgbClr val="1D4D6D"/>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rtlCol="0" anchor="ctr"/>
          <a:lstStyle/>
          <a:p>
            <a:endParaRPr lang="en-US" sz="2200" dirty="0"/>
          </a:p>
        </p:txBody>
      </p:sp>
      <p:sp>
        <p:nvSpPr>
          <p:cNvPr id="9" name="ZoneTexte 1">
            <a:extLst>
              <a:ext uri="{FF2B5EF4-FFF2-40B4-BE49-F238E27FC236}">
                <a16:creationId xmlns:a16="http://schemas.microsoft.com/office/drawing/2014/main" id="{9DC8758C-4F57-4417-8B62-64202343EE71}"/>
              </a:ext>
            </a:extLst>
          </p:cNvPr>
          <p:cNvSpPr txBox="1"/>
          <p:nvPr/>
        </p:nvSpPr>
        <p:spPr>
          <a:xfrm>
            <a:off x="817185" y="6060432"/>
            <a:ext cx="10515600" cy="769441"/>
          </a:xfrm>
          <a:prstGeom prst="rect">
            <a:avLst/>
          </a:prstGeom>
          <a:solidFill>
            <a:srgbClr val="1F699E">
              <a:alpha val="65000"/>
            </a:srgbClr>
          </a:solidFill>
          <a:effectLst>
            <a:outerShdw blurRad="50800" dist="38100" dir="5400000" algn="t" rotWithShape="0">
              <a:schemeClr val="tx1">
                <a:lumMod val="95000"/>
                <a:lumOff val="5000"/>
                <a:alpha val="67000"/>
              </a:schemeClr>
            </a:outerShdw>
          </a:effectLst>
        </p:spPr>
        <p:txBody>
          <a:bodyPr wrap="square" rtlCol="0">
            <a:spAutoFit/>
          </a:bodyPr>
          <a:lstStyle/>
          <a:p>
            <a:pPr algn="ctr"/>
            <a:r>
              <a:rPr lang="fr-FR" sz="4400" dirty="0">
                <a:solidFill>
                  <a:schemeClr val="bg1"/>
                </a:solidFill>
                <a:effectLst>
                  <a:glow rad="139700">
                    <a:srgbClr val="203864">
                      <a:alpha val="50000"/>
                    </a:srgbClr>
                  </a:glow>
                  <a:outerShdw blurRad="38100" dist="38100" dir="2700000" algn="tl">
                    <a:srgbClr val="000000">
                      <a:alpha val="43137"/>
                    </a:srgbClr>
                  </a:outerShdw>
                </a:effectLst>
              </a:rPr>
              <a:t>Which items are promotional?</a:t>
            </a:r>
            <a:endParaRPr lang="en-US" sz="4400" dirty="0">
              <a:solidFill>
                <a:schemeClr val="bg1"/>
              </a:solidFill>
              <a:effectLst>
                <a:glow rad="139700">
                  <a:srgbClr val="203864">
                    <a:alpha val="50000"/>
                  </a:srgbClr>
                </a:glow>
                <a:outerShdw blurRad="38100" dist="38100" dir="2700000" algn="tl">
                  <a:srgbClr val="000000">
                    <a:alpha val="43137"/>
                  </a:srgbClr>
                </a:outerShdw>
              </a:effectLst>
            </a:endParaRPr>
          </a:p>
        </p:txBody>
      </p:sp>
      <p:pic>
        <p:nvPicPr>
          <p:cNvPr id="10" name="Picture 9"/>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37381" y="3590575"/>
            <a:ext cx="1904628" cy="2043714"/>
          </a:xfrm>
          <a:prstGeom prst="rect">
            <a:avLst/>
          </a:prstGeom>
        </p:spPr>
      </p:pic>
      <p:pic>
        <p:nvPicPr>
          <p:cNvPr id="2" name="Picture 1"/>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34431" y="1436956"/>
            <a:ext cx="2110528" cy="1981200"/>
          </a:xfrm>
          <a:prstGeom prst="rect">
            <a:avLst/>
          </a:prstGeom>
        </p:spPr>
      </p:pic>
      <p:pic>
        <p:nvPicPr>
          <p:cNvPr id="11" name="Picture 10"/>
          <p:cNvPicPr>
            <a:picLocks noChangeAspect="1"/>
          </p:cNvPicPr>
          <p:nvPr/>
        </p:nvPicPr>
        <p:blipFill rotWithShape="1">
          <a:blip r:embed="rId6" cstate="email">
            <a:extLst>
              <a:ext uri="{BEBA8EAE-BF5A-486C-A8C5-ECC9F3942E4B}">
                <a14:imgProps xmlns:a14="http://schemas.microsoft.com/office/drawing/2010/main">
                  <a14:imgLayer r:embed="rId7">
                    <a14:imgEffect>
                      <a14:backgroundRemoval t="0" b="100000" l="0" r="100000"/>
                    </a14:imgEffect>
                  </a14:imgLayer>
                </a14:imgProps>
              </a:ext>
              <a:ext uri="{28A0092B-C50C-407E-A947-70E740481C1C}">
                <a14:useLocalDpi xmlns:a14="http://schemas.microsoft.com/office/drawing/2010/main"/>
              </a:ext>
            </a:extLst>
          </a:blip>
          <a:srcRect/>
          <a:stretch/>
        </p:blipFill>
        <p:spPr>
          <a:xfrm rot="20691004">
            <a:off x="6678645" y="1188160"/>
            <a:ext cx="1794221" cy="2241651"/>
          </a:xfrm>
          <a:prstGeom prst="rect">
            <a:avLst/>
          </a:prstGeom>
          <a:noFill/>
          <a:effectLst>
            <a:outerShdw blurRad="50800" dist="38100" dir="5400000" algn="t" rotWithShape="0">
              <a:prstClr val="black">
                <a:alpha val="40000"/>
              </a:prstClr>
            </a:outerShdw>
          </a:effectLst>
        </p:spPr>
      </p:pic>
      <p:grpSp>
        <p:nvGrpSpPr>
          <p:cNvPr id="21" name="Group 20"/>
          <p:cNvGrpSpPr/>
          <p:nvPr/>
        </p:nvGrpSpPr>
        <p:grpSpPr>
          <a:xfrm>
            <a:off x="6071966" y="3578591"/>
            <a:ext cx="2697491" cy="2125711"/>
            <a:chOff x="985892" y="-2215286"/>
            <a:chExt cx="2697491" cy="2125711"/>
          </a:xfrm>
        </p:grpSpPr>
        <p:sp>
          <p:nvSpPr>
            <p:cNvPr id="18" name="Rectangle 17"/>
            <p:cNvSpPr/>
            <p:nvPr/>
          </p:nvSpPr>
          <p:spPr>
            <a:xfrm>
              <a:off x="1034846" y="-2215286"/>
              <a:ext cx="2599584" cy="211460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p>
          </p:txBody>
        </p:sp>
        <p:pic>
          <p:nvPicPr>
            <p:cNvPr id="17" name="Picture 16"/>
            <p:cNvPicPr>
              <a:picLocks noChangeAspect="1"/>
            </p:cNvPicPr>
            <p:nvPr/>
          </p:nvPicPr>
          <p:blipFill>
            <a:blip r:embed="rId8">
              <a:extLst>
                <a:ext uri="{BEBA8EAE-BF5A-486C-A8C5-ECC9F3942E4B}">
                  <a14:imgProps xmlns:a14="http://schemas.microsoft.com/office/drawing/2010/main">
                    <a14:imgLayer r:embed="rId9">
                      <a14:imgEffect>
                        <a14:backgroundRemoval t="2881" b="100000" l="9692" r="91630"/>
                      </a14:imgEffect>
                    </a14:imgLayer>
                  </a14:imgProps>
                </a:ext>
                <a:ext uri="{28A0092B-C50C-407E-A947-70E740481C1C}">
                  <a14:useLocalDpi xmlns:a14="http://schemas.microsoft.com/office/drawing/2010/main"/>
                </a:ext>
              </a:extLst>
            </a:blip>
            <a:stretch>
              <a:fillRect/>
            </a:stretch>
          </p:blipFill>
          <p:spPr>
            <a:xfrm>
              <a:off x="985892" y="-2120015"/>
              <a:ext cx="2697491" cy="2030440"/>
            </a:xfrm>
            <a:prstGeom prst="rect">
              <a:avLst/>
            </a:prstGeom>
          </p:spPr>
        </p:pic>
      </p:grpSp>
      <p:grpSp>
        <p:nvGrpSpPr>
          <p:cNvPr id="22" name="Group 21"/>
          <p:cNvGrpSpPr/>
          <p:nvPr/>
        </p:nvGrpSpPr>
        <p:grpSpPr>
          <a:xfrm>
            <a:off x="3016739" y="1029927"/>
            <a:ext cx="6203788" cy="5035827"/>
            <a:chOff x="3063631" y="983034"/>
            <a:chExt cx="6203788" cy="5035827"/>
          </a:xfrm>
        </p:grpSpPr>
        <p:sp>
          <p:nvSpPr>
            <p:cNvPr id="19" name="Rectangle 18"/>
            <p:cNvSpPr/>
            <p:nvPr/>
          </p:nvSpPr>
          <p:spPr>
            <a:xfrm>
              <a:off x="3063631" y="983034"/>
              <a:ext cx="6203788" cy="5035827"/>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3488975" y="1289863"/>
              <a:ext cx="2514600" cy="2123658"/>
            </a:xfrm>
            <a:prstGeom prst="rect">
              <a:avLst/>
            </a:prstGeom>
            <a:solidFill>
              <a:srgbClr val="5B9BD5">
                <a:alpha val="50000"/>
              </a:srgbClr>
            </a:solidFill>
          </p:spPr>
          <p:txBody>
            <a:bodyPr wrap="square" rtlCol="0">
              <a:spAutoFit/>
            </a:bodyPr>
            <a:lstStyle/>
            <a:p>
              <a:pPr algn="r"/>
              <a:r>
                <a:rPr lang="en-US" sz="2200" b="1" dirty="0">
                  <a:solidFill>
                    <a:srgbClr val="203864"/>
                  </a:solidFill>
                  <a:effectLst>
                    <a:outerShdw blurRad="38100" dist="38100" dir="2700000" algn="tl">
                      <a:srgbClr val="000000">
                        <a:alpha val="43137"/>
                      </a:srgbClr>
                    </a:outerShdw>
                  </a:effectLst>
                </a:rPr>
                <a:t>While the vendor’s name is permanently imprinted, a fishing pole can be resold.</a:t>
              </a:r>
              <a:endParaRPr lang="en-US" sz="2200" b="1" spc="-150" dirty="0">
                <a:solidFill>
                  <a:srgbClr val="203864"/>
                </a:solidFill>
                <a:effectLst>
                  <a:outerShdw blurRad="38100" dist="38100" dir="2700000" algn="tl">
                    <a:srgbClr val="000000">
                      <a:alpha val="43137"/>
                    </a:srgbClr>
                  </a:outerShdw>
                </a:effectLst>
              </a:endParaRPr>
            </a:p>
          </p:txBody>
        </p:sp>
        <p:sp>
          <p:nvSpPr>
            <p:cNvPr id="14" name="TextBox 13"/>
            <p:cNvSpPr txBox="1"/>
            <p:nvPr/>
          </p:nvSpPr>
          <p:spPr>
            <a:xfrm>
              <a:off x="3550154" y="3458437"/>
              <a:ext cx="2392241" cy="2123658"/>
            </a:xfrm>
            <a:prstGeom prst="rect">
              <a:avLst/>
            </a:prstGeom>
            <a:noFill/>
          </p:spPr>
          <p:txBody>
            <a:bodyPr wrap="square" rtlCol="0">
              <a:spAutoFit/>
            </a:bodyPr>
            <a:lstStyle/>
            <a:p>
              <a:pPr algn="r"/>
              <a:r>
                <a:rPr lang="en-US" sz="2200" b="1" dirty="0">
                  <a:solidFill>
                    <a:srgbClr val="203864"/>
                  </a:solidFill>
                  <a:effectLst>
                    <a:outerShdw blurRad="38100" dist="38100" dir="2700000" algn="tl">
                      <a:srgbClr val="000000">
                        <a:alpha val="43137"/>
                      </a:srgbClr>
                    </a:outerShdw>
                  </a:effectLst>
                </a:rPr>
                <a:t>The umbrella does not have the name of the vendor’s name permanently imprinted on it.</a:t>
              </a:r>
            </a:p>
          </p:txBody>
        </p:sp>
        <p:sp>
          <p:nvSpPr>
            <p:cNvPr id="15" name="TextBox 14"/>
            <p:cNvSpPr txBox="1"/>
            <p:nvPr/>
          </p:nvSpPr>
          <p:spPr>
            <a:xfrm flipH="1">
              <a:off x="6244761" y="1429951"/>
              <a:ext cx="2587592" cy="1785104"/>
            </a:xfrm>
            <a:prstGeom prst="rect">
              <a:avLst/>
            </a:prstGeom>
            <a:noFill/>
          </p:spPr>
          <p:txBody>
            <a:bodyPr wrap="square" rtlCol="0">
              <a:spAutoFit/>
            </a:bodyPr>
            <a:lstStyle/>
            <a:p>
              <a:r>
                <a:rPr lang="en-US" sz="2200" b="1" dirty="0">
                  <a:solidFill>
                    <a:schemeClr val="bg1"/>
                  </a:solidFill>
                  <a:effectLst>
                    <a:outerShdw blurRad="38100" dist="38100" dir="2700000" algn="tl">
                      <a:srgbClr val="000000">
                        <a:alpha val="43137"/>
                      </a:srgbClr>
                    </a:outerShdw>
                  </a:effectLst>
                </a:rPr>
                <a:t>The souvenir tote is unlikely to have a substantial resale value.</a:t>
              </a:r>
            </a:p>
          </p:txBody>
        </p:sp>
        <p:sp>
          <p:nvSpPr>
            <p:cNvPr id="16" name="TextBox 15"/>
            <p:cNvSpPr txBox="1"/>
            <p:nvPr/>
          </p:nvSpPr>
          <p:spPr>
            <a:xfrm>
              <a:off x="6197190" y="3618178"/>
              <a:ext cx="2524030" cy="2123658"/>
            </a:xfrm>
            <a:prstGeom prst="rect">
              <a:avLst/>
            </a:prstGeom>
            <a:noFill/>
          </p:spPr>
          <p:txBody>
            <a:bodyPr wrap="square" rtlCol="0">
              <a:spAutoFit/>
            </a:bodyPr>
            <a:lstStyle/>
            <a:p>
              <a:r>
                <a:rPr lang="en-US" sz="2200" b="1" dirty="0">
                  <a:solidFill>
                    <a:schemeClr val="bg1"/>
                  </a:solidFill>
                  <a:effectLst>
                    <a:outerShdw blurRad="38100" dist="38100" dir="2700000" algn="tl">
                      <a:srgbClr val="000000">
                        <a:alpha val="43137"/>
                      </a:srgbClr>
                    </a:outerShdw>
                  </a:effectLst>
                </a:rPr>
                <a:t>It depends. Is the company in the cooler business? What’s the potential resale value?</a:t>
              </a:r>
            </a:p>
          </p:txBody>
        </p:sp>
      </p:grpSp>
    </p:spTree>
    <p:extLst>
      <p:ext uri="{BB962C8B-B14F-4D97-AF65-F5344CB8AC3E}">
        <p14:creationId xmlns:p14="http://schemas.microsoft.com/office/powerpoint/2010/main" val="335198796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r="7000"/>
          </a:stretch>
        </a:blipFill>
        <a:effectLst/>
      </p:bgPr>
    </p:bg>
    <p:spTree>
      <p:nvGrpSpPr>
        <p:cNvPr id="1" name=""/>
        <p:cNvGrpSpPr/>
        <p:nvPr/>
      </p:nvGrpSpPr>
      <p:grpSpPr>
        <a:xfrm>
          <a:off x="0" y="0"/>
          <a:ext cx="0" cy="0"/>
          <a:chOff x="0" y="0"/>
          <a:chExt cx="0" cy="0"/>
        </a:xfrm>
      </p:grpSpPr>
      <p:sp>
        <p:nvSpPr>
          <p:cNvPr id="6" name="TextBox 5"/>
          <p:cNvSpPr txBox="1"/>
          <p:nvPr/>
        </p:nvSpPr>
        <p:spPr>
          <a:xfrm>
            <a:off x="6564086" y="-46892"/>
            <a:ext cx="5627914" cy="6955750"/>
          </a:xfrm>
          <a:prstGeom prst="rect">
            <a:avLst/>
          </a:prstGeom>
          <a:gradFill flip="none" rotWithShape="1">
            <a:gsLst>
              <a:gs pos="0">
                <a:schemeClr val="accent1">
                  <a:lumMod val="54000"/>
                  <a:lumOff val="46000"/>
                </a:schemeClr>
              </a:gs>
              <a:gs pos="75000">
                <a:srgbClr val="8CC5DC">
                  <a:alpha val="96863"/>
                </a:srgbClr>
              </a:gs>
              <a:gs pos="48000">
                <a:srgbClr val="A1CBE3"/>
              </a:gs>
              <a:gs pos="19000">
                <a:schemeClr val="accent1">
                  <a:lumMod val="45000"/>
                  <a:lumOff val="55000"/>
                </a:schemeClr>
              </a:gs>
              <a:gs pos="98000">
                <a:srgbClr val="1792B3">
                  <a:alpha val="95000"/>
                  <a:lumMod val="76000"/>
                  <a:lumOff val="24000"/>
                </a:srgbClr>
              </a:gs>
            </a:gsLst>
            <a:lin ang="10800000" scaled="1"/>
            <a:tileRect/>
          </a:gradFill>
        </p:spPr>
        <p:txBody>
          <a:bodyPr wrap="square" tIns="365760" rIns="365760" bIns="274320" rtlCol="0" anchor="ctr" anchorCtr="0">
            <a:spAutoFit/>
          </a:bodyPr>
          <a:lstStyle/>
          <a:p>
            <a:pPr algn="r"/>
            <a:r>
              <a:rPr lang="en-US" sz="4000" dirty="0">
                <a:solidFill>
                  <a:schemeClr val="tx2">
                    <a:lumMod val="75000"/>
                  </a:schemeClr>
                </a:solidFill>
                <a:effectLst>
                  <a:outerShdw blurRad="38100" dist="38100" dir="2700000" algn="tl">
                    <a:srgbClr val="000000">
                      <a:alpha val="43137"/>
                    </a:srgbClr>
                  </a:outerShdw>
                </a:effectLst>
              </a:rPr>
              <a:t>Exception</a:t>
            </a:r>
          </a:p>
          <a:p>
            <a:pPr algn="r"/>
            <a:r>
              <a:rPr lang="en-US" sz="2400" dirty="0">
                <a:solidFill>
                  <a:schemeClr val="accent5">
                    <a:lumMod val="50000"/>
                    <a:alpha val="73000"/>
                  </a:schemeClr>
                </a:solidFill>
              </a:rPr>
              <a:t>R.S. 42:1123(26)(b)</a:t>
            </a:r>
          </a:p>
          <a:p>
            <a:pPr algn="r"/>
            <a:r>
              <a:rPr lang="en-US" sz="4800" dirty="0">
                <a:solidFill>
                  <a:schemeClr val="accent5">
                    <a:lumMod val="50000"/>
                    <a:alpha val="73000"/>
                  </a:schemeClr>
                </a:solidFill>
                <a:effectLst>
                  <a:outerShdw blurRad="38100" dist="38100" dir="2700000" algn="tl">
                    <a:srgbClr val="000000">
                      <a:alpha val="43137"/>
                    </a:srgbClr>
                  </a:outerShdw>
                </a:effectLst>
              </a:rPr>
              <a:t>Teachers’ Gifts</a:t>
            </a:r>
            <a:endParaRPr lang="en-US" sz="4800" dirty="0">
              <a:solidFill>
                <a:schemeClr val="accent1">
                  <a:lumMod val="40000"/>
                  <a:lumOff val="60000"/>
                </a:schemeClr>
              </a:solidFill>
              <a:effectLst>
                <a:outerShdw blurRad="38100" dist="38100" dir="2700000" algn="tl">
                  <a:srgbClr val="000000">
                    <a:alpha val="43137"/>
                  </a:srgbClr>
                </a:outerShdw>
              </a:effectLst>
            </a:endParaRPr>
          </a:p>
          <a:p>
            <a:pPr algn="r"/>
            <a:endParaRPr lang="en-US" sz="1600" dirty="0">
              <a:solidFill>
                <a:schemeClr val="accent5">
                  <a:lumMod val="50000"/>
                </a:schemeClr>
              </a:solidFill>
              <a:effectLst>
                <a:outerShdw blurRad="38100" dist="38100" dir="2700000" algn="tl">
                  <a:srgbClr val="000000">
                    <a:alpha val="43137"/>
                  </a:srgbClr>
                </a:outerShdw>
              </a:effectLst>
            </a:endParaRPr>
          </a:p>
          <a:p>
            <a:pPr marL="342900" indent="-342900">
              <a:spcAft>
                <a:spcPts val="1800"/>
              </a:spcAft>
              <a:buFont typeface="Wingdings" panose="05000000000000000000" pitchFamily="2" charset="2"/>
              <a:buChar char="§"/>
            </a:pPr>
            <a:r>
              <a:rPr lang="en-US" sz="2800" dirty="0">
                <a:solidFill>
                  <a:schemeClr val="tx2">
                    <a:lumMod val="75000"/>
                  </a:schemeClr>
                </a:solidFill>
              </a:rPr>
              <a:t>Gifts </a:t>
            </a:r>
            <a:r>
              <a:rPr lang="en-US" sz="2800" b="1" dirty="0">
                <a:solidFill>
                  <a:schemeClr val="tx2">
                    <a:lumMod val="75000"/>
                  </a:schemeClr>
                </a:solidFill>
              </a:rPr>
              <a:t>must</a:t>
            </a:r>
            <a:r>
              <a:rPr lang="en-US" sz="2800" dirty="0">
                <a:solidFill>
                  <a:schemeClr val="tx2">
                    <a:lumMod val="75000"/>
                  </a:schemeClr>
                </a:solidFill>
              </a:rPr>
              <a:t> be received from or on behalf of a student or former student.</a:t>
            </a:r>
          </a:p>
          <a:p>
            <a:pPr marL="342900" indent="-342900">
              <a:spcAft>
                <a:spcPts val="1800"/>
              </a:spcAft>
              <a:buFont typeface="Wingdings" panose="05000000000000000000" pitchFamily="2" charset="2"/>
              <a:buChar char="§"/>
            </a:pPr>
            <a:r>
              <a:rPr lang="en-US" sz="2800" dirty="0">
                <a:solidFill>
                  <a:schemeClr val="tx2">
                    <a:lumMod val="75000"/>
                  </a:schemeClr>
                </a:solidFill>
              </a:rPr>
              <a:t>A single gift </a:t>
            </a:r>
            <a:r>
              <a:rPr lang="en-US" sz="2800" b="1" dirty="0">
                <a:solidFill>
                  <a:schemeClr val="tx2">
                    <a:lumMod val="75000"/>
                  </a:schemeClr>
                </a:solidFill>
              </a:rPr>
              <a:t>may not </a:t>
            </a:r>
            <a:r>
              <a:rPr lang="en-US" sz="2800" dirty="0">
                <a:solidFill>
                  <a:schemeClr val="tx2">
                    <a:lumMod val="75000"/>
                  </a:schemeClr>
                </a:solidFill>
              </a:rPr>
              <a:t>exceed $25 per student.</a:t>
            </a:r>
          </a:p>
          <a:p>
            <a:pPr marL="342900" indent="-342900">
              <a:spcAft>
                <a:spcPts val="1800"/>
              </a:spcAft>
              <a:buFont typeface="Wingdings" panose="05000000000000000000" pitchFamily="2" charset="2"/>
              <a:buChar char="§"/>
            </a:pPr>
            <a:r>
              <a:rPr lang="en-US" sz="2800" dirty="0"/>
              <a:t>Total amount of gifts received by a student throughout a calendar year cannot exceed $75.”</a:t>
            </a:r>
            <a:endParaRPr lang="en-US" sz="2800" dirty="0">
              <a:solidFill>
                <a:schemeClr val="tx2">
                  <a:lumMod val="75000"/>
                </a:schemeClr>
              </a:solidFill>
            </a:endParaRPr>
          </a:p>
        </p:txBody>
      </p:sp>
      <p:sp>
        <p:nvSpPr>
          <p:cNvPr id="2" name="TextBox 1"/>
          <p:cNvSpPr txBox="1"/>
          <p:nvPr/>
        </p:nvSpPr>
        <p:spPr>
          <a:xfrm>
            <a:off x="-32657" y="5453503"/>
            <a:ext cx="2383971" cy="1200329"/>
          </a:xfrm>
          <a:prstGeom prst="rect">
            <a:avLst/>
          </a:prstGeom>
          <a:noFill/>
          <a:effectLst>
            <a:softEdge rad="279400"/>
          </a:effectLst>
        </p:spPr>
        <p:txBody>
          <a:bodyPr wrap="square" rtlCol="0">
            <a:spAutoFit/>
          </a:bodyPr>
          <a:lstStyle/>
          <a:p>
            <a:pPr algn="ctr"/>
            <a:r>
              <a:rPr lang="en-US" sz="7200" dirty="0">
                <a:solidFill>
                  <a:schemeClr val="bg1"/>
                </a:solidFill>
                <a:effectLst>
                  <a:outerShdw blurRad="38100" dist="38100" dir="2700000" algn="tl">
                    <a:srgbClr val="000000">
                      <a:alpha val="43137"/>
                    </a:srgbClr>
                  </a:outerShdw>
                </a:effectLst>
                <a:latin typeface="Berlin Sans FB" panose="020E0602020502020306" pitchFamily="34" charset="0"/>
              </a:rPr>
              <a:t>Gifts</a:t>
            </a:r>
          </a:p>
        </p:txBody>
      </p:sp>
      <p:sp>
        <p:nvSpPr>
          <p:cNvPr id="4" name="TextBox 3"/>
          <p:cNvSpPr txBox="1"/>
          <p:nvPr/>
        </p:nvSpPr>
        <p:spPr>
          <a:xfrm>
            <a:off x="-1" y="6457890"/>
            <a:ext cx="2383971" cy="400110"/>
          </a:xfrm>
          <a:prstGeom prst="rect">
            <a:avLst/>
          </a:prstGeom>
          <a:noFill/>
        </p:spPr>
        <p:txBody>
          <a:bodyPr wrap="square" rtlCol="0">
            <a:spAutoFit/>
          </a:bodyPr>
          <a:lstStyle/>
          <a:p>
            <a:pPr algn="ctr"/>
            <a:r>
              <a:rPr lang="en-US" sz="2000" dirty="0">
                <a:solidFill>
                  <a:schemeClr val="bg1"/>
                </a:solidFill>
                <a:effectLst>
                  <a:outerShdw blurRad="38100" dist="38100" dir="2700000" algn="tl">
                    <a:srgbClr val="000000">
                      <a:alpha val="43137"/>
                    </a:srgbClr>
                  </a:outerShdw>
                </a:effectLst>
              </a:rPr>
              <a:t>Section 1115</a:t>
            </a:r>
          </a:p>
        </p:txBody>
      </p:sp>
    </p:spTree>
    <p:extLst>
      <p:ext uri="{BB962C8B-B14F-4D97-AF65-F5344CB8AC3E}">
        <p14:creationId xmlns:p14="http://schemas.microsoft.com/office/powerpoint/2010/main" val="38231838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12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698806" y="3916680"/>
            <a:ext cx="2061783" cy="1323439"/>
          </a:xfrm>
          <a:prstGeom prst="rect">
            <a:avLst/>
          </a:prstGeom>
          <a:noFill/>
        </p:spPr>
        <p:txBody>
          <a:bodyPr wrap="none" rtlCol="0">
            <a:spAutoFit/>
          </a:bodyPr>
          <a:lstStyle/>
          <a:p>
            <a:r>
              <a:rPr lang="en-US" sz="8000" dirty="0">
                <a:solidFill>
                  <a:schemeClr val="bg1"/>
                </a:solidFill>
                <a:latin typeface="Berlin Sans FB" panose="020E0602020502020306" pitchFamily="34" charset="0"/>
              </a:rPr>
              <a:t>Gifts</a:t>
            </a:r>
          </a:p>
        </p:txBody>
      </p:sp>
    </p:spTree>
    <p:extLst>
      <p:ext uri="{BB962C8B-B14F-4D97-AF65-F5344CB8AC3E}">
        <p14:creationId xmlns:p14="http://schemas.microsoft.com/office/powerpoint/2010/main" val="173816434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p:cNvSpPr txBox="1"/>
          <p:nvPr/>
        </p:nvSpPr>
        <p:spPr>
          <a:xfrm>
            <a:off x="2827746" y="2836902"/>
            <a:ext cx="6612708" cy="1107996"/>
          </a:xfrm>
          <a:prstGeom prst="rect">
            <a:avLst/>
          </a:prstGeom>
          <a:noFill/>
        </p:spPr>
        <p:txBody>
          <a:bodyPr wrap="none" rtlCol="0">
            <a:spAutoFit/>
          </a:bodyPr>
          <a:lstStyle/>
          <a:p>
            <a:r>
              <a:rPr lang="en-US" sz="6600" dirty="0">
                <a:solidFill>
                  <a:schemeClr val="bg1"/>
                </a:solidFill>
                <a:effectLst>
                  <a:glow rad="101600">
                    <a:schemeClr val="accent1">
                      <a:satMod val="175000"/>
                      <a:alpha val="40000"/>
                    </a:schemeClr>
                  </a:glow>
                </a:effectLst>
                <a:latin typeface="Berlin Sans FB" panose="020E0602020502020306" pitchFamily="34" charset="0"/>
              </a:rPr>
              <a:t>Mark’s Gift Basket</a:t>
            </a:r>
          </a:p>
        </p:txBody>
      </p:sp>
    </p:spTree>
    <p:extLst>
      <p:ext uri="{BB962C8B-B14F-4D97-AF65-F5344CB8AC3E}">
        <p14:creationId xmlns:p14="http://schemas.microsoft.com/office/powerpoint/2010/main" val="550869508"/>
      </p:ext>
    </p:extLst>
  </p:cSld>
  <p:clrMapOvr>
    <a:masterClrMapping/>
  </p:clrMapOvr>
  <mc:AlternateContent xmlns:mc="http://schemas.openxmlformats.org/markup-compatibility/2006" xmlns:p14="http://schemas.microsoft.com/office/powerpoint/2010/main">
    <mc:Choice Requires="p14">
      <p:transition spd="slow" p14:dur="4000" advClick="0" advTm="1000">
        <p14:vortex dir="r"/>
      </p:transition>
    </mc:Choice>
    <mc:Fallback xmlns="">
      <p:transition spd="slow" advClick="0" advTm="1000">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lumMod val="50000"/>
              </a:schemeClr>
            </a:gs>
            <a:gs pos="52000">
              <a:schemeClr val="accent5">
                <a:lumMod val="75000"/>
              </a:schemeClr>
            </a:gs>
            <a:gs pos="83000">
              <a:schemeClr val="tx2">
                <a:lumMod val="60000"/>
                <a:lumOff val="40000"/>
              </a:schemeClr>
            </a:gs>
            <a:gs pos="100000">
              <a:schemeClr val="tx2">
                <a:lumMod val="20000"/>
                <a:lumOff val="80000"/>
              </a:schemeClr>
            </a:gs>
          </a:gsLst>
          <a:lin ang="5400000" scaled="1"/>
          <a:tileRect/>
        </a:gradFill>
        <a:effectLst/>
      </p:bgPr>
    </p:bg>
    <p:spTree>
      <p:nvGrpSpPr>
        <p:cNvPr id="1" name=""/>
        <p:cNvGrpSpPr/>
        <p:nvPr/>
      </p:nvGrpSpPr>
      <p:grpSpPr>
        <a:xfrm>
          <a:off x="0" y="0"/>
          <a:ext cx="0" cy="0"/>
          <a:chOff x="0" y="0"/>
          <a:chExt cx="0" cy="0"/>
        </a:xfrm>
      </p:grpSpPr>
      <p:pic>
        <p:nvPicPr>
          <p:cNvPr id="2" name="Ethics gift baske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36450862"/>
      </p:ext>
    </p:extLst>
  </p:cSld>
  <p:clrMapOvr>
    <a:masterClrMapping/>
  </p:clrMapOvr>
  <mc:AlternateContent xmlns:mc="http://schemas.openxmlformats.org/markup-compatibility/2006" xmlns:p14="http://schemas.microsoft.com/office/powerpoint/2010/main">
    <mc:Choice Requires="p14">
      <p:transition spd="slow" p14:dur="1500" advClick="0" advTm="112050">
        <p:split orient="vert"/>
      </p:transition>
    </mc:Choice>
    <mc:Fallback xmlns="">
      <p:transition spd="slow" advClick="0" advTm="11205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345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md type="call" cmd="stop">
                                      <p:cBhvr>
                                        <p:cTn id="12" dur="1">
                                          <p:stCondLst>
                                            <p:cond delay="499"/>
                                          </p:stCondLst>
                                        </p:cTn>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2"/>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273245"/>
        </a:solidFill>
        <a:effectLst/>
      </p:bgPr>
    </p:bg>
    <p:spTree>
      <p:nvGrpSpPr>
        <p:cNvPr id="1" name=""/>
        <p:cNvGrpSpPr/>
        <p:nvPr/>
      </p:nvGrpSpPr>
      <p:grpSpPr>
        <a:xfrm>
          <a:off x="0" y="0"/>
          <a:ext cx="0" cy="0"/>
          <a:chOff x="0" y="0"/>
          <a:chExt cx="0" cy="0"/>
        </a:xfrm>
      </p:grpSpPr>
      <p:pic>
        <p:nvPicPr>
          <p:cNvPr id="4" name="Tree_movie_2mott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6111" b="3334"/>
          <a:stretch>
            <a:fillRect/>
          </a:stretch>
        </p:blipFill>
        <p:spPr>
          <a:xfrm>
            <a:off x="3259056" y="0"/>
            <a:ext cx="5722013" cy="6858000"/>
          </a:xfrm>
          <a:prstGeom prst="rect">
            <a:avLst/>
          </a:prstGeom>
        </p:spPr>
      </p:pic>
    </p:spTree>
    <p:extLst>
      <p:ext uri="{BB962C8B-B14F-4D97-AF65-F5344CB8AC3E}">
        <p14:creationId xmlns:p14="http://schemas.microsoft.com/office/powerpoint/2010/main" val="17455620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7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blip>
          <a:srcRect/>
          <a:stretch>
            <a:fillRect/>
          </a:stretch>
        </a:blipFill>
        <a:effectLst/>
      </p:bgPr>
    </p:bg>
    <p:spTree>
      <p:nvGrpSpPr>
        <p:cNvPr id="1" name=""/>
        <p:cNvGrpSpPr/>
        <p:nvPr/>
      </p:nvGrpSpPr>
      <p:grpSpPr>
        <a:xfrm>
          <a:off x="0" y="0"/>
          <a:ext cx="0" cy="0"/>
          <a:chOff x="0" y="0"/>
          <a:chExt cx="0" cy="0"/>
        </a:xfrm>
      </p:grpSpPr>
      <p:sp>
        <p:nvSpPr>
          <p:cNvPr id="2" name="Content Placeholder 7"/>
          <p:cNvSpPr txBox="1">
            <a:spLocks/>
          </p:cNvSpPr>
          <p:nvPr/>
        </p:nvSpPr>
        <p:spPr>
          <a:xfrm>
            <a:off x="4140630" y="3620365"/>
            <a:ext cx="7001303" cy="1418830"/>
          </a:xfrm>
          <a:prstGeom prst="rect">
            <a:avLst/>
          </a:prstGeom>
          <a:solidFill>
            <a:srgbClr val="62738E">
              <a:alpha val="62000"/>
            </a:srgbClr>
          </a:solidFill>
          <a:effectLst>
            <a:softEdge rad="279400"/>
          </a:effectLst>
        </p:spPr>
        <p:txBody>
          <a:bodyPr vert="horz" lIns="365760" tIns="0" rIns="27432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600" dirty="0">
                <a:solidFill>
                  <a:schemeClr val="bg1"/>
                </a:solidFill>
                <a:effectLst>
                  <a:outerShdw blurRad="38100" dist="38100" dir="2700000" algn="tl">
                    <a:srgbClr val="000000">
                      <a:alpha val="43137"/>
                    </a:srgbClr>
                  </a:outerShdw>
                </a:effectLst>
              </a:rPr>
              <a:t>Remember the Code’s guidelines and restrictions for food and drink. </a:t>
            </a:r>
            <a:endParaRPr lang="en-US" sz="1400" dirty="0">
              <a:solidFill>
                <a:schemeClr val="bg1"/>
              </a:solidFill>
              <a:effectLst>
                <a:outerShdw blurRad="38100" dist="38100" dir="2700000" algn="tl">
                  <a:srgbClr val="000000">
                    <a:alpha val="43137"/>
                  </a:srgbClr>
                </a:outerShdw>
              </a:effectLst>
            </a:endParaRPr>
          </a:p>
        </p:txBody>
      </p:sp>
      <p:sp>
        <p:nvSpPr>
          <p:cNvPr id="3" name="TextBox 2"/>
          <p:cNvSpPr txBox="1"/>
          <p:nvPr/>
        </p:nvSpPr>
        <p:spPr>
          <a:xfrm>
            <a:off x="10248900" y="633603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4" name="Content Placeholder 7"/>
          <p:cNvSpPr txBox="1">
            <a:spLocks/>
          </p:cNvSpPr>
          <p:nvPr/>
        </p:nvSpPr>
        <p:spPr>
          <a:xfrm>
            <a:off x="4140630" y="3429000"/>
            <a:ext cx="6832170" cy="1663060"/>
          </a:xfrm>
          <a:prstGeom prst="rect">
            <a:avLst/>
          </a:prstGeom>
          <a:solidFill>
            <a:srgbClr val="62738E">
              <a:alpha val="62000"/>
            </a:srgbClr>
          </a:solidFill>
          <a:effectLst>
            <a:softEdge rad="279400"/>
          </a:effectLst>
        </p:spPr>
        <p:txBody>
          <a:bodyPr vert="horz" lIns="365760" tIns="0" rIns="27432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600" dirty="0">
                <a:solidFill>
                  <a:schemeClr val="bg1"/>
                </a:solidFill>
                <a:effectLst>
                  <a:outerShdw blurRad="38100" dist="38100" dir="2700000" algn="tl">
                    <a:srgbClr val="000000">
                      <a:alpha val="43137"/>
                    </a:srgbClr>
                  </a:outerShdw>
                </a:effectLst>
              </a:rPr>
              <a:t>Specific exceptions for food and drink fall under gifts rules.</a:t>
            </a:r>
            <a:endParaRPr lang="en-US" sz="14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19584112"/>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250"/>
                                        <p:tgtEl>
                                          <p:spTgt spid="2"/>
                                        </p:tgtEl>
                                      </p:cBhvr>
                                    </p:animEffect>
                                    <p:set>
                                      <p:cBhvr>
                                        <p:cTn id="7" dur="1" fill="hold">
                                          <p:stCondLst>
                                            <p:cond delay="249"/>
                                          </p:stCondLst>
                                        </p:cTn>
                                        <p:tgtEl>
                                          <p:spTgt spid="2"/>
                                        </p:tgtEl>
                                        <p:attrNameLst>
                                          <p:attrName>style.visibility</p:attrName>
                                        </p:attrNameLst>
                                      </p:cBhvr>
                                      <p:to>
                                        <p:strVal val="hidden"/>
                                      </p:to>
                                    </p:set>
                                  </p:childTnLst>
                                </p:cTn>
                              </p:par>
                            </p:childTnLst>
                          </p:cTn>
                        </p:par>
                        <p:par>
                          <p:cTn id="8" fill="hold">
                            <p:stCondLst>
                              <p:cond delay="250"/>
                            </p:stCondLst>
                            <p:childTnLst>
                              <p:par>
                                <p:cTn id="9" presetID="1" presetClass="entr" presetSubtype="0" fill="hold" grpId="0" nodeType="afterEffect">
                                  <p:stCondLst>
                                    <p:cond delay="50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1091177" y="3171523"/>
            <a:ext cx="9981572" cy="3013591"/>
          </a:xfrm>
          <a:prstGeom prst="roundRect">
            <a:avLst/>
          </a:prstGeom>
          <a:solidFill>
            <a:srgbClr val="533F32">
              <a:alpha val="50000"/>
            </a:srgbClr>
          </a:solidFill>
        </p:spPr>
        <p:txBody>
          <a:bodyPr wrap="square" lIns="274320" tIns="91440" rtlCol="0">
            <a:spAutoFit/>
          </a:bodyPr>
          <a:lstStyle/>
          <a:p>
            <a:pPr marL="0" lvl="1"/>
            <a:r>
              <a:rPr lang="en-US" sz="3600" dirty="0">
                <a:solidFill>
                  <a:schemeClr val="bg1"/>
                </a:solidFill>
                <a:effectLst>
                  <a:outerShdw blurRad="38100" dist="38100" dir="2700000" algn="tl">
                    <a:srgbClr val="000000">
                      <a:alpha val="43137"/>
                    </a:srgbClr>
                  </a:outerShdw>
                </a:effectLst>
              </a:rPr>
              <a:t>Food and drink must be consumed in the presence of the giver or the representative of the providing company/organization.</a:t>
            </a:r>
          </a:p>
          <a:p>
            <a:endParaRPr lang="en-US" sz="2400" dirty="0"/>
          </a:p>
        </p:txBody>
      </p:sp>
    </p:spTree>
    <p:extLst>
      <p:ext uri="{BB962C8B-B14F-4D97-AF65-F5344CB8AC3E}">
        <p14:creationId xmlns:p14="http://schemas.microsoft.com/office/powerpoint/2010/main" val="3776674118"/>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1" y="3617228"/>
            <a:ext cx="12192000" cy="2339102"/>
          </a:xfrm>
          <a:prstGeom prst="rect">
            <a:avLst/>
          </a:prstGeom>
          <a:solidFill>
            <a:srgbClr val="533F32">
              <a:alpha val="75000"/>
            </a:srgbClr>
          </a:solidFill>
        </p:spPr>
        <p:txBody>
          <a:bodyPr wrap="square" tIns="914400" bIns="182880" rtlCol="0" anchor="ctr" anchorCtr="0">
            <a:spAutoFit/>
          </a:bodyPr>
          <a:lstStyle/>
          <a:p>
            <a:pPr marL="400050" lvl="1" indent="0">
              <a:buNone/>
            </a:pPr>
            <a:endParaRPr lang="en-US" sz="1600" dirty="0">
              <a:solidFill>
                <a:schemeClr val="bg1"/>
              </a:solidFill>
              <a:effectLst>
                <a:outerShdw blurRad="38100" dist="38100" dir="2700000" algn="tl">
                  <a:srgbClr val="000000">
                    <a:alpha val="43137"/>
                  </a:srgbClr>
                </a:outerShdw>
              </a:effectLst>
            </a:endParaRPr>
          </a:p>
          <a:p>
            <a:pPr marL="400050" lvl="1" indent="0">
              <a:buNone/>
            </a:pPr>
            <a:r>
              <a:rPr lang="en-US" sz="3200" dirty="0">
                <a:solidFill>
                  <a:schemeClr val="bg1"/>
                </a:solidFill>
                <a:effectLst>
                  <a:outerShdw blurRad="38100" dist="38100" dir="2700000" algn="tl">
                    <a:srgbClr val="000000">
                      <a:alpha val="43137"/>
                    </a:srgbClr>
                  </a:outerShdw>
                </a:effectLst>
              </a:rPr>
              <a:t>The public servant may receive reasonable transportation and entertainment that is incidental to the food and drink.</a:t>
            </a:r>
          </a:p>
        </p:txBody>
      </p:sp>
      <p:cxnSp>
        <p:nvCxnSpPr>
          <p:cNvPr id="6" name="Straight Connector 5"/>
          <p:cNvCxnSpPr/>
          <p:nvPr/>
        </p:nvCxnSpPr>
        <p:spPr>
          <a:xfrm>
            <a:off x="0" y="3617228"/>
            <a:ext cx="12192000" cy="0"/>
          </a:xfrm>
          <a:prstGeom prst="line">
            <a:avLst/>
          </a:prstGeom>
          <a:ln w="28575">
            <a:solidFill>
              <a:schemeClr val="tx1">
                <a:lumMod val="85000"/>
                <a:lumOff val="15000"/>
                <a:alpha val="55000"/>
              </a:schemeClr>
            </a:solidFill>
            <a:prstDash val="solid"/>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05633" y="1519306"/>
            <a:ext cx="8180733" cy="4003337"/>
          </a:xfrm>
          <a:prstGeom prst="rect">
            <a:avLst/>
          </a:prstGeom>
        </p:spPr>
      </p:pic>
    </p:spTree>
    <p:extLst>
      <p:ext uri="{BB962C8B-B14F-4D97-AF65-F5344CB8AC3E}">
        <p14:creationId xmlns:p14="http://schemas.microsoft.com/office/powerpoint/2010/main" val="43755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1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2" fill="hold"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1+ppt_w/2"/>
                                          </p:val>
                                        </p:tav>
                                      </p:tavLst>
                                    </p:anim>
                                    <p:anim calcmode="lin" valueType="num">
                                      <p:cBhvr additive="base">
                                        <p:cTn id="13" dur="500"/>
                                        <p:tgtEl>
                                          <p:spTgt spid="4"/>
                                        </p:tgtEl>
                                        <p:attrNameLst>
                                          <p:attrName>ppt_y</p:attrName>
                                        </p:attrNameLst>
                                      </p:cBhvr>
                                      <p:tavLst>
                                        <p:tav tm="0">
                                          <p:val>
                                            <p:strVal val="ppt_y"/>
                                          </p:val>
                                        </p:tav>
                                        <p:tav tm="100000">
                                          <p:val>
                                            <p:strVal val="ppt_y"/>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05934" y="4064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0" y="4973706"/>
            <a:ext cx="12192000" cy="1738938"/>
          </a:xfrm>
          <a:prstGeom prst="rect">
            <a:avLst/>
          </a:prstGeom>
          <a:solidFill>
            <a:srgbClr val="533F32">
              <a:alpha val="84000"/>
            </a:srgbClr>
          </a:solidFill>
        </p:spPr>
        <p:txBody>
          <a:bodyPr wrap="square" tIns="274320" rtlCol="0" anchor="ctr" anchorCtr="0">
            <a:spAutoFit/>
          </a:bodyPr>
          <a:lstStyle/>
          <a:p>
            <a:endParaRPr lang="en-US" sz="2800" dirty="0">
              <a:solidFill>
                <a:schemeClr val="bg1"/>
              </a:solidFill>
              <a:effectLst>
                <a:outerShdw blurRad="38100" dist="38100" dir="2700000" algn="tl">
                  <a:srgbClr val="000000">
                    <a:alpha val="43137"/>
                  </a:srgbClr>
                </a:outerShdw>
              </a:effectLst>
            </a:endParaRPr>
          </a:p>
          <a:p>
            <a:pPr marL="400050" lvl="1" indent="0">
              <a:buNone/>
            </a:pPr>
            <a:r>
              <a:rPr lang="en-US" sz="3200" dirty="0">
                <a:solidFill>
                  <a:schemeClr val="bg1"/>
                </a:solidFill>
                <a:effectLst>
                  <a:outerShdw blurRad="38100" dist="38100" dir="2700000" algn="tl">
                    <a:srgbClr val="000000">
                      <a:alpha val="43137"/>
                    </a:srgbClr>
                  </a:outerShdw>
                </a:effectLst>
              </a:rPr>
              <a:t>Gift cards and gift certificates for food or drink are </a:t>
            </a:r>
            <a:r>
              <a:rPr lang="en-US" sz="3200" b="1" dirty="0">
                <a:solidFill>
                  <a:schemeClr val="accent4">
                    <a:lumMod val="40000"/>
                    <a:lumOff val="60000"/>
                  </a:schemeClr>
                </a:solidFill>
                <a:effectLst>
                  <a:outerShdw blurRad="38100" dist="38100" dir="2700000" algn="tl">
                    <a:srgbClr val="000000">
                      <a:alpha val="43137"/>
                    </a:srgbClr>
                  </a:outerShdw>
                </a:effectLst>
              </a:rPr>
              <a:t>not</a:t>
            </a:r>
            <a:r>
              <a:rPr lang="en-US" sz="3200" dirty="0">
                <a:solidFill>
                  <a:schemeClr val="bg1"/>
                </a:solidFill>
                <a:effectLst>
                  <a:outerShdw blurRad="38100" dist="38100" dir="2700000" algn="tl">
                    <a:srgbClr val="000000">
                      <a:alpha val="43137"/>
                    </a:srgbClr>
                  </a:outerShdw>
                </a:effectLst>
              </a:rPr>
              <a:t> part of the exception for food and drink.</a:t>
            </a:r>
          </a:p>
        </p:txBody>
      </p:sp>
      <p:pic>
        <p:nvPicPr>
          <p:cNvPr id="5" name="Picture 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73542" y="2002685"/>
            <a:ext cx="6444916" cy="4237532"/>
          </a:xfrm>
          <a:prstGeom prst="rect">
            <a:avLst/>
          </a:prstGeom>
        </p:spPr>
      </p:pic>
      <p:sp>
        <p:nvSpPr>
          <p:cNvPr id="6" name="Multiply 5"/>
          <p:cNvSpPr/>
          <p:nvPr/>
        </p:nvSpPr>
        <p:spPr>
          <a:xfrm>
            <a:off x="2265680" y="-27094"/>
            <a:ext cx="7620000" cy="6766560"/>
          </a:xfrm>
          <a:prstGeom prst="mathMultiply">
            <a:avLst/>
          </a:prstGeom>
          <a:solidFill>
            <a:srgbClr val="FF0000">
              <a:alpha val="75000"/>
            </a:srgbClr>
          </a:solidFill>
          <a:ln>
            <a:solidFill>
              <a:srgbClr val="00206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581025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2" presetClass="emph" presetSubtype="0" fill="hold" nodeType="afterEffect">
                                  <p:stCondLst>
                                    <p:cond delay="500"/>
                                  </p:stCondLst>
                                  <p:childTnLst>
                                    <p:animRot by="120000">
                                      <p:cBhvr>
                                        <p:cTn id="11" dur="100" fill="hold">
                                          <p:stCondLst>
                                            <p:cond delay="0"/>
                                          </p:stCondLst>
                                        </p:cTn>
                                        <p:tgtEl>
                                          <p:spTgt spid="5"/>
                                        </p:tgtEl>
                                        <p:attrNameLst>
                                          <p:attrName>r</p:attrName>
                                        </p:attrNameLst>
                                      </p:cBhvr>
                                    </p:animRot>
                                    <p:animRot by="-240000">
                                      <p:cBhvr>
                                        <p:cTn id="12" dur="200" fill="hold">
                                          <p:stCondLst>
                                            <p:cond delay="200"/>
                                          </p:stCondLst>
                                        </p:cTn>
                                        <p:tgtEl>
                                          <p:spTgt spid="5"/>
                                        </p:tgtEl>
                                        <p:attrNameLst>
                                          <p:attrName>r</p:attrName>
                                        </p:attrNameLst>
                                      </p:cBhvr>
                                    </p:animRot>
                                    <p:animRot by="240000">
                                      <p:cBhvr>
                                        <p:cTn id="13" dur="200" fill="hold">
                                          <p:stCondLst>
                                            <p:cond delay="400"/>
                                          </p:stCondLst>
                                        </p:cTn>
                                        <p:tgtEl>
                                          <p:spTgt spid="5"/>
                                        </p:tgtEl>
                                        <p:attrNameLst>
                                          <p:attrName>r</p:attrName>
                                        </p:attrNameLst>
                                      </p:cBhvr>
                                    </p:animRot>
                                    <p:animRot by="-240000">
                                      <p:cBhvr>
                                        <p:cTn id="14" dur="200" fill="hold">
                                          <p:stCondLst>
                                            <p:cond delay="600"/>
                                          </p:stCondLst>
                                        </p:cTn>
                                        <p:tgtEl>
                                          <p:spTgt spid="5"/>
                                        </p:tgtEl>
                                        <p:attrNameLst>
                                          <p:attrName>r</p:attrName>
                                        </p:attrNameLst>
                                      </p:cBhvr>
                                    </p:animRot>
                                    <p:animRot by="120000">
                                      <p:cBhvr>
                                        <p:cTn id="15" dur="200" fill="hold">
                                          <p:stCondLst>
                                            <p:cond delay="800"/>
                                          </p:stCondLst>
                                        </p:cTn>
                                        <p:tgtEl>
                                          <p:spTgt spid="5"/>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2" presetClass="entr" presetSubtype="1"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385614" y="73552"/>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0" y="4184621"/>
            <a:ext cx="12192000" cy="2553891"/>
          </a:xfrm>
          <a:prstGeom prst="roundRect">
            <a:avLst/>
          </a:prstGeom>
          <a:solidFill>
            <a:srgbClr val="152543">
              <a:alpha val="80000"/>
            </a:srgbClr>
          </a:solidFill>
        </p:spPr>
        <p:txBody>
          <a:bodyPr wrap="square" lIns="731520" rIns="548640" rtlCol="0" anchor="ctr" anchorCtr="0">
            <a:spAutoFit/>
          </a:bodyPr>
          <a:lstStyle/>
          <a:p>
            <a:r>
              <a:rPr lang="en-US" sz="3600" dirty="0">
                <a:solidFill>
                  <a:schemeClr val="accent2">
                    <a:lumMod val="20000"/>
                    <a:lumOff val="80000"/>
                  </a:schemeClr>
                </a:solidFill>
                <a:effectLst>
                  <a:outerShdw blurRad="38100" dist="38100" dir="2700000" algn="tl">
                    <a:srgbClr val="000000">
                      <a:alpha val="43137"/>
                    </a:srgbClr>
                  </a:outerShdw>
                </a:effectLst>
              </a:rPr>
              <a:t>The limitation on the dollar value of food and drink a public servant may be given</a:t>
            </a:r>
            <a:r>
              <a:rPr lang="en-US" sz="3600" dirty="0">
                <a:solidFill>
                  <a:schemeClr val="bg1">
                    <a:lumMod val="85000"/>
                  </a:schemeClr>
                </a:solidFill>
                <a:effectLst>
                  <a:outerShdw blurRad="38100" dist="38100" dir="2700000" algn="tl">
                    <a:srgbClr val="000000">
                      <a:alpha val="43137"/>
                    </a:srgbClr>
                  </a:outerShdw>
                </a:effectLst>
              </a:rPr>
              <a:t> is</a:t>
            </a:r>
            <a:r>
              <a:rPr lang="en-US" sz="3600" b="1" dirty="0">
                <a:solidFill>
                  <a:schemeClr val="bg1">
                    <a:lumMod val="85000"/>
                  </a:schemeClr>
                </a:solidFill>
                <a:effectLst>
                  <a:outerShdw blurRad="38100" dist="38100" dir="2700000" algn="tl">
                    <a:srgbClr val="000000">
                      <a:alpha val="43137"/>
                    </a:srgbClr>
                  </a:outerShdw>
                </a:effectLst>
              </a:rPr>
              <a:t> </a:t>
            </a:r>
            <a:r>
              <a:rPr lang="en-US" sz="3600" b="1" dirty="0">
                <a:solidFill>
                  <a:srgbClr val="FFFF00"/>
                </a:solidFill>
                <a:effectLst>
                  <a:outerShdw blurRad="38100" dist="38100" dir="2700000" algn="tl">
                    <a:srgbClr val="000000">
                      <a:alpha val="43137"/>
                    </a:srgbClr>
                  </a:outerShdw>
                </a:effectLst>
              </a:rPr>
              <a:t>$61        per public servant per event</a:t>
            </a:r>
            <a:r>
              <a:rPr lang="en-US" sz="3600" dirty="0">
                <a:solidFill>
                  <a:schemeClr val="accent2">
                    <a:lumMod val="20000"/>
                    <a:lumOff val="80000"/>
                  </a:schemeClr>
                </a:solidFill>
                <a:effectLst>
                  <a:outerShdw blurRad="38100" dist="38100" dir="2700000" algn="tl">
                    <a:srgbClr val="000000">
                      <a:alpha val="43137"/>
                    </a:srgbClr>
                  </a:outerShdw>
                </a:effectLst>
              </a:rPr>
              <a:t>. The dollar limitation does not include tax or gratuity.</a:t>
            </a:r>
          </a:p>
        </p:txBody>
      </p:sp>
    </p:spTree>
    <p:extLst>
      <p:ext uri="{BB962C8B-B14F-4D97-AF65-F5344CB8AC3E}">
        <p14:creationId xmlns:p14="http://schemas.microsoft.com/office/powerpoint/2010/main" val="42297583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405934" y="2032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0" y="4819502"/>
            <a:ext cx="12192000" cy="1975009"/>
          </a:xfrm>
          <a:prstGeom prst="roundRect">
            <a:avLst/>
          </a:prstGeom>
          <a:solidFill>
            <a:srgbClr val="0B1423">
              <a:alpha val="75000"/>
            </a:srgbClr>
          </a:solidFill>
        </p:spPr>
        <p:txBody>
          <a:bodyPr wrap="square" lIns="731520" tIns="274320" rIns="548640" bIns="274320" rtlCol="0" anchor="ctr" anchorCtr="0">
            <a:spAutoFit/>
          </a:bodyPr>
          <a:lstStyle/>
          <a:p>
            <a:r>
              <a:rPr lang="en-US" sz="3200" dirty="0">
                <a:solidFill>
                  <a:schemeClr val="bg1">
                    <a:lumMod val="85000"/>
                  </a:schemeClr>
                </a:solidFill>
                <a:effectLst>
                  <a:outerShdw blurRad="38100" dist="38100" dir="2700000" algn="tl">
                    <a:srgbClr val="000000">
                      <a:alpha val="43137"/>
                    </a:srgbClr>
                  </a:outerShdw>
                </a:effectLst>
              </a:rPr>
              <a:t>An “event” is a single activity, occasion, reception, meal, or meeting at a given place and time.</a:t>
            </a:r>
          </a:p>
          <a:p>
            <a:endParaRPr lang="en-US" sz="1600" dirty="0">
              <a:solidFill>
                <a:schemeClr val="bg1">
                  <a:lumMod val="8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518932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4" name="Subtitle 5"/>
          <p:cNvSpPr txBox="1">
            <a:spLocks/>
          </p:cNvSpPr>
          <p:nvPr/>
        </p:nvSpPr>
        <p:spPr>
          <a:xfrm>
            <a:off x="739822" y="1517883"/>
            <a:ext cx="10833479" cy="5179325"/>
          </a:xfrm>
          <a:prstGeom prst="rect">
            <a:avLst/>
          </a:prstGeom>
          <a:gradFill flip="none" rotWithShape="1">
            <a:gsLst>
              <a:gs pos="0">
                <a:schemeClr val="tx2">
                  <a:lumMod val="50000"/>
                  <a:alpha val="13000"/>
                </a:schemeClr>
              </a:gs>
              <a:gs pos="14000">
                <a:schemeClr val="tx2">
                  <a:lumMod val="50000"/>
                  <a:alpha val="88000"/>
                </a:schemeClr>
              </a:gs>
              <a:gs pos="39000">
                <a:srgbClr val="4F3F35">
                  <a:alpha val="76000"/>
                </a:srgbClr>
              </a:gs>
              <a:gs pos="57000">
                <a:srgbClr val="4D3D36">
                  <a:alpha val="83000"/>
                </a:srgbClr>
              </a:gs>
              <a:gs pos="83000">
                <a:srgbClr val="504034">
                  <a:lumMod val="86000"/>
                  <a:alpha val="37000"/>
                </a:srgbClr>
              </a:gs>
              <a:gs pos="100000">
                <a:schemeClr val="tx2">
                  <a:lumMod val="50000"/>
                  <a:alpha val="38000"/>
                </a:schemeClr>
              </a:gs>
            </a:gsLst>
            <a:lin ang="16200000" scaled="1"/>
            <a:tileRect/>
          </a:gradFill>
          <a:effectLst>
            <a:softEdge rad="63500"/>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US" sz="3600" b="1" dirty="0">
                <a:solidFill>
                  <a:schemeClr val="bg1"/>
                </a:solidFill>
                <a:effectLst>
                  <a:outerShdw blurRad="38100" dist="38100" dir="2700000" algn="tl">
                    <a:srgbClr val="000000">
                      <a:alpha val="43137"/>
                    </a:srgbClr>
                  </a:outerShdw>
                </a:effectLst>
              </a:rPr>
              <a:t>Exclusions: </a:t>
            </a:r>
          </a:p>
          <a:p>
            <a:pPr lvl="1">
              <a:lnSpc>
                <a:spcPct val="120000"/>
              </a:lnSpc>
            </a:pPr>
            <a:r>
              <a:rPr lang="en-US" sz="2800" dirty="0">
                <a:solidFill>
                  <a:schemeClr val="bg1"/>
                </a:solidFill>
                <a:effectLst>
                  <a:outerShdw blurRad="38100" dist="38100" dir="2700000" algn="tl">
                    <a:srgbClr val="000000">
                      <a:alpha val="43137"/>
                    </a:srgbClr>
                  </a:outerShdw>
                </a:effectLst>
              </a:rPr>
              <a:t>Gatherings held in conjunction with a meeting related to a national or regional organization,</a:t>
            </a:r>
          </a:p>
          <a:p>
            <a:pPr lvl="1">
              <a:lnSpc>
                <a:spcPct val="120000"/>
              </a:lnSpc>
            </a:pPr>
            <a:endParaRPr lang="en-US" sz="1400" dirty="0">
              <a:solidFill>
                <a:schemeClr val="bg1"/>
              </a:solidFill>
              <a:effectLst>
                <a:outerShdw blurRad="38100" dist="38100" dir="2700000" algn="tl">
                  <a:srgbClr val="000000">
                    <a:alpha val="43137"/>
                  </a:srgbClr>
                </a:outerShdw>
              </a:effectLst>
            </a:endParaRPr>
          </a:p>
          <a:p>
            <a:pPr lvl="1">
              <a:lnSpc>
                <a:spcPct val="120000"/>
              </a:lnSpc>
            </a:pPr>
            <a:r>
              <a:rPr lang="en-US" sz="2800" dirty="0">
                <a:solidFill>
                  <a:schemeClr val="bg1"/>
                </a:solidFill>
                <a:effectLst>
                  <a:outerShdw blurRad="38100" dist="38100" dir="2700000" algn="tl">
                    <a:srgbClr val="000000">
                      <a:alpha val="43137"/>
                    </a:srgbClr>
                  </a:outerShdw>
                </a:effectLst>
              </a:rPr>
              <a:t>Meetings for statewide organizations of governmental officials or employees. </a:t>
            </a:r>
          </a:p>
          <a:p>
            <a:pPr marL="0" indent="0">
              <a:lnSpc>
                <a:spcPct val="120000"/>
              </a:lnSpc>
              <a:buFont typeface="Arial" panose="020B0604020202020204" pitchFamily="34" charset="0"/>
              <a:buNone/>
            </a:pPr>
            <a:endParaRPr lang="en-US" sz="1400" dirty="0">
              <a:solidFill>
                <a:schemeClr val="bg1"/>
              </a:solidFill>
              <a:effectLst>
                <a:outerShdw blurRad="38100" dist="38100" dir="2700000" algn="tl">
                  <a:srgbClr val="000000">
                    <a:alpha val="43137"/>
                  </a:srgbClr>
                </a:outerShdw>
              </a:effectLst>
            </a:endParaRPr>
          </a:p>
          <a:p>
            <a:pPr marL="0" indent="0">
              <a:lnSpc>
                <a:spcPct val="120000"/>
              </a:lnSpc>
              <a:buFont typeface="Arial" panose="020B0604020202020204" pitchFamily="34" charset="0"/>
              <a:buNone/>
            </a:pPr>
            <a:r>
              <a:rPr lang="en-US" b="1" dirty="0">
                <a:solidFill>
                  <a:schemeClr val="accent4">
                    <a:lumMod val="60000"/>
                    <a:lumOff val="40000"/>
                  </a:schemeClr>
                </a:solidFill>
                <a:effectLst>
                  <a:outerShdw blurRad="38100" dist="38100" dir="2700000" algn="tl">
                    <a:srgbClr val="000000">
                      <a:alpha val="43137"/>
                    </a:srgbClr>
                  </a:outerShdw>
                </a:effectLst>
              </a:rPr>
              <a:t>HOWEVER</a:t>
            </a:r>
            <a:r>
              <a:rPr lang="en-US" dirty="0">
                <a:solidFill>
                  <a:schemeClr val="accent4">
                    <a:lumMod val="60000"/>
                    <a:lumOff val="40000"/>
                  </a:schemeClr>
                </a:solidFill>
                <a:effectLst>
                  <a:outerShdw blurRad="38100" dist="38100" dir="2700000" algn="tl">
                    <a:srgbClr val="000000">
                      <a:alpha val="43137"/>
                    </a:srgbClr>
                  </a:outerShdw>
                </a:effectLst>
              </a:rPr>
              <a:t>, at least ten persons associated with the organization must be invited to the gathering.</a:t>
            </a:r>
          </a:p>
          <a:p>
            <a:pPr marL="0" indent="0">
              <a:lnSpc>
                <a:spcPct val="120000"/>
              </a:lnSpc>
              <a:buFont typeface="Arial" panose="020B0604020202020204" pitchFamily="34" charset="0"/>
              <a:buNone/>
            </a:pPr>
            <a:endParaRPr lang="en-US" dirty="0">
              <a:solidFill>
                <a:schemeClr val="bg1"/>
              </a:solidFill>
            </a:endParaRPr>
          </a:p>
          <a:p>
            <a:pPr marL="0" indent="0">
              <a:lnSpc>
                <a:spcPct val="120000"/>
              </a:lnSpc>
              <a:buFont typeface="Arial" panose="020B0604020202020204" pitchFamily="34" charset="0"/>
              <a:buNone/>
            </a:pPr>
            <a:endParaRPr lang="en-US" dirty="0">
              <a:solidFill>
                <a:schemeClr val="bg1"/>
              </a:solidFill>
            </a:endParaRPr>
          </a:p>
        </p:txBody>
      </p:sp>
      <p:grpSp>
        <p:nvGrpSpPr>
          <p:cNvPr id="9" name="Group 8"/>
          <p:cNvGrpSpPr/>
          <p:nvPr/>
        </p:nvGrpSpPr>
        <p:grpSpPr>
          <a:xfrm>
            <a:off x="506051" y="1261554"/>
            <a:ext cx="11109947" cy="5305580"/>
            <a:chOff x="694187" y="1224869"/>
            <a:chExt cx="11109947" cy="5305580"/>
          </a:xfrm>
        </p:grpSpPr>
        <p:sp>
          <p:nvSpPr>
            <p:cNvPr id="7" name="Rectangle 6"/>
            <p:cNvSpPr/>
            <p:nvPr/>
          </p:nvSpPr>
          <p:spPr>
            <a:xfrm>
              <a:off x="694187" y="1655639"/>
              <a:ext cx="10727425" cy="4874810"/>
            </a:xfrm>
            <a:prstGeom prst="rect">
              <a:avLst/>
            </a:prstGeom>
            <a:solidFill>
              <a:schemeClr val="tx2">
                <a:lumMod val="75000"/>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7"/>
            <p:cNvSpPr txBox="1">
              <a:spLocks/>
            </p:cNvSpPr>
            <p:nvPr/>
          </p:nvSpPr>
          <p:spPr>
            <a:xfrm>
              <a:off x="3521122" y="1224869"/>
              <a:ext cx="8283012" cy="2850471"/>
            </a:xfrm>
            <a:prstGeom prst="rect">
              <a:avLst/>
            </a:prstGeom>
            <a:solidFill>
              <a:schemeClr val="tx2">
                <a:lumMod val="50000"/>
              </a:schemeClr>
            </a:solidFill>
            <a:effectLst>
              <a:outerShdw blurRad="50800" dist="38100" dir="5400000" algn="t" rotWithShape="0">
                <a:prstClr val="black">
                  <a:alpha val="40000"/>
                </a:prstClr>
              </a:outerShdw>
              <a:softEdge rad="63500"/>
            </a:effectLst>
          </p:spPr>
          <p:txBody>
            <a:bodyPr vert="horz" lIns="0" tIns="0" rIns="0" bIns="0" rtlCol="0" anchor="ctr"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0050" lvl="1" indent="0">
                <a:lnSpc>
                  <a:spcPct val="100000"/>
                </a:lnSpc>
                <a:buFont typeface="Arial" panose="020B0604020202020204" pitchFamily="34" charset="0"/>
                <a:buNone/>
              </a:pPr>
              <a:r>
                <a:rPr lang="en-US" sz="2800" dirty="0">
                  <a:solidFill>
                    <a:schemeClr val="bg1"/>
                  </a:solidFill>
                  <a:effectLst>
                    <a:outerShdw blurRad="38100" dist="38100" dir="2700000" algn="tl">
                      <a:srgbClr val="000000">
                        <a:alpha val="43137"/>
                      </a:srgbClr>
                    </a:outerShdw>
                  </a:effectLst>
                </a:rPr>
                <a:t>“</a:t>
              </a:r>
              <a:r>
                <a:rPr lang="en-US" sz="2800" b="1" dirty="0">
                  <a:solidFill>
                    <a:schemeClr val="bg1"/>
                  </a:solidFill>
                  <a:effectLst>
                    <a:outerShdw blurRad="38100" dist="38100" dir="2700000" algn="tl">
                      <a:srgbClr val="000000">
                        <a:alpha val="43137"/>
                      </a:srgbClr>
                    </a:outerShdw>
                  </a:effectLst>
                </a:rPr>
                <a:t>In conjunction</a:t>
              </a:r>
              <a:r>
                <a:rPr lang="en-US" sz="2800" dirty="0">
                  <a:solidFill>
                    <a:schemeClr val="bg1"/>
                  </a:solidFill>
                  <a:effectLst>
                    <a:outerShdw blurRad="38100" dist="38100" dir="2700000" algn="tl">
                      <a:srgbClr val="000000">
                        <a:alpha val="43137"/>
                      </a:srgbClr>
                    </a:outerShdw>
                  </a:effectLst>
                </a:rPr>
                <a:t>” means an event held during the same time period and in the same general locale as the meeting of the organization or as part of the scheduled activities of the meeting. The gathering must be open to all persons attending the meeting.</a:t>
              </a:r>
            </a:p>
          </p:txBody>
        </p:sp>
      </p:grpSp>
    </p:spTree>
    <p:extLst>
      <p:ext uri="{BB962C8B-B14F-4D97-AF65-F5344CB8AC3E}">
        <p14:creationId xmlns:p14="http://schemas.microsoft.com/office/powerpoint/2010/main" val="100605176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extLst>
              <a:ext uri="{BEBA8EAE-BF5A-486C-A8C5-ECC9F3942E4B}">
                <a14:imgProps xmlns:a14="http://schemas.microsoft.com/office/drawing/2010/main">
                  <a14:imgLayer r:embed="rId4">
                    <a14:imgEffect>
                      <a14:brightnessContrast bright="-4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421586" y="1369576"/>
            <a:ext cx="11358934" cy="5273040"/>
          </a:xfrm>
          <a:prstGeom prst="roundRect">
            <a:avLst/>
          </a:prstGeom>
          <a:gradFill>
            <a:gsLst>
              <a:gs pos="68000">
                <a:schemeClr val="tx2">
                  <a:lumMod val="20000"/>
                  <a:lumOff val="80000"/>
                  <a:alpha val="43000"/>
                </a:schemeClr>
              </a:gs>
              <a:gs pos="0">
                <a:schemeClr val="accent1">
                  <a:lumMod val="36000"/>
                  <a:lumOff val="64000"/>
                </a:schemeClr>
              </a:gs>
              <a:gs pos="100000">
                <a:schemeClr val="accent1">
                  <a:lumMod val="6000"/>
                  <a:lumOff val="94000"/>
                </a:schemeClr>
              </a:gs>
            </a:gsLst>
            <a:lin ang="5400000" scaled="1"/>
          </a:gradFill>
          <a:effectLst>
            <a:softEdge rad="317500"/>
          </a:effectLst>
        </p:spPr>
        <p:txBody>
          <a:bodyPr wrap="square" lIns="274320" tIns="0" rIns="182880" bIns="0" rtlCol="0" anchor="ctr" anchorCtr="0">
            <a:noAutofit/>
          </a:bodyPr>
          <a:lstStyle/>
          <a:p>
            <a:pPr algn="ctr"/>
            <a:r>
              <a:rPr lang="en-US" sz="4000" dirty="0">
                <a:solidFill>
                  <a:schemeClr val="accent1">
                    <a:lumMod val="50000"/>
                  </a:schemeClr>
                </a:solidFill>
                <a:effectLst>
                  <a:outerShdw blurRad="38100" dist="38100" dir="2700000" algn="tl">
                    <a:srgbClr val="000000">
                      <a:alpha val="43137"/>
                    </a:srgbClr>
                  </a:outerShdw>
                </a:effectLst>
                <a:latin typeface="Berlin Sans FB" panose="020E0602020502020306" pitchFamily="34" charset="0"/>
              </a:rPr>
              <a:t>Foodie Math</a:t>
            </a:r>
          </a:p>
          <a:p>
            <a:endParaRPr lang="en-US" sz="1400" dirty="0">
              <a:solidFill>
                <a:schemeClr val="tx2">
                  <a:lumMod val="50000"/>
                </a:schemeClr>
              </a:solidFill>
              <a:effectLst>
                <a:outerShdw blurRad="38100" dist="38100" dir="2700000" algn="tl">
                  <a:srgbClr val="000000">
                    <a:alpha val="43137"/>
                  </a:srgbClr>
                </a:outerShdw>
              </a:effectLst>
            </a:endParaRPr>
          </a:p>
          <a:p>
            <a:r>
              <a:rPr lang="en-US" sz="2800" dirty="0">
                <a:solidFill>
                  <a:schemeClr val="tx2">
                    <a:lumMod val="50000"/>
                  </a:schemeClr>
                </a:solidFill>
                <a:effectLst>
                  <a:outerShdw blurRad="38100" dist="38100" dir="2700000" algn="tl">
                    <a:srgbClr val="000000">
                      <a:alpha val="43137"/>
                    </a:srgbClr>
                  </a:outerShdw>
                </a:effectLst>
              </a:rPr>
              <a:t>To find out whether your food and drink at your event falls within the limitation, divide the total cost of the food and drink by the total number of persons invited. </a:t>
            </a:r>
          </a:p>
          <a:p>
            <a:endParaRPr lang="en-US" sz="1400" dirty="0">
              <a:solidFill>
                <a:schemeClr val="tx2">
                  <a:lumMod val="50000"/>
                </a:schemeClr>
              </a:solidFill>
              <a:effectLst>
                <a:outerShdw blurRad="38100" dist="38100" dir="2700000" algn="tl">
                  <a:srgbClr val="000000">
                    <a:alpha val="43137"/>
                  </a:srgbClr>
                </a:outerShdw>
              </a:effectLst>
            </a:endParaRPr>
          </a:p>
          <a:p>
            <a:endParaRPr lang="en-US" sz="2800" dirty="0">
              <a:solidFill>
                <a:schemeClr val="tx2">
                  <a:lumMod val="50000"/>
                </a:schemeClr>
              </a:solidFill>
              <a:effectLst>
                <a:outerShdw blurRad="38100" dist="38100" dir="2700000" algn="tl">
                  <a:srgbClr val="000000">
                    <a:alpha val="43137"/>
                  </a:srgbClr>
                </a:outerShdw>
              </a:effectLst>
            </a:endParaRPr>
          </a:p>
          <a:p>
            <a:endParaRPr lang="en-US" sz="2800" dirty="0">
              <a:solidFill>
                <a:schemeClr val="tx2">
                  <a:lumMod val="50000"/>
                </a:schemeClr>
              </a:solidFill>
              <a:effectLst>
                <a:outerShdw blurRad="38100" dist="38100" dir="2700000" algn="tl">
                  <a:srgbClr val="000000">
                    <a:alpha val="43137"/>
                  </a:srgbClr>
                </a:outerShdw>
              </a:effectLst>
            </a:endParaRPr>
          </a:p>
          <a:p>
            <a:endParaRPr lang="en-US" sz="2800" dirty="0">
              <a:solidFill>
                <a:schemeClr val="tx2">
                  <a:lumMod val="50000"/>
                </a:schemeClr>
              </a:solidFill>
              <a:effectLst>
                <a:outerShdw blurRad="38100" dist="38100" dir="2700000" algn="tl">
                  <a:srgbClr val="000000">
                    <a:alpha val="43137"/>
                  </a:srgbClr>
                </a:outerShdw>
              </a:effectLst>
            </a:endParaRPr>
          </a:p>
          <a:p>
            <a:endParaRPr lang="en-US" sz="2800" dirty="0">
              <a:solidFill>
                <a:schemeClr val="tx2">
                  <a:lumMod val="50000"/>
                </a:schemeClr>
              </a:solidFill>
              <a:effectLst>
                <a:outerShdw blurRad="38100" dist="38100" dir="2700000" algn="tl">
                  <a:srgbClr val="000000">
                    <a:alpha val="43137"/>
                  </a:srgbClr>
                </a:outerShdw>
              </a:effectLst>
            </a:endParaRPr>
          </a:p>
          <a:p>
            <a:pPr algn="ctr"/>
            <a:r>
              <a:rPr lang="en-US" sz="2800" b="1" dirty="0">
                <a:solidFill>
                  <a:schemeClr val="tx2">
                    <a:lumMod val="50000"/>
                  </a:schemeClr>
                </a:solidFill>
                <a:effectLst>
                  <a:outerShdw blurRad="38100" dist="38100" dir="2700000" algn="tl">
                    <a:srgbClr val="000000">
                      <a:alpha val="43137"/>
                    </a:srgbClr>
                  </a:outerShdw>
                </a:effectLst>
              </a:rPr>
              <a:t>Use this figure even if all invitees do not attend.</a:t>
            </a:r>
          </a:p>
        </p:txBody>
      </p:sp>
      <p:sp>
        <p:nvSpPr>
          <p:cNvPr id="4" name="TextBox 3"/>
          <p:cNvSpPr txBox="1"/>
          <p:nvPr/>
        </p:nvSpPr>
        <p:spPr>
          <a:xfrm>
            <a:off x="2239392" y="4006096"/>
            <a:ext cx="7723322" cy="1532334"/>
          </a:xfrm>
          <a:prstGeom prst="roundRect">
            <a:avLst/>
          </a:prstGeom>
          <a:gradFill flip="none" rotWithShape="1">
            <a:gsLst>
              <a:gs pos="54000">
                <a:schemeClr val="tx2">
                  <a:lumMod val="60000"/>
                  <a:lumOff val="40000"/>
                </a:schemeClr>
              </a:gs>
              <a:gs pos="0">
                <a:srgbClr val="002060"/>
              </a:gs>
              <a:gs pos="100000">
                <a:schemeClr val="tx2">
                  <a:lumMod val="60000"/>
                  <a:lumOff val="40000"/>
                </a:schemeClr>
              </a:gs>
            </a:gsLst>
            <a:lin ang="5400000" scaled="1"/>
            <a:tileRect/>
          </a:gradFill>
          <a:ln w="15875">
            <a:solidFill>
              <a:srgbClr val="0070C0"/>
            </a:solidFill>
            <a:prstDash val="sysDash"/>
          </a:ln>
          <a:effectLst>
            <a:outerShdw blurRad="50800" dist="38100" dir="5400000" algn="t" rotWithShape="0">
              <a:prstClr val="black">
                <a:alpha val="40000"/>
              </a:prstClr>
            </a:outerShdw>
          </a:effectLst>
        </p:spPr>
        <p:txBody>
          <a:bodyPr wrap="square" lIns="274320" rIns="182880" rtlCol="0">
            <a:spAutoFit/>
          </a:bodyPr>
          <a:lstStyle/>
          <a:p>
            <a:pPr algn="ct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$1000 ÷ 10 = $100</a:t>
            </a:r>
          </a:p>
          <a:p>
            <a:pPr algn="ctr"/>
            <a:r>
              <a:rPr lang="en-US" sz="36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  </a:t>
            </a:r>
            <a:r>
              <a:rPr lang="en-US" sz="24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Total Cost   People Invited   Per Person</a:t>
            </a:r>
          </a:p>
        </p:txBody>
      </p:sp>
    </p:spTree>
    <p:extLst>
      <p:ext uri="{BB962C8B-B14F-4D97-AF65-F5344CB8AC3E}">
        <p14:creationId xmlns:p14="http://schemas.microsoft.com/office/powerpoint/2010/main" val="2470594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22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907774" y="1732538"/>
            <a:ext cx="10376452" cy="4585653"/>
          </a:xfrm>
          <a:prstGeom prst="roundRect">
            <a:avLst/>
          </a:prstGeom>
          <a:solidFill>
            <a:schemeClr val="tx2">
              <a:lumMod val="20000"/>
              <a:lumOff val="80000"/>
              <a:alpha val="79000"/>
            </a:schemeClr>
          </a:solidFill>
          <a:effectLst>
            <a:softEdge rad="88900"/>
          </a:effectLst>
        </p:spPr>
        <p:txBody>
          <a:bodyPr wrap="square" lIns="274320" tIns="274320" rIns="182880" bIns="274320" rtlCol="0">
            <a:spAutoFit/>
          </a:bodyPr>
          <a:lstStyle/>
          <a:p>
            <a:pPr>
              <a:lnSpc>
                <a:spcPts val="3500"/>
              </a:lnSpc>
            </a:pPr>
            <a:r>
              <a:rPr lang="en-US" sz="2800" dirty="0">
                <a:solidFill>
                  <a:schemeClr val="tx2">
                    <a:lumMod val="50000"/>
                  </a:schemeClr>
                </a:solidFill>
                <a:effectLst>
                  <a:outerShdw blurRad="38100" dist="38100" dir="2700000" algn="tl">
                    <a:srgbClr val="000000">
                      <a:alpha val="43137"/>
                    </a:srgbClr>
                  </a:outerShdw>
                </a:effectLst>
              </a:rPr>
              <a:t>Only a month remains before the contract between La Rue Engineering and the City of Monroe ends. In the meantime, the company is hosting a retirement dinner in honor of its founder. The company spends $2500 on the dinner, expecting 50 guests. That's $50 per person. Five invitees are city employees. Due to bad weather, </a:t>
            </a:r>
            <a:r>
              <a:rPr lang="en-US" sz="2800" b="1" dirty="0">
                <a:solidFill>
                  <a:schemeClr val="tx2">
                    <a:lumMod val="50000"/>
                  </a:schemeClr>
                </a:solidFill>
                <a:effectLst>
                  <a:outerShdw blurRad="38100" dist="38100" dir="2700000" algn="tl">
                    <a:srgbClr val="000000">
                      <a:alpha val="43137"/>
                    </a:srgbClr>
                  </a:outerShdw>
                </a:effectLst>
              </a:rPr>
              <a:t>only 40 invitees attend</a:t>
            </a:r>
            <a:r>
              <a:rPr lang="en-US" sz="2800" dirty="0">
                <a:solidFill>
                  <a:schemeClr val="tx2">
                    <a:lumMod val="50000"/>
                  </a:schemeClr>
                </a:solidFill>
                <a:effectLst>
                  <a:outerShdw blurRad="38100" dist="38100" dir="2700000" algn="tl">
                    <a:srgbClr val="000000">
                      <a:alpha val="43137"/>
                    </a:srgbClr>
                  </a:outerShdw>
                </a:effectLst>
              </a:rPr>
              <a:t>. The cost is still $50 per person. So, this event falls within the food and drink exception.</a:t>
            </a:r>
          </a:p>
        </p:txBody>
      </p:sp>
    </p:spTree>
    <p:extLst>
      <p:ext uri="{BB962C8B-B14F-4D97-AF65-F5344CB8AC3E}">
        <p14:creationId xmlns:p14="http://schemas.microsoft.com/office/powerpoint/2010/main" val="730749225"/>
      </p:ext>
    </p:extLst>
  </p:cSld>
  <p:clrMapOvr>
    <a:masterClrMapping/>
  </p:clrMapOvr>
  <p:transition spd="slow">
    <p:push dir="u"/>
  </p:transition>
</p:sld>
</file>

<file path=ppt/slides/slide6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22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2" name="TextBox 1"/>
          <p:cNvSpPr txBox="1"/>
          <p:nvPr/>
        </p:nvSpPr>
        <p:spPr>
          <a:xfrm>
            <a:off x="440964" y="2307848"/>
            <a:ext cx="11370036" cy="2349579"/>
          </a:xfrm>
          <a:prstGeom prst="roundRect">
            <a:avLst/>
          </a:prstGeom>
          <a:solidFill>
            <a:schemeClr val="tx2">
              <a:lumMod val="20000"/>
              <a:lumOff val="80000"/>
              <a:alpha val="79000"/>
            </a:schemeClr>
          </a:solidFill>
          <a:effectLst>
            <a:softEdge rad="88900"/>
          </a:effectLst>
        </p:spPr>
        <p:txBody>
          <a:bodyPr wrap="square" lIns="274320" rIns="182880" rtlCol="0">
            <a:spAutoFit/>
          </a:bodyPr>
          <a:lstStyle/>
          <a:p>
            <a:pPr algn="ctr"/>
            <a:r>
              <a:rPr lang="en-US" sz="9600" dirty="0">
                <a:solidFill>
                  <a:schemeClr val="tx2">
                    <a:lumMod val="50000"/>
                  </a:schemeClr>
                </a:solidFill>
                <a:effectLst>
                  <a:outerShdw blurRad="38100" dist="38100" dir="2700000" algn="tl">
                    <a:srgbClr val="000000">
                      <a:alpha val="43137"/>
                    </a:srgbClr>
                  </a:outerShdw>
                </a:effectLst>
                <a:latin typeface="Berlin Sans FB Demi" panose="020E0802020502020306" pitchFamily="34" charset="0"/>
              </a:rPr>
              <a:t>$2500 ÷ 50 = $50</a:t>
            </a:r>
          </a:p>
          <a:p>
            <a:pPr algn="ctr"/>
            <a:r>
              <a:rPr lang="en-US" sz="3600" dirty="0">
                <a:solidFill>
                  <a:schemeClr val="tx2">
                    <a:lumMod val="50000"/>
                  </a:schemeClr>
                </a:solidFill>
                <a:effectLst>
                  <a:outerShdw blurRad="38100" dist="38100" dir="2700000" algn="tl">
                    <a:srgbClr val="000000">
                      <a:alpha val="43137"/>
                    </a:srgbClr>
                  </a:outerShdw>
                </a:effectLst>
                <a:latin typeface="Berlin Sans FB Demi" panose="020E0802020502020306" pitchFamily="34" charset="0"/>
              </a:rPr>
              <a:t>          Total Cost	     People Invited     Per Person</a:t>
            </a:r>
          </a:p>
        </p:txBody>
      </p:sp>
      <p:sp>
        <p:nvSpPr>
          <p:cNvPr id="4" name="TextBox 3"/>
          <p:cNvSpPr txBox="1"/>
          <p:nvPr/>
        </p:nvSpPr>
        <p:spPr>
          <a:xfrm>
            <a:off x="943884" y="5078233"/>
            <a:ext cx="10326180" cy="954107"/>
          </a:xfrm>
          <a:prstGeom prst="rect">
            <a:avLst/>
          </a:prstGeom>
          <a:noFill/>
        </p:spPr>
        <p:txBody>
          <a:bodyPr wrap="square" rtlCol="0">
            <a:spAutoFit/>
          </a:bodyPr>
          <a:lstStyle/>
          <a:p>
            <a:pPr algn="ctr"/>
            <a:r>
              <a:rPr lang="en-US" sz="2800" b="1" dirty="0">
                <a:solidFill>
                  <a:schemeClr val="tx2">
                    <a:lumMod val="20000"/>
                    <a:lumOff val="80000"/>
                  </a:schemeClr>
                </a:solidFill>
                <a:effectLst>
                  <a:outerShdw blurRad="38100" dist="38100" dir="2700000" algn="tl">
                    <a:srgbClr val="000000">
                      <a:alpha val="43137"/>
                    </a:srgbClr>
                  </a:outerShdw>
                </a:effectLst>
              </a:rPr>
              <a:t>The cost per person remains the same.</a:t>
            </a:r>
          </a:p>
          <a:p>
            <a:pPr algn="ctr"/>
            <a:r>
              <a:rPr lang="en-US" sz="2800" b="1" dirty="0">
                <a:solidFill>
                  <a:schemeClr val="tx2">
                    <a:lumMod val="20000"/>
                    <a:lumOff val="80000"/>
                  </a:schemeClr>
                </a:solidFill>
                <a:effectLst>
                  <a:outerShdw blurRad="38100" dist="38100" dir="2700000" algn="tl">
                    <a:srgbClr val="000000">
                      <a:alpha val="43137"/>
                    </a:srgbClr>
                  </a:outerShdw>
                </a:effectLst>
              </a:rPr>
              <a:t>The amount of the meal is within the exception limitation.</a:t>
            </a:r>
          </a:p>
        </p:txBody>
      </p:sp>
    </p:spTree>
    <p:extLst>
      <p:ext uri="{BB962C8B-B14F-4D97-AF65-F5344CB8AC3E}">
        <p14:creationId xmlns:p14="http://schemas.microsoft.com/office/powerpoint/2010/main" val="3397633505"/>
      </p:ext>
    </p:extLst>
  </p:cSld>
  <p:clrMapOvr>
    <a:masterClrMapping/>
  </p:clrMapOvr>
  <p:transition spd="slow">
    <p:push dir="u"/>
  </p:transition>
</p:sld>
</file>

<file path=ppt/slides/slide69.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extLst>
              <a:ext uri="{BEBA8EAE-BF5A-486C-A8C5-ECC9F3942E4B}">
                <a14:imgProps xmlns:a14="http://schemas.microsoft.com/office/drawing/2010/main">
                  <a14:imgLayer r:embed="rId4">
                    <a14:imgEffect>
                      <a14:brightnessContrast bright="-50000" contrast="-30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0" y="-3422"/>
            <a:ext cx="12192000" cy="6858000"/>
          </a:xfrm>
          <a:prstGeom prst="rect">
            <a:avLst/>
          </a:prstGeom>
          <a:gradFill flip="none" rotWithShape="1">
            <a:gsLst>
              <a:gs pos="48000">
                <a:schemeClr val="accent2">
                  <a:lumMod val="75000"/>
                  <a:alpha val="56000"/>
                </a:schemeClr>
              </a:gs>
              <a:gs pos="0">
                <a:schemeClr val="accent2">
                  <a:lumMod val="50000"/>
                  <a:alpha val="78000"/>
                </a:schemeClr>
              </a:gs>
              <a:gs pos="58000">
                <a:schemeClr val="tx1">
                  <a:lumMod val="75000"/>
                  <a:lumOff val="25000"/>
                  <a:alpha val="0"/>
                </a:schemeClr>
              </a:gs>
              <a:gs pos="100000">
                <a:schemeClr val="bg2">
                  <a:lumMod val="25000"/>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9" name="TextBox 8"/>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pic>
        <p:nvPicPr>
          <p:cNvPr id="10" name="Picture 9"/>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0" b="100000" l="6603" r="96486"/>
                    </a14:imgEffect>
                  </a14:imgLayer>
                </a14:imgProps>
              </a:ext>
              <a:ext uri="{28A0092B-C50C-407E-A947-70E740481C1C}">
                <a14:useLocalDpi xmlns:a14="http://schemas.microsoft.com/office/drawing/2010/main" val="0"/>
              </a:ext>
            </a:extLst>
          </a:blip>
          <a:srcRect l="6713"/>
          <a:stretch/>
        </p:blipFill>
        <p:spPr>
          <a:xfrm>
            <a:off x="3035808" y="513472"/>
            <a:ext cx="8871032" cy="6344528"/>
          </a:xfrm>
          <a:prstGeom prst="rect">
            <a:avLst/>
          </a:prstGeom>
        </p:spPr>
      </p:pic>
      <p:sp>
        <p:nvSpPr>
          <p:cNvPr id="11" name="TextBox 10"/>
          <p:cNvSpPr txBox="1"/>
          <p:nvPr/>
        </p:nvSpPr>
        <p:spPr>
          <a:xfrm>
            <a:off x="0" y="4331836"/>
            <a:ext cx="12192000" cy="1661993"/>
          </a:xfrm>
          <a:prstGeom prst="rect">
            <a:avLst/>
          </a:prstGeom>
          <a:solidFill>
            <a:schemeClr val="tx1">
              <a:alpha val="80000"/>
            </a:schemeClr>
          </a:solidFill>
          <a:effectLst>
            <a:softEdge rad="88900"/>
          </a:effectLst>
        </p:spPr>
        <p:txBody>
          <a:bodyPr wrap="square" lIns="457200" tIns="91440" rIns="3931920" bIns="91440" rtlCol="0" anchor="ctr" anchorCtr="0">
            <a:spAutoFit/>
          </a:bodyPr>
          <a:lstStyle/>
          <a:p>
            <a:r>
              <a:rPr lang="en-US" sz="3200" dirty="0">
                <a:solidFill>
                  <a:schemeClr val="bg1">
                    <a:lumMod val="85000"/>
                  </a:schemeClr>
                </a:solidFill>
                <a:effectLst>
                  <a:outerShdw blurRad="38100" dist="38100" dir="2700000" algn="tl">
                    <a:srgbClr val="000000">
                      <a:alpha val="43137"/>
                    </a:srgbClr>
                  </a:outerShdw>
                </a:effectLst>
              </a:rPr>
              <a:t>Does this mean I have to figure out whether I’ve eaten $60 worth of food at a banquet?</a:t>
            </a:r>
          </a:p>
        </p:txBody>
      </p:sp>
      <p:sp>
        <p:nvSpPr>
          <p:cNvPr id="12" name="TextBox 11"/>
          <p:cNvSpPr txBox="1"/>
          <p:nvPr/>
        </p:nvSpPr>
        <p:spPr>
          <a:xfrm>
            <a:off x="363677" y="4255607"/>
            <a:ext cx="11464646" cy="1723549"/>
          </a:xfrm>
          <a:prstGeom prst="rect">
            <a:avLst/>
          </a:prstGeom>
          <a:solidFill>
            <a:schemeClr val="tx2">
              <a:lumMod val="50000"/>
            </a:schemeClr>
          </a:solidFill>
          <a:ln>
            <a:solidFill>
              <a:schemeClr val="tx2">
                <a:lumMod val="60000"/>
                <a:lumOff val="40000"/>
                <a:alpha val="85000"/>
              </a:schemeClr>
            </a:solidFill>
          </a:ln>
          <a:effectLst>
            <a:outerShdw blurRad="50800" dist="38100" dir="5400000" algn="t" rotWithShape="0">
              <a:prstClr val="black">
                <a:alpha val="40000"/>
              </a:prstClr>
            </a:outerShdw>
          </a:effectLst>
        </p:spPr>
        <p:txBody>
          <a:bodyPr wrap="square" lIns="731520" tIns="365760" rIns="822960" bIns="365760" rtlCol="0" anchor="ctr" anchorCtr="0">
            <a:spAutoFit/>
          </a:bodyPr>
          <a:lstStyle/>
          <a:p>
            <a:r>
              <a:rPr lang="en-US" sz="3200" dirty="0">
                <a:solidFill>
                  <a:schemeClr val="bg1">
                    <a:lumMod val="85000"/>
                  </a:schemeClr>
                </a:solidFill>
                <a:effectLst>
                  <a:outerShdw blurRad="38100" dist="38100" dir="2700000" algn="tl">
                    <a:srgbClr val="000000">
                      <a:alpha val="43137"/>
                    </a:srgbClr>
                  </a:outerShdw>
                </a:effectLst>
              </a:rPr>
              <a:t>The provider is responsible for keeping track of how much has been spent, </a:t>
            </a:r>
            <a:r>
              <a:rPr lang="en-US" sz="3200" b="1" dirty="0">
                <a:solidFill>
                  <a:schemeClr val="bg1">
                    <a:lumMod val="85000"/>
                  </a:schemeClr>
                </a:solidFill>
                <a:effectLst>
                  <a:outerShdw blurRad="38100" dist="38100" dir="2700000" algn="tl">
                    <a:srgbClr val="000000">
                      <a:alpha val="43137"/>
                    </a:srgbClr>
                  </a:outerShdw>
                </a:effectLst>
              </a:rPr>
              <a:t>not</a:t>
            </a:r>
            <a:r>
              <a:rPr lang="en-US" sz="3200" dirty="0">
                <a:solidFill>
                  <a:schemeClr val="bg1">
                    <a:lumMod val="85000"/>
                  </a:schemeClr>
                </a:solidFill>
                <a:effectLst>
                  <a:outerShdw blurRad="38100" dist="38100" dir="2700000" algn="tl">
                    <a:srgbClr val="000000">
                      <a:alpha val="43137"/>
                    </a:srgbClr>
                  </a:outerShdw>
                </a:effectLst>
              </a:rPr>
              <a:t> the public servant.</a:t>
            </a:r>
            <a:endParaRPr lang="en-US" sz="1100" dirty="0">
              <a:solidFill>
                <a:schemeClr val="bg1">
                  <a:lumMod val="85000"/>
                </a:schemeClr>
              </a:solidFill>
              <a:effectLst>
                <a:outerShdw blurRad="38100" dist="38100" dir="2700000" algn="tl">
                  <a:srgbClr val="000000">
                    <a:alpha val="43137"/>
                  </a:srgbClr>
                </a:outerShdw>
              </a:effectLst>
            </a:endParaRPr>
          </a:p>
        </p:txBody>
      </p:sp>
      <p:pic>
        <p:nvPicPr>
          <p:cNvPr id="13" name="Picture 12"/>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3035" b="100000" l="7029" r="89883"/>
                    </a14:imgEffect>
                  </a14:imgLayer>
                </a14:imgProps>
              </a:ext>
              <a:ext uri="{28A0092B-C50C-407E-A947-70E740481C1C}">
                <a14:useLocalDpi xmlns:a14="http://schemas.microsoft.com/office/drawing/2010/main" val="0"/>
              </a:ext>
            </a:extLst>
          </a:blip>
          <a:srcRect l="17234" t="13582" r="18446"/>
          <a:stretch/>
        </p:blipFill>
        <p:spPr>
          <a:xfrm>
            <a:off x="3682468" y="-184666"/>
            <a:ext cx="7856497" cy="7042666"/>
          </a:xfrm>
          <a:prstGeom prst="rect">
            <a:avLst/>
          </a:prstGeom>
        </p:spPr>
      </p:pic>
      <p:sp>
        <p:nvSpPr>
          <p:cNvPr id="14" name="TextBox 13"/>
          <p:cNvSpPr txBox="1"/>
          <p:nvPr/>
        </p:nvSpPr>
        <p:spPr>
          <a:xfrm>
            <a:off x="363677" y="4270280"/>
            <a:ext cx="11464646" cy="1723549"/>
          </a:xfrm>
          <a:prstGeom prst="rect">
            <a:avLst/>
          </a:prstGeom>
          <a:solidFill>
            <a:srgbClr val="A64C0E"/>
          </a:solidFill>
          <a:ln w="3175">
            <a:solidFill>
              <a:schemeClr val="tx2">
                <a:lumMod val="75000"/>
                <a:alpha val="85000"/>
              </a:schemeClr>
            </a:solidFill>
          </a:ln>
          <a:effectLst>
            <a:outerShdw blurRad="50800" dist="38100" dir="5400000" algn="t" rotWithShape="0">
              <a:prstClr val="black">
                <a:alpha val="40000"/>
              </a:prstClr>
            </a:outerShdw>
          </a:effectLst>
        </p:spPr>
        <p:txBody>
          <a:bodyPr wrap="square" lIns="731520" tIns="365760" rIns="822960" bIns="365760" rtlCol="0" anchor="ctr" anchorCtr="0">
            <a:spAutoFit/>
          </a:bodyPr>
          <a:lstStyle/>
          <a:p>
            <a:r>
              <a:rPr lang="en-US" sz="3200" dirty="0">
                <a:solidFill>
                  <a:schemeClr val="bg1"/>
                </a:solidFill>
                <a:effectLst>
                  <a:outerShdw blurRad="38100" dist="38100" dir="2700000" algn="tl">
                    <a:srgbClr val="000000">
                      <a:alpha val="43137"/>
                    </a:srgbClr>
                  </a:outerShdw>
                </a:effectLst>
              </a:rPr>
              <a:t>Still, the public servant should reasonably be able to tell whether the food offered is above the limit.</a:t>
            </a:r>
            <a:endParaRPr lang="en-US" sz="11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8902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par>
                                <p:cTn id="15" presetID="1" presetClass="exit" presetSubtype="0" fill="hold" nodeType="withEffect">
                                  <p:stCondLst>
                                    <p:cond delay="0"/>
                                  </p:stCondLst>
                                  <p:childTnLst>
                                    <p:set>
                                      <p:cBhvr>
                                        <p:cTn id="16" dur="1" fill="hold">
                                          <p:stCondLst>
                                            <p:cond delay="0"/>
                                          </p:stCondLst>
                                        </p:cTn>
                                        <p:tgtEl>
                                          <p:spTgt spid="10"/>
                                        </p:tgtEl>
                                        <p:attrNameLst>
                                          <p:attrName>style.visibility</p:attrName>
                                        </p:attrNameLst>
                                      </p:cBhvr>
                                      <p:to>
                                        <p:strVal val="hidden"/>
                                      </p:to>
                                    </p:set>
                                  </p:childTnLst>
                                </p:cTn>
                              </p:par>
                              <p:par>
                                <p:cTn id="17" presetID="1"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310436"/>
            <a:ext cx="12201098" cy="2508379"/>
          </a:xfrm>
          <a:prstGeom prst="rect">
            <a:avLst/>
          </a:prstGeom>
          <a:solidFill>
            <a:schemeClr val="tx2">
              <a:lumMod val="75000"/>
              <a:alpha val="93000"/>
            </a:schemeClr>
          </a:solidFill>
          <a:ln>
            <a:solidFill>
              <a:schemeClr val="tx2">
                <a:lumMod val="20000"/>
                <a:lumOff val="80000"/>
              </a:schemeClr>
            </a:solidFill>
          </a:ln>
        </p:spPr>
        <p:txBody>
          <a:bodyPr wrap="square" lIns="365760" rIns="365760" bIns="182880" rtlCol="0" anchor="ctr" anchorCtr="0">
            <a:spAutoFit/>
          </a:bodyPr>
          <a:lstStyle/>
          <a:p>
            <a:r>
              <a:rPr lang="en-US" sz="3600" b="1" dirty="0">
                <a:solidFill>
                  <a:schemeClr val="bg1">
                    <a:lumMod val="85000"/>
                  </a:schemeClr>
                </a:solidFill>
                <a:effectLst>
                  <a:outerShdw blurRad="38100" dist="38100" dir="2700000" algn="tl">
                    <a:srgbClr val="000000">
                      <a:alpha val="43137"/>
                    </a:srgbClr>
                  </a:outerShdw>
                </a:effectLst>
              </a:rPr>
              <a:t>True or False</a:t>
            </a:r>
          </a:p>
          <a:p>
            <a:r>
              <a:rPr lang="en-US" sz="2800" dirty="0">
                <a:solidFill>
                  <a:schemeClr val="bg1">
                    <a:lumMod val="85000"/>
                  </a:schemeClr>
                </a:solidFill>
                <a:effectLst>
                  <a:outerShdw blurRad="38100" dist="38100" dir="2700000" algn="tl">
                    <a:srgbClr val="000000">
                      <a:alpha val="43137"/>
                    </a:srgbClr>
                  </a:outerShdw>
                </a:effectLst>
              </a:rPr>
              <a:t>In appreciation of your office’s hard work, a local business owner has five dozen fresh donuts delivered to your office. Since the donuts are a gift to the entire office, it’s perfectly okay for your office to accept and eat the donuts under the Code.</a:t>
            </a:r>
            <a:endParaRPr lang="en-US" sz="1400" b="1" dirty="0">
              <a:solidFill>
                <a:schemeClr val="bg1">
                  <a:lumMod val="85000"/>
                </a:schemeClr>
              </a:solidFill>
              <a:effectLst>
                <a:outerShdw blurRad="38100" dist="38100" dir="2700000" algn="tl">
                  <a:srgbClr val="000000">
                    <a:alpha val="43137"/>
                  </a:srgbClr>
                </a:outerShdw>
              </a:effectLst>
            </a:endParaRPr>
          </a:p>
        </p:txBody>
      </p:sp>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4" name="TextBox 3"/>
          <p:cNvSpPr txBox="1"/>
          <p:nvPr/>
        </p:nvSpPr>
        <p:spPr>
          <a:xfrm>
            <a:off x="9098" y="4842878"/>
            <a:ext cx="12192000" cy="1169551"/>
          </a:xfrm>
          <a:prstGeom prst="rect">
            <a:avLst/>
          </a:prstGeom>
          <a:solidFill>
            <a:schemeClr val="tx2">
              <a:lumMod val="50000"/>
              <a:alpha val="76000"/>
            </a:schemeClr>
          </a:solidFill>
          <a:ln>
            <a:solidFill>
              <a:schemeClr val="tx2">
                <a:lumMod val="20000"/>
                <a:lumOff val="80000"/>
              </a:schemeClr>
            </a:solidFill>
          </a:ln>
        </p:spPr>
        <p:txBody>
          <a:bodyPr wrap="square" lIns="365760" rIns="365760" rtlCol="0" anchor="ctr" anchorCtr="0">
            <a:spAutoFit/>
          </a:bodyPr>
          <a:lstStyle/>
          <a:p>
            <a:endParaRPr lang="en-US" sz="1400" b="1" dirty="0">
              <a:solidFill>
                <a:schemeClr val="bg1">
                  <a:lumMod val="85000"/>
                </a:schemeClr>
              </a:solidFill>
              <a:effectLst>
                <a:outerShdw blurRad="38100" dist="38100" dir="2700000" algn="tl">
                  <a:srgbClr val="000000">
                    <a:alpha val="43137"/>
                  </a:srgbClr>
                </a:outerShdw>
              </a:effectLst>
            </a:endParaRPr>
          </a:p>
          <a:p>
            <a:r>
              <a:rPr lang="en-US" sz="2800" b="1" dirty="0">
                <a:solidFill>
                  <a:srgbClr val="FFFF00"/>
                </a:solidFill>
                <a:effectLst>
                  <a:outerShdw blurRad="38100" dist="38100" dir="2700000" algn="tl">
                    <a:srgbClr val="000000">
                      <a:alpha val="43137"/>
                    </a:srgbClr>
                  </a:outerShdw>
                </a:effectLst>
              </a:rPr>
              <a:t>False: </a:t>
            </a:r>
            <a:r>
              <a:rPr lang="en-US" sz="2800" dirty="0">
                <a:solidFill>
                  <a:schemeClr val="bg1">
                    <a:lumMod val="85000"/>
                  </a:schemeClr>
                </a:solidFill>
                <a:effectLst>
                  <a:outerShdw blurRad="38100" dist="38100" dir="2700000" algn="tl">
                    <a:srgbClr val="000000">
                      <a:alpha val="43137"/>
                    </a:srgbClr>
                  </a:outerShdw>
                </a:effectLst>
              </a:rPr>
              <a:t>Remember the video, “Mark’s Gift Basket.” You must not accept and eat food outside the presence of the giver. </a:t>
            </a:r>
          </a:p>
        </p:txBody>
      </p:sp>
    </p:spTree>
    <p:extLst>
      <p:ext uri="{BB962C8B-B14F-4D97-AF65-F5344CB8AC3E}">
        <p14:creationId xmlns:p14="http://schemas.microsoft.com/office/powerpoint/2010/main" val="197021480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contrast="27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325036"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96166" y="1260345"/>
            <a:ext cx="5145743" cy="5478423"/>
          </a:xfrm>
          <a:prstGeom prst="rect">
            <a:avLst/>
          </a:prstGeom>
          <a:noFill/>
        </p:spPr>
        <p:txBody>
          <a:bodyPr wrap="square" rtlCol="0">
            <a:spAutoFit/>
          </a:bodyPr>
          <a:lstStyle/>
          <a:p>
            <a:r>
              <a:rPr lang="en-US" sz="2500" b="1" dirty="0">
                <a:solidFill>
                  <a:srgbClr val="FFFF69"/>
                </a:solidFill>
                <a:effectLst>
                  <a:outerShdw blurRad="38100" dist="38100" dir="2700000" algn="tl">
                    <a:srgbClr val="000000">
                      <a:alpha val="43137"/>
                    </a:srgbClr>
                  </a:outerShdw>
                </a:effectLst>
              </a:rPr>
              <a:t>Shelby Keller works at the parish jail. Her mother, Grace, is a baker. Monday, Grace delivered a Red Velvet cake to Shelly’s office, and Shelby put the cake in the break room. She told everyone that her mother made it, and they were welcome to have a slice. Shelby means well, but she should not have offered the cake to her coworkers. Public servants should not ever accept gifts of food on the job.</a:t>
            </a:r>
          </a:p>
        </p:txBody>
      </p:sp>
      <p:sp>
        <p:nvSpPr>
          <p:cNvPr id="4" name="TextBox 3"/>
          <p:cNvSpPr txBox="1"/>
          <p:nvPr/>
        </p:nvSpPr>
        <p:spPr>
          <a:xfrm>
            <a:off x="-20780" y="462477"/>
            <a:ext cx="5325035" cy="584775"/>
          </a:xfrm>
          <a:prstGeom prst="rect">
            <a:avLst/>
          </a:prstGeom>
          <a:noFill/>
        </p:spPr>
        <p:txBody>
          <a:bodyPr wrap="square" rtlCol="0">
            <a:spAutoFit/>
          </a:bodyPr>
          <a:lstStyle/>
          <a:p>
            <a:pPr algn="ctr"/>
            <a:r>
              <a:rPr lang="en-US" sz="3200" b="1" dirty="0">
                <a:solidFill>
                  <a:srgbClr val="F8E5D3"/>
                </a:solidFill>
                <a:effectLst>
                  <a:outerShdw blurRad="38100" dist="38100" dir="2700000" algn="tl">
                    <a:srgbClr val="000000">
                      <a:alpha val="43137"/>
                    </a:srgbClr>
                  </a:outerShdw>
                </a:effectLst>
              </a:rPr>
              <a:t>True or False</a:t>
            </a:r>
          </a:p>
        </p:txBody>
      </p:sp>
    </p:spTree>
    <p:extLst>
      <p:ext uri="{BB962C8B-B14F-4D97-AF65-F5344CB8AC3E}">
        <p14:creationId xmlns:p14="http://schemas.microsoft.com/office/powerpoint/2010/main" val="35347373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contrast="27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1526"/>
            <a:ext cx="5325036" cy="6858000"/>
          </a:xfrm>
          <a:prstGeom prst="rect">
            <a:avLst/>
          </a:prstGeom>
          <a:gradFill>
            <a:gsLst>
              <a:gs pos="30000">
                <a:srgbClr val="0E2A57"/>
              </a:gs>
              <a:gs pos="66000">
                <a:srgbClr val="15273B">
                  <a:lumMod val="94000"/>
                  <a:lumOff val="6000"/>
                </a:srgbClr>
              </a:gs>
              <a:gs pos="0">
                <a:srgbClr val="2C70AE">
                  <a:alpha val="53000"/>
                </a:srgbClr>
              </a:gs>
              <a:gs pos="92000">
                <a:srgbClr val="002060">
                  <a:alpha val="70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934" y="2090094"/>
            <a:ext cx="4625792" cy="3108543"/>
          </a:xfrm>
          <a:prstGeom prst="rect">
            <a:avLst/>
          </a:prstGeom>
          <a:noFill/>
        </p:spPr>
        <p:txBody>
          <a:bodyPr wrap="square" lIns="182880" rIns="182880" rtlCol="0">
            <a:spAutoFit/>
          </a:bodyPr>
          <a:lstStyle/>
          <a:p>
            <a:r>
              <a:rPr lang="en-US" sz="2800" dirty="0">
                <a:solidFill>
                  <a:schemeClr val="bg1"/>
                </a:solidFill>
                <a:effectLst>
                  <a:outerShdw blurRad="38100" dist="38100" dir="2700000" algn="tl">
                    <a:srgbClr val="000000">
                      <a:alpha val="43137"/>
                    </a:srgbClr>
                  </a:outerShdw>
                </a:effectLst>
              </a:rPr>
              <a:t>Go ahead. Have a piece of cake. Shelby’s mom is not a prohibited source. She’s not doing any business with the jail, so there’s no conflict of interest here.</a:t>
            </a:r>
            <a:endParaRPr lang="en-US" sz="3600" b="1" dirty="0">
              <a:solidFill>
                <a:schemeClr val="bg1"/>
              </a:solidFill>
              <a:effectLst>
                <a:outerShdw blurRad="38100" dist="38100" dir="2700000" algn="tl">
                  <a:srgbClr val="000000">
                    <a:alpha val="43137"/>
                  </a:srgbClr>
                </a:outerShdw>
              </a:effectLst>
            </a:endParaRPr>
          </a:p>
        </p:txBody>
      </p:sp>
      <p:sp>
        <p:nvSpPr>
          <p:cNvPr id="4" name="TextBox 3"/>
          <p:cNvSpPr txBox="1"/>
          <p:nvPr/>
        </p:nvSpPr>
        <p:spPr>
          <a:xfrm>
            <a:off x="0" y="757746"/>
            <a:ext cx="5325035" cy="769441"/>
          </a:xfrm>
          <a:prstGeom prst="rect">
            <a:avLst/>
          </a:prstGeom>
          <a:solidFill>
            <a:srgbClr val="C00000"/>
          </a:solidFill>
          <a:effectLst>
            <a:outerShdw blurRad="50800" dist="38100" dir="5400000" algn="t" rotWithShape="0">
              <a:prstClr val="black">
                <a:alpha val="40000"/>
              </a:prstClr>
            </a:outerShdw>
          </a:effectLst>
        </p:spPr>
        <p:txBody>
          <a:bodyPr wrap="square" rtlCol="0">
            <a:spAutoFit/>
          </a:bodyPr>
          <a:lstStyle/>
          <a:p>
            <a:pPr algn="ctr"/>
            <a:r>
              <a:rPr lang="en-US" sz="4400" b="1" dirty="0">
                <a:solidFill>
                  <a:srgbClr val="FFFF69"/>
                </a:solidFill>
                <a:effectLst>
                  <a:outerShdw blurRad="38100" dist="38100" dir="2700000" algn="tl">
                    <a:srgbClr val="000000">
                      <a:alpha val="43137"/>
                    </a:srgbClr>
                  </a:outerShdw>
                </a:effectLst>
              </a:rPr>
              <a:t>False</a:t>
            </a:r>
          </a:p>
        </p:txBody>
      </p:sp>
      <p:cxnSp>
        <p:nvCxnSpPr>
          <p:cNvPr id="6" name="Straight Connector 5"/>
          <p:cNvCxnSpPr/>
          <p:nvPr/>
        </p:nvCxnSpPr>
        <p:spPr>
          <a:xfrm>
            <a:off x="-17929" y="757746"/>
            <a:ext cx="5325035" cy="0"/>
          </a:xfrm>
          <a:prstGeom prst="line">
            <a:avLst/>
          </a:prstGeom>
          <a:ln>
            <a:solidFill>
              <a:srgbClr val="FFFF00">
                <a:alpha val="50000"/>
              </a:srgb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6890" y="1519739"/>
            <a:ext cx="5325035" cy="0"/>
          </a:xfrm>
          <a:prstGeom prst="line">
            <a:avLst/>
          </a:prstGeom>
          <a:ln>
            <a:solidFill>
              <a:srgbClr val="FFFF00">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187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55000" contrast="6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8" name="Right Triangle 7"/>
          <p:cNvSpPr/>
          <p:nvPr/>
        </p:nvSpPr>
        <p:spPr>
          <a:xfrm flipH="1" flipV="1">
            <a:off x="9283700" y="-1"/>
            <a:ext cx="2891266" cy="4356100"/>
          </a:xfrm>
          <a:prstGeom prst="rtTriangle">
            <a:avLst/>
          </a:prstGeom>
          <a:blipFill dpi="0" rotWithShape="1">
            <a:blip r:embed="rId5" cstate="email">
              <a:alphaModFix amt="80000"/>
              <a:duotone>
                <a:prstClr val="black"/>
                <a:srgbClr val="D9C3A5">
                  <a:tint val="50000"/>
                  <a:satMod val="180000"/>
                </a:srgbClr>
              </a:duotone>
              <a:extLst>
                <a:ext uri="{28A0092B-C50C-407E-A947-70E740481C1C}">
                  <a14:useLocalDpi xmlns:a14="http://schemas.microsoft.com/office/drawing/2010/main"/>
                </a:ext>
              </a:extLst>
            </a:blip>
            <a:srcRect/>
            <a:stretch>
              <a:fillRect l="1000" t="9000"/>
            </a:stretch>
          </a:blip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ight Triangle 6"/>
          <p:cNvSpPr/>
          <p:nvPr/>
        </p:nvSpPr>
        <p:spPr>
          <a:xfrm>
            <a:off x="0" y="1390282"/>
            <a:ext cx="4394200" cy="5467718"/>
          </a:xfrm>
          <a:prstGeom prst="rtTriangle">
            <a:avLst/>
          </a:prstGeom>
          <a:blipFill dpi="0" rotWithShape="1">
            <a:blip r:embed="rId6" cstate="email">
              <a:alphaModFix amt="56000"/>
              <a:duotone>
                <a:prstClr val="black"/>
                <a:srgbClr val="D9C3A5">
                  <a:tint val="50000"/>
                  <a:satMod val="180000"/>
                </a:srgbClr>
              </a:duoton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a:ext>
              </a:extLst>
            </a:blip>
            <a:srcRect/>
            <a:stretch>
              <a:fillRect l="-23000" t="9000" r="-18000" b="-4000"/>
            </a:stretch>
          </a:blip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3136074" y="440876"/>
            <a:ext cx="6549485" cy="646331"/>
          </a:xfrm>
          <a:prstGeom prst="rect">
            <a:avLst/>
          </a:prstGeom>
          <a:noFill/>
        </p:spPr>
        <p:txBody>
          <a:bodyPr wrap="none" rtlCol="0">
            <a:spAutoFit/>
          </a:bodyPr>
          <a:lstStyle/>
          <a:p>
            <a:r>
              <a:rPr lang="en-US" sz="3600" dirty="0">
                <a:solidFill>
                  <a:schemeClr val="accent4">
                    <a:lumMod val="40000"/>
                    <a:lumOff val="60000"/>
                  </a:schemeClr>
                </a:solidFill>
                <a:latin typeface="Copperplate Gothic Light" panose="020E0507020206020404" pitchFamily="34" charset="0"/>
              </a:rPr>
              <a:t>Complimentary Admission</a:t>
            </a:r>
          </a:p>
        </p:txBody>
      </p:sp>
      <p:sp>
        <p:nvSpPr>
          <p:cNvPr id="3" name="TextBox 2"/>
          <p:cNvSpPr txBox="1"/>
          <p:nvPr/>
        </p:nvSpPr>
        <p:spPr>
          <a:xfrm>
            <a:off x="1867555" y="2190580"/>
            <a:ext cx="3405099" cy="2739211"/>
          </a:xfrm>
          <a:prstGeom prst="rect">
            <a:avLst/>
          </a:prstGeom>
          <a:noFill/>
        </p:spPr>
        <p:txBody>
          <a:bodyPr wrap="none" rtlCol="0">
            <a:spAutoFit/>
          </a:bodyPr>
          <a:lstStyle/>
          <a:p>
            <a:pPr marL="514350" indent="-514350">
              <a:buFont typeface="+mj-lt"/>
              <a:buAutoNum type="arabicPeriod"/>
            </a:pPr>
            <a:r>
              <a:rPr lang="en-US" sz="3600" dirty="0">
                <a:solidFill>
                  <a:schemeClr val="accent4">
                    <a:lumMod val="20000"/>
                    <a:lumOff val="80000"/>
                  </a:schemeClr>
                </a:solidFill>
                <a:effectLst>
                  <a:outerShdw blurRad="38100" dist="38100" dir="2700000" algn="tl">
                    <a:srgbClr val="000000">
                      <a:alpha val="43137"/>
                    </a:srgbClr>
                  </a:outerShdw>
                </a:effectLst>
                <a:latin typeface="Century Gothic" panose="020B0502020202020204" pitchFamily="34" charset="0"/>
              </a:rPr>
              <a:t>Civic</a:t>
            </a:r>
          </a:p>
          <a:p>
            <a:pPr marL="514350" indent="-514350">
              <a:buFont typeface="+mj-lt"/>
              <a:buAutoNum type="arabicPeriod"/>
            </a:pPr>
            <a:r>
              <a:rPr lang="en-US" sz="3600" dirty="0">
                <a:solidFill>
                  <a:schemeClr val="accent4">
                    <a:lumMod val="20000"/>
                    <a:lumOff val="80000"/>
                  </a:schemeClr>
                </a:solidFill>
                <a:effectLst>
                  <a:outerShdw blurRad="38100" dist="38100" dir="2700000" algn="tl">
                    <a:srgbClr val="000000">
                      <a:alpha val="43137"/>
                    </a:srgbClr>
                  </a:outerShdw>
                </a:effectLst>
                <a:latin typeface="Century Gothic" panose="020B0502020202020204" pitchFamily="34" charset="0"/>
              </a:rPr>
              <a:t>Non-profit</a:t>
            </a:r>
          </a:p>
          <a:p>
            <a:pPr marL="514350" indent="-514350">
              <a:buFont typeface="+mj-lt"/>
              <a:buAutoNum type="arabicPeriod"/>
            </a:pPr>
            <a:r>
              <a:rPr lang="en-US" sz="3600" dirty="0">
                <a:solidFill>
                  <a:schemeClr val="accent4">
                    <a:lumMod val="20000"/>
                    <a:lumOff val="80000"/>
                  </a:schemeClr>
                </a:solidFill>
                <a:effectLst>
                  <a:outerShdw blurRad="38100" dist="38100" dir="2700000" algn="tl">
                    <a:srgbClr val="000000">
                      <a:alpha val="43137"/>
                    </a:srgbClr>
                  </a:outerShdw>
                </a:effectLst>
                <a:latin typeface="Century Gothic" panose="020B0502020202020204" pitchFamily="34" charset="0"/>
              </a:rPr>
              <a:t>Educational</a:t>
            </a:r>
          </a:p>
          <a:p>
            <a:pPr marL="514350" indent="-514350">
              <a:buFont typeface="+mj-lt"/>
              <a:buAutoNum type="arabicPeriod"/>
            </a:pPr>
            <a:r>
              <a:rPr lang="en-US" sz="3600" dirty="0">
                <a:solidFill>
                  <a:schemeClr val="accent4">
                    <a:lumMod val="20000"/>
                    <a:lumOff val="80000"/>
                  </a:schemeClr>
                </a:solidFill>
                <a:effectLst>
                  <a:outerShdw blurRad="38100" dist="38100" dir="2700000" algn="tl">
                    <a:srgbClr val="000000">
                      <a:alpha val="43137"/>
                    </a:srgbClr>
                  </a:outerShdw>
                </a:effectLst>
                <a:latin typeface="Century Gothic" panose="020B0502020202020204" pitchFamily="34" charset="0"/>
              </a:rPr>
              <a:t>Political</a:t>
            </a:r>
          </a:p>
          <a:p>
            <a:endParaRPr lang="en-US" sz="1000" b="1" dirty="0">
              <a:solidFill>
                <a:schemeClr val="accent4">
                  <a:lumMod val="20000"/>
                  <a:lumOff val="80000"/>
                </a:schemeClr>
              </a:solidFill>
              <a:effectLst>
                <a:outerShdw blurRad="38100" dist="38100" dir="2700000" algn="tl">
                  <a:srgbClr val="000000">
                    <a:alpha val="43137"/>
                  </a:srgbClr>
                </a:outerShdw>
              </a:effectLst>
              <a:latin typeface="Century Gothic" panose="020B0502020202020204" pitchFamily="34" charset="0"/>
            </a:endParaRPr>
          </a:p>
          <a:p>
            <a:endParaRPr lang="en-US" dirty="0">
              <a:solidFill>
                <a:schemeClr val="accent4">
                  <a:lumMod val="20000"/>
                  <a:lumOff val="80000"/>
                </a:schemeClr>
              </a:solidFill>
              <a:latin typeface="Century Gothic" panose="020B0502020202020204" pitchFamily="34" charset="0"/>
            </a:endParaRPr>
          </a:p>
        </p:txBody>
      </p:sp>
      <p:sp>
        <p:nvSpPr>
          <p:cNvPr id="4" name="TextBox 3"/>
          <p:cNvSpPr txBox="1"/>
          <p:nvPr/>
        </p:nvSpPr>
        <p:spPr>
          <a:xfrm>
            <a:off x="6894168" y="2158336"/>
            <a:ext cx="4779063" cy="4524315"/>
          </a:xfrm>
          <a:prstGeom prst="rect">
            <a:avLst/>
          </a:prstGeom>
          <a:noFill/>
        </p:spPr>
        <p:txBody>
          <a:bodyPr wrap="square" rtlCol="0">
            <a:spAutoFit/>
          </a:bodyPr>
          <a:lstStyle/>
          <a:p>
            <a:pPr marL="457200" indent="-457200">
              <a:buFont typeface="+mj-lt"/>
              <a:buAutoNum type="arabicPeriod"/>
            </a:pPr>
            <a:r>
              <a:rPr lang="en-US" sz="2800" dirty="0">
                <a:solidFill>
                  <a:schemeClr val="accent4">
                    <a:lumMod val="20000"/>
                    <a:lumOff val="80000"/>
                  </a:schemeClr>
                </a:solidFill>
                <a:effectLst>
                  <a:outerShdw blurRad="38100" dist="38100" dir="2700000" algn="tl">
                    <a:srgbClr val="000000">
                      <a:alpha val="43137"/>
                    </a:srgbClr>
                  </a:outerShdw>
                </a:effectLst>
              </a:rPr>
              <a:t>Speaker</a:t>
            </a:r>
          </a:p>
          <a:p>
            <a:pPr marL="457200" indent="-457200">
              <a:buFont typeface="+mj-lt"/>
              <a:buAutoNum type="arabicPeriod"/>
            </a:pPr>
            <a:r>
              <a:rPr lang="en-US" sz="2800" dirty="0">
                <a:solidFill>
                  <a:schemeClr val="accent4">
                    <a:lumMod val="20000"/>
                    <a:lumOff val="80000"/>
                  </a:schemeClr>
                </a:solidFill>
                <a:effectLst>
                  <a:outerShdw blurRad="38100" dist="38100" dir="2700000" algn="tl">
                    <a:srgbClr val="000000">
                      <a:alpha val="43137"/>
                    </a:srgbClr>
                  </a:outerShdw>
                </a:effectLst>
              </a:rPr>
              <a:t>Panel member </a:t>
            </a:r>
          </a:p>
          <a:p>
            <a:pPr marL="457200" indent="-457200">
              <a:buFont typeface="+mj-lt"/>
              <a:buAutoNum type="arabicPeriod"/>
            </a:pPr>
            <a:r>
              <a:rPr lang="en-US" sz="2800" dirty="0">
                <a:solidFill>
                  <a:schemeClr val="accent4">
                    <a:lumMod val="20000"/>
                    <a:lumOff val="80000"/>
                  </a:schemeClr>
                </a:solidFill>
                <a:effectLst>
                  <a:outerShdw blurRad="38100" dist="38100" dir="2700000" algn="tl">
                    <a:srgbClr val="000000">
                      <a:alpha val="43137"/>
                    </a:srgbClr>
                  </a:outerShdw>
                </a:effectLst>
              </a:rPr>
              <a:t>Debate/Discussion participant</a:t>
            </a:r>
          </a:p>
          <a:p>
            <a:pPr marL="457200" indent="-457200">
              <a:buFont typeface="+mj-lt"/>
              <a:buAutoNum type="arabicPeriod"/>
            </a:pPr>
            <a:r>
              <a:rPr lang="en-US" sz="2800" dirty="0">
                <a:solidFill>
                  <a:schemeClr val="accent4">
                    <a:lumMod val="20000"/>
                    <a:lumOff val="80000"/>
                  </a:schemeClr>
                </a:solidFill>
                <a:effectLst>
                  <a:outerShdw blurRad="38100" dist="38100" dir="2700000" algn="tl">
                    <a:srgbClr val="000000">
                      <a:alpha val="43137"/>
                    </a:srgbClr>
                  </a:outerShdw>
                </a:effectLst>
              </a:rPr>
              <a:t>Program honoree</a:t>
            </a:r>
          </a:p>
          <a:p>
            <a:endParaRPr lang="en-US" b="1" u="sng" dirty="0">
              <a:solidFill>
                <a:schemeClr val="accent4">
                  <a:lumMod val="20000"/>
                  <a:lumOff val="80000"/>
                </a:schemeClr>
              </a:solidFill>
              <a:effectLst>
                <a:outerShdw blurRad="38100" dist="38100" dir="2700000" algn="tl">
                  <a:srgbClr val="000000">
                    <a:alpha val="43137"/>
                  </a:srgbClr>
                </a:outerShdw>
              </a:effectLst>
            </a:endParaRPr>
          </a:p>
          <a:p>
            <a:r>
              <a:rPr lang="en-US" sz="2800" b="1" u="sng" dirty="0">
                <a:solidFill>
                  <a:schemeClr val="accent4">
                    <a:lumMod val="20000"/>
                    <a:lumOff val="80000"/>
                  </a:schemeClr>
                </a:solidFill>
                <a:effectLst>
                  <a:outerShdw blurRad="38100" dist="38100" dir="2700000" algn="tl">
                    <a:srgbClr val="000000">
                      <a:alpha val="43137"/>
                    </a:srgbClr>
                  </a:outerShdw>
                </a:effectLst>
              </a:rPr>
              <a:t>OR</a:t>
            </a:r>
          </a:p>
          <a:p>
            <a:endParaRPr lang="en-US" b="1" u="sng" dirty="0">
              <a:solidFill>
                <a:schemeClr val="accent4">
                  <a:lumMod val="20000"/>
                  <a:lumOff val="80000"/>
                </a:schemeClr>
              </a:solidFill>
              <a:effectLst>
                <a:outerShdw blurRad="38100" dist="38100" dir="2700000" algn="tl">
                  <a:srgbClr val="000000">
                    <a:alpha val="43137"/>
                  </a:srgbClr>
                </a:outerShdw>
              </a:effectLst>
            </a:endParaRPr>
          </a:p>
          <a:p>
            <a:r>
              <a:rPr lang="en-US" sz="2800" dirty="0">
                <a:solidFill>
                  <a:schemeClr val="accent4">
                    <a:lumMod val="20000"/>
                    <a:lumOff val="80000"/>
                  </a:schemeClr>
                </a:solidFill>
                <a:effectLst>
                  <a:outerShdw blurRad="38100" dist="38100" dir="2700000" algn="tl">
                    <a:srgbClr val="000000">
                      <a:alpha val="43137"/>
                    </a:srgbClr>
                  </a:outerShdw>
                </a:effectLst>
              </a:rPr>
              <a:t>Staff member assisting an elected official as part of ordinary duties</a:t>
            </a:r>
          </a:p>
        </p:txBody>
      </p:sp>
      <p:sp>
        <p:nvSpPr>
          <p:cNvPr id="5" name="TextBox 4"/>
          <p:cNvSpPr txBox="1"/>
          <p:nvPr/>
        </p:nvSpPr>
        <p:spPr>
          <a:xfrm>
            <a:off x="-1" y="1390282"/>
            <a:ext cx="6057899" cy="584775"/>
          </a:xfrm>
          <a:prstGeom prst="rect">
            <a:avLst/>
          </a:prstGeom>
          <a:solidFill>
            <a:schemeClr val="accent4">
              <a:lumMod val="20000"/>
              <a:lumOff val="80000"/>
            </a:schemeClr>
          </a:solidFill>
          <a:ln w="38100">
            <a:solidFill>
              <a:srgbClr val="504034"/>
            </a:solidFill>
          </a:ln>
          <a:effectLst>
            <a:outerShdw blurRad="50800" dist="38100" dir="5400000" algn="t"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rgbClr val="4D3D36"/>
                </a:solidFill>
                <a:effectLst>
                  <a:outerShdw blurRad="50800" dist="38100" dir="2700000" algn="tl" rotWithShape="0">
                    <a:prstClr val="black">
                      <a:alpha val="40000"/>
                    </a:prstClr>
                  </a:outerShdw>
                </a:effectLst>
              </a:rPr>
              <a:t>Type of Event</a:t>
            </a:r>
          </a:p>
        </p:txBody>
      </p:sp>
      <p:sp>
        <p:nvSpPr>
          <p:cNvPr id="6" name="TextBox 5"/>
          <p:cNvSpPr txBox="1"/>
          <p:nvPr/>
        </p:nvSpPr>
        <p:spPr>
          <a:xfrm>
            <a:off x="6085196" y="1390283"/>
            <a:ext cx="6062472" cy="584775"/>
          </a:xfrm>
          <a:prstGeom prst="rect">
            <a:avLst/>
          </a:prstGeom>
          <a:solidFill>
            <a:schemeClr val="accent4">
              <a:lumMod val="20000"/>
              <a:lumOff val="80000"/>
            </a:schemeClr>
          </a:solidFill>
          <a:ln w="38100">
            <a:solidFill>
              <a:srgbClr val="504034"/>
            </a:solidFill>
          </a:ln>
          <a:effectLst>
            <a:outerShdw blurRad="50800" dist="38100" dir="5400000" algn="t"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rgbClr val="4D3D36"/>
                </a:solidFill>
                <a:effectLst>
                  <a:outerShdw blurRad="50800" dist="38100" dir="2700000" algn="tl" rotWithShape="0">
                    <a:prstClr val="black">
                      <a:alpha val="40000"/>
                    </a:prstClr>
                  </a:outerShdw>
                </a:effectLst>
              </a:rPr>
              <a:t>Public Servant’s Purpose</a:t>
            </a:r>
          </a:p>
        </p:txBody>
      </p:sp>
      <p:sp>
        <p:nvSpPr>
          <p:cNvPr id="9" name="TextBox 8"/>
          <p:cNvSpPr txBox="1"/>
          <p:nvPr/>
        </p:nvSpPr>
        <p:spPr>
          <a:xfrm>
            <a:off x="0" y="6488668"/>
            <a:ext cx="2066591"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1123(13)</a:t>
            </a:r>
          </a:p>
        </p:txBody>
      </p:sp>
    </p:spTree>
    <p:extLst>
      <p:ext uri="{BB962C8B-B14F-4D97-AF65-F5344CB8AC3E}">
        <p14:creationId xmlns:p14="http://schemas.microsoft.com/office/powerpoint/2010/main" val="362521136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66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10" name="Picture 9"/>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3947" y="2110127"/>
            <a:ext cx="5722086" cy="4660710"/>
          </a:xfrm>
          <a:prstGeom prst="rect">
            <a:avLst/>
          </a:prstGeom>
          <a:ln>
            <a:noFill/>
          </a:ln>
          <a:effectLst>
            <a:softEdge rad="112500"/>
          </a:effectLst>
        </p:spPr>
      </p:pic>
      <p:sp>
        <p:nvSpPr>
          <p:cNvPr id="2" name="TextBox 1"/>
          <p:cNvSpPr txBox="1"/>
          <p:nvPr/>
        </p:nvSpPr>
        <p:spPr>
          <a:xfrm>
            <a:off x="1552928" y="424409"/>
            <a:ext cx="9055926" cy="584775"/>
          </a:xfrm>
          <a:prstGeom prst="rect">
            <a:avLst/>
          </a:prstGeom>
          <a:noFill/>
        </p:spPr>
        <p:txBody>
          <a:bodyPr wrap="square" rtlCol="0">
            <a:spAutoFit/>
          </a:bodyPr>
          <a:lstStyle/>
          <a:p>
            <a:pPr algn="ctr"/>
            <a:r>
              <a:rPr lang="en-US" sz="3200" dirty="0">
                <a:solidFill>
                  <a:schemeClr val="bg2">
                    <a:lumMod val="90000"/>
                  </a:schemeClr>
                </a:solidFill>
                <a:latin typeface="Copperplate Gothic Light" panose="020E0507020206020404" pitchFamily="34" charset="0"/>
              </a:rPr>
              <a:t>Complimentary Admission Exceptions</a:t>
            </a:r>
          </a:p>
        </p:txBody>
      </p:sp>
      <p:sp>
        <p:nvSpPr>
          <p:cNvPr id="3" name="TextBox 2"/>
          <p:cNvSpPr txBox="1"/>
          <p:nvPr/>
        </p:nvSpPr>
        <p:spPr>
          <a:xfrm>
            <a:off x="0" y="1997444"/>
            <a:ext cx="6057898" cy="892552"/>
          </a:xfrm>
          <a:prstGeom prst="rect">
            <a:avLst/>
          </a:prstGeom>
          <a:solidFill>
            <a:srgbClr val="37301B">
              <a:alpha val="81000"/>
            </a:srgbClr>
          </a:solidFill>
          <a:effectLst>
            <a:softEdge rad="63500"/>
          </a:effectLst>
        </p:spPr>
        <p:txBody>
          <a:bodyPr wrap="square" rtlCol="0">
            <a:spAutoFit/>
          </a:bodyPr>
          <a:lstStyle/>
          <a:p>
            <a:pPr algn="ctr"/>
            <a:r>
              <a:rPr lang="en-US" sz="2600" b="1" dirty="0">
                <a:solidFill>
                  <a:schemeClr val="tx2">
                    <a:lumMod val="20000"/>
                    <a:lumOff val="80000"/>
                  </a:schemeClr>
                </a:solidFill>
                <a:effectLst>
                  <a:outerShdw blurRad="38100" dist="38100" dir="2700000" algn="tl">
                    <a:srgbClr val="000000">
                      <a:alpha val="43137"/>
                    </a:srgbClr>
                  </a:outerShdw>
                </a:effectLst>
                <a:latin typeface="Century Gothic" panose="020B0502020202020204" pitchFamily="34" charset="0"/>
              </a:rPr>
              <a:t>Fundraisers—Candidate</a:t>
            </a:r>
          </a:p>
          <a:p>
            <a:pPr algn="ctr"/>
            <a:r>
              <a:rPr lang="en-US" sz="2600" b="1" dirty="0">
                <a:solidFill>
                  <a:schemeClr val="tx2">
                    <a:lumMod val="20000"/>
                    <a:lumOff val="80000"/>
                  </a:schemeClr>
                </a:solidFill>
                <a:effectLst>
                  <a:outerShdw blurRad="38100" dist="38100" dir="2700000" algn="tl">
                    <a:srgbClr val="000000">
                      <a:alpha val="43137"/>
                    </a:srgbClr>
                  </a:outerShdw>
                </a:effectLst>
                <a:latin typeface="Century Gothic" panose="020B0502020202020204" pitchFamily="34" charset="0"/>
              </a:rPr>
              <a:t>Or Political Party*</a:t>
            </a:r>
          </a:p>
        </p:txBody>
      </p:sp>
      <p:sp>
        <p:nvSpPr>
          <p:cNvPr id="5" name="TextBox 4"/>
          <p:cNvSpPr txBox="1"/>
          <p:nvPr/>
        </p:nvSpPr>
        <p:spPr>
          <a:xfrm>
            <a:off x="-1" y="1390282"/>
            <a:ext cx="6057899" cy="584775"/>
          </a:xfrm>
          <a:prstGeom prst="rect">
            <a:avLst/>
          </a:prstGeom>
          <a:solidFill>
            <a:schemeClr val="accent1">
              <a:lumMod val="20000"/>
              <a:lumOff val="80000"/>
            </a:schemeClr>
          </a:solidFill>
          <a:ln w="38100">
            <a:solidFill>
              <a:srgbClr val="504034"/>
            </a:solidFill>
          </a:ln>
          <a:effectLst>
            <a:outerShdw blurRad="50800" dist="38100" dir="5400000" algn="t"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rgbClr val="4D3D36"/>
                </a:solidFill>
                <a:effectLst>
                  <a:outerShdw blurRad="50800" dist="38100" dir="2700000" algn="tl" rotWithShape="0">
                    <a:prstClr val="black">
                      <a:alpha val="40000"/>
                    </a:prstClr>
                  </a:outerShdw>
                </a:effectLst>
              </a:rPr>
              <a:t>YES</a:t>
            </a:r>
          </a:p>
        </p:txBody>
      </p:sp>
      <p:pic>
        <p:nvPicPr>
          <p:cNvPr id="9" name="Picture 8"/>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769291" y="1469359"/>
            <a:ext cx="4776717" cy="5436732"/>
          </a:xfrm>
          <a:prstGeom prst="rect">
            <a:avLst/>
          </a:prstGeom>
          <a:ln>
            <a:noFill/>
          </a:ln>
          <a:effectLst>
            <a:softEdge rad="112500"/>
          </a:effectLst>
        </p:spPr>
      </p:pic>
      <p:sp>
        <p:nvSpPr>
          <p:cNvPr id="6" name="TextBox 5"/>
          <p:cNvSpPr txBox="1"/>
          <p:nvPr/>
        </p:nvSpPr>
        <p:spPr>
          <a:xfrm>
            <a:off x="6085196" y="1390283"/>
            <a:ext cx="6062472" cy="584775"/>
          </a:xfrm>
          <a:prstGeom prst="rect">
            <a:avLst/>
          </a:prstGeom>
          <a:solidFill>
            <a:schemeClr val="tx2">
              <a:lumMod val="20000"/>
              <a:lumOff val="80000"/>
            </a:schemeClr>
          </a:solidFill>
          <a:ln w="38100">
            <a:solidFill>
              <a:srgbClr val="504034"/>
            </a:solidFill>
          </a:ln>
          <a:effectLst>
            <a:outerShdw blurRad="50800" dist="38100" dir="5400000" algn="t"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rgbClr val="4D3D36"/>
                </a:solidFill>
                <a:effectLst>
                  <a:outerShdw blurRad="50800" dist="38100" dir="2700000" algn="tl" rotWithShape="0">
                    <a:prstClr val="black">
                      <a:alpha val="40000"/>
                    </a:prstClr>
                  </a:outerShdw>
                </a:effectLst>
              </a:rPr>
              <a:t>NO</a:t>
            </a:r>
          </a:p>
        </p:txBody>
      </p:sp>
      <p:sp>
        <p:nvSpPr>
          <p:cNvPr id="7" name="TextBox 6"/>
          <p:cNvSpPr txBox="1"/>
          <p:nvPr/>
        </p:nvSpPr>
        <p:spPr>
          <a:xfrm>
            <a:off x="6085196" y="1983796"/>
            <a:ext cx="6106804" cy="523220"/>
          </a:xfrm>
          <a:prstGeom prst="rect">
            <a:avLst/>
          </a:prstGeom>
          <a:solidFill>
            <a:srgbClr val="37301B">
              <a:alpha val="80000"/>
            </a:srgbClr>
          </a:solidFill>
          <a:effectLst>
            <a:softEdge rad="31750"/>
          </a:effectLst>
        </p:spPr>
        <p:txBody>
          <a:bodyPr wrap="square" rtlCol="0">
            <a:spAutoFit/>
          </a:bodyPr>
          <a:lstStyle/>
          <a:p>
            <a:pPr algn="ctr"/>
            <a:r>
              <a:rPr lang="en-US" sz="2800" b="1" dirty="0">
                <a:solidFill>
                  <a:schemeClr val="bg2"/>
                </a:solidFill>
                <a:effectLst>
                  <a:outerShdw blurRad="38100" dist="38100" dir="2700000" algn="tl">
                    <a:srgbClr val="000000">
                      <a:alpha val="43137"/>
                    </a:srgbClr>
                  </a:outerShdw>
                </a:effectLst>
                <a:latin typeface="Century Gothic" panose="020B0502020202020204" pitchFamily="34" charset="0"/>
              </a:rPr>
              <a:t>Sporting Events</a:t>
            </a:r>
          </a:p>
        </p:txBody>
      </p:sp>
      <p:sp>
        <p:nvSpPr>
          <p:cNvPr id="8" name="TextBox 7"/>
          <p:cNvSpPr txBox="1"/>
          <p:nvPr/>
        </p:nvSpPr>
        <p:spPr>
          <a:xfrm>
            <a:off x="236082" y="5238503"/>
            <a:ext cx="5548797" cy="1532334"/>
          </a:xfrm>
          <a:prstGeom prst="roundRect">
            <a:avLst/>
          </a:prstGeom>
          <a:gradFill>
            <a:gsLst>
              <a:gs pos="0">
                <a:srgbClr val="37301B">
                  <a:alpha val="75000"/>
                </a:srgbClr>
              </a:gs>
              <a:gs pos="74000">
                <a:srgbClr val="37301B">
                  <a:alpha val="39000"/>
                </a:srgbClr>
              </a:gs>
              <a:gs pos="97000">
                <a:schemeClr val="accent4">
                  <a:lumMod val="40000"/>
                  <a:lumOff val="60000"/>
                  <a:alpha val="24000"/>
                </a:schemeClr>
              </a:gs>
            </a:gsLst>
          </a:gradFill>
          <a:ln>
            <a:noFill/>
          </a:ln>
          <a:effectLst>
            <a:outerShdw blurRad="40000" dist="23000" dir="5400000" rotWithShape="0">
              <a:srgbClr val="000000">
                <a:alpha val="35000"/>
              </a:srgbClr>
            </a:outerShdw>
            <a:softEdge rad="63500"/>
          </a:effectLst>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2800" dirty="0">
                <a:solidFill>
                  <a:schemeClr val="bg1">
                    <a:lumMod val="95000"/>
                  </a:schemeClr>
                </a:solidFill>
                <a:effectLst>
                  <a:outerShdw blurRad="50800" dist="38100" dir="2700000" algn="tl" rotWithShape="0">
                    <a:prstClr val="black">
                      <a:alpha val="40000"/>
                    </a:prstClr>
                  </a:outerShdw>
                </a:effectLst>
              </a:rPr>
              <a:t>You may not attend political fundraisers if your job prohibits participation.</a:t>
            </a:r>
            <a:endParaRPr lang="en-US" sz="2800" dirty="0">
              <a:solidFill>
                <a:schemeClr val="accent4">
                  <a:lumMod val="20000"/>
                  <a:lumOff val="80000"/>
                </a:schemeClr>
              </a:solidFill>
              <a:effectLst>
                <a:outerShdw blurRad="50800" dist="38100" dir="2700000" algn="tl" rotWithShape="0">
                  <a:prstClr val="black">
                    <a:alpha val="40000"/>
                  </a:prstClr>
                </a:outerShdw>
              </a:effectLst>
            </a:endParaRPr>
          </a:p>
        </p:txBody>
      </p:sp>
      <p:sp>
        <p:nvSpPr>
          <p:cNvPr id="11" name="TextBox 10"/>
          <p:cNvSpPr txBox="1"/>
          <p:nvPr/>
        </p:nvSpPr>
        <p:spPr>
          <a:xfrm>
            <a:off x="10608853" y="6465222"/>
            <a:ext cx="1550911" cy="369332"/>
          </a:xfrm>
          <a:prstGeom prst="rect">
            <a:avLst/>
          </a:prstGeom>
          <a:solidFill>
            <a:schemeClr val="tx2">
              <a:lumMod val="50000"/>
              <a:alpha val="40000"/>
            </a:schemeClr>
          </a:solidFill>
          <a:effectLst>
            <a:softEdge rad="38100"/>
          </a:effectLst>
        </p:spPr>
        <p:txBody>
          <a:bodyPr wrap="square" rtlCol="0">
            <a:spAutoFit/>
          </a:bodyPr>
          <a:lstStyle/>
          <a:p>
            <a:r>
              <a:rPr lang="en-US" dirty="0">
                <a:solidFill>
                  <a:schemeClr val="bg1"/>
                </a:solidFill>
              </a:rPr>
              <a:t>42:1123(13)</a:t>
            </a:r>
          </a:p>
        </p:txBody>
      </p:sp>
    </p:spTree>
    <p:extLst>
      <p:ext uri="{BB962C8B-B14F-4D97-AF65-F5344CB8AC3E}">
        <p14:creationId xmlns:p14="http://schemas.microsoft.com/office/powerpoint/2010/main" val="257620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6589"/>
            <a:ext cx="12192000" cy="944117"/>
          </a:xfrm>
          <a:solidFill>
            <a:srgbClr val="4A3930">
              <a:alpha val="71000"/>
            </a:srgbClr>
          </a:solidFill>
          <a:ln>
            <a:noFill/>
          </a:ln>
        </p:spPr>
        <p:txBody>
          <a:bodyPr tIns="274320" bIns="822960" anchor="t" anchorCtr="0">
            <a:noAutofit/>
          </a:bodyPr>
          <a:lstStyle/>
          <a:p>
            <a:pPr algn="ctr"/>
            <a:r>
              <a:rPr lang="en-US" sz="3200" dirty="0">
                <a:solidFill>
                  <a:schemeClr val="accent2">
                    <a:lumMod val="20000"/>
                    <a:lumOff val="80000"/>
                  </a:schemeClr>
                </a:solidFill>
              </a:rPr>
              <a:t>Complimentary Admission Exceptions</a:t>
            </a:r>
            <a:br>
              <a:rPr lang="en-US" sz="3200" dirty="0">
                <a:solidFill>
                  <a:schemeClr val="accent2">
                    <a:lumMod val="20000"/>
                    <a:lumOff val="80000"/>
                  </a:schemeClr>
                </a:solidFill>
              </a:rPr>
            </a:br>
            <a:endParaRPr lang="en-US" sz="3200" dirty="0">
              <a:solidFill>
                <a:schemeClr val="accent2">
                  <a:lumMod val="20000"/>
                  <a:lumOff val="80000"/>
                </a:schemeClr>
              </a:solidFill>
            </a:endParaRPr>
          </a:p>
        </p:txBody>
      </p:sp>
      <p:sp>
        <p:nvSpPr>
          <p:cNvPr id="3" name="Text Placeholder 2"/>
          <p:cNvSpPr>
            <a:spLocks noGrp="1"/>
          </p:cNvSpPr>
          <p:nvPr>
            <p:ph type="body" idx="1"/>
          </p:nvPr>
        </p:nvSpPr>
        <p:spPr>
          <a:xfrm>
            <a:off x="988854" y="1684698"/>
            <a:ext cx="10560416" cy="3297238"/>
          </a:xfrm>
          <a:solidFill>
            <a:srgbClr val="481708">
              <a:alpha val="69804"/>
            </a:srgbClr>
          </a:solidFill>
          <a:ln w="3175">
            <a:noFill/>
            <a:prstDash val="solid"/>
          </a:ln>
          <a:effectLst>
            <a:outerShdw blurRad="50800" dist="38100" dir="5400000" algn="t" rotWithShape="0">
              <a:schemeClr val="accent4">
                <a:lumMod val="75000"/>
                <a:alpha val="40000"/>
              </a:schemeClr>
            </a:outerShdw>
            <a:softEdge rad="317500"/>
          </a:effectLst>
        </p:spPr>
        <p:txBody>
          <a:bodyPr lIns="457200" rIns="365760">
            <a:normAutofit/>
          </a:bodyPr>
          <a:lstStyle/>
          <a:p>
            <a:r>
              <a:rPr lang="en-US" sz="3200" dirty="0">
                <a:solidFill>
                  <a:schemeClr val="bg1"/>
                </a:solidFill>
              </a:rPr>
              <a:t>Public servants may also accept complimentary admission to a fundraising event held by or for the benefit of an educational institution as well as events hosted by or for the benefit of a nonprofit organization that conducts educational programs.</a:t>
            </a:r>
          </a:p>
        </p:txBody>
      </p:sp>
      <p:sp>
        <p:nvSpPr>
          <p:cNvPr id="4" name="TextBox 3"/>
          <p:cNvSpPr txBox="1"/>
          <p:nvPr/>
        </p:nvSpPr>
        <p:spPr>
          <a:xfrm>
            <a:off x="9557449" y="6519446"/>
            <a:ext cx="2666114" cy="338554"/>
          </a:xfrm>
          <a:prstGeom prst="rect">
            <a:avLst/>
          </a:prstGeom>
          <a:solidFill>
            <a:srgbClr val="2A2000">
              <a:alpha val="45000"/>
            </a:srgbClr>
          </a:solidFill>
          <a:effectLst>
            <a:softEdge rad="31750"/>
          </a:effectLst>
        </p:spPr>
        <p:txBody>
          <a:bodyPr wrap="none" rtlCol="0">
            <a:spAutoFit/>
          </a:bodyPr>
          <a:lstStyle/>
          <a:p>
            <a:r>
              <a:rPr lang="en-US" sz="1600" dirty="0">
                <a:solidFill>
                  <a:schemeClr val="accent2">
                    <a:lumMod val="20000"/>
                    <a:lumOff val="80000"/>
                  </a:schemeClr>
                </a:solidFill>
              </a:rPr>
              <a:t>La. R. S. 42:1123(13)(a)(iii)</a:t>
            </a:r>
          </a:p>
        </p:txBody>
      </p:sp>
    </p:spTree>
    <p:extLst>
      <p:ext uri="{BB962C8B-B14F-4D97-AF65-F5344CB8AC3E}">
        <p14:creationId xmlns:p14="http://schemas.microsoft.com/office/powerpoint/2010/main" val="102009477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66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529937" y="376283"/>
            <a:ext cx="9055926" cy="584775"/>
          </a:xfrm>
          <a:prstGeom prst="rect">
            <a:avLst/>
          </a:prstGeom>
          <a:noFill/>
        </p:spPr>
        <p:txBody>
          <a:bodyPr wrap="square" rtlCol="0">
            <a:spAutoFit/>
          </a:bodyPr>
          <a:lstStyle/>
          <a:p>
            <a:pPr algn="ctr"/>
            <a:r>
              <a:rPr lang="en-US" sz="3200" dirty="0">
                <a:solidFill>
                  <a:schemeClr val="accent4">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Travel Exception</a:t>
            </a:r>
          </a:p>
        </p:txBody>
      </p:sp>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541753" y="1511753"/>
            <a:ext cx="7508302" cy="5085514"/>
          </a:xfrm>
          <a:prstGeom prst="rect">
            <a:avLst/>
          </a:prstGeom>
          <a:effectLst>
            <a:softEdge rad="127000"/>
          </a:effectLst>
        </p:spPr>
      </p:pic>
      <p:sp>
        <p:nvSpPr>
          <p:cNvPr id="5" name="TextBox 4"/>
          <p:cNvSpPr txBox="1"/>
          <p:nvPr/>
        </p:nvSpPr>
        <p:spPr>
          <a:xfrm>
            <a:off x="10170356" y="6488668"/>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1115.2</a:t>
            </a:r>
          </a:p>
        </p:txBody>
      </p:sp>
      <p:sp>
        <p:nvSpPr>
          <p:cNvPr id="4" name="TextBox 3"/>
          <p:cNvSpPr txBox="1"/>
          <p:nvPr/>
        </p:nvSpPr>
        <p:spPr>
          <a:xfrm>
            <a:off x="250578" y="1697178"/>
            <a:ext cx="4435865" cy="4832092"/>
          </a:xfrm>
          <a:prstGeom prst="rect">
            <a:avLst/>
          </a:prstGeom>
          <a:noFill/>
        </p:spPr>
        <p:txBody>
          <a:bodyPr wrap="square" rtlCol="0">
            <a:spAutoFit/>
          </a:bodyPr>
          <a:lstStyle/>
          <a:p>
            <a:r>
              <a:rPr lang="en-US" sz="2800" dirty="0">
                <a:solidFill>
                  <a:schemeClr val="bg1"/>
                </a:solidFill>
              </a:rPr>
              <a:t>Under R.S. 42:1115.2, public servants may accept complimentary admission, lodging, and reasonable transportation or reimbursement for such expenses if the public servant and the agency head comply with the Code’s statute.</a:t>
            </a:r>
            <a:endParaRPr lang="en-US" sz="2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29774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630778" y="5192729"/>
            <a:ext cx="6492240" cy="1328023"/>
          </a:xfrm>
          <a:prstGeom prst="roundRect">
            <a:avLst/>
          </a:prstGeom>
          <a:solidFill>
            <a:srgbClr val="4A3930"/>
          </a:solidFill>
          <a:ln>
            <a:solidFill>
              <a:schemeClr val="bg2">
                <a:lumMod val="90000"/>
              </a:schemeClr>
            </a:solidFill>
          </a:ln>
          <a:effectLst/>
        </p:spPr>
        <p:txBody>
          <a:bodyPr wrap="square" rtlCol="0">
            <a:spAutoFit/>
          </a:bodyPr>
          <a:lstStyle/>
          <a:p>
            <a:pPr algn="ctr"/>
            <a:r>
              <a:rPr lang="en-US" sz="2400" dirty="0">
                <a:solidFill>
                  <a:schemeClr val="bg2">
                    <a:lumMod val="90000"/>
                  </a:schemeClr>
                </a:solidFill>
                <a:effectLst>
                  <a:outerShdw blurRad="38100" dist="38100" dir="2700000" algn="tl">
                    <a:srgbClr val="000000">
                      <a:alpha val="43137"/>
                    </a:srgbClr>
                  </a:outerShdw>
                </a:effectLst>
                <a:latin typeface="Copperplate Gothic Light" panose="020E0507020206020404" pitchFamily="34" charset="0"/>
              </a:rPr>
              <a:t>Requirements for Accepting Complimentary Admission, Lodging, and Transportation</a:t>
            </a:r>
          </a:p>
        </p:txBody>
      </p:sp>
      <p:sp>
        <p:nvSpPr>
          <p:cNvPr id="6" name="TextBox 5"/>
          <p:cNvSpPr txBox="1"/>
          <p:nvPr/>
        </p:nvSpPr>
        <p:spPr>
          <a:xfrm>
            <a:off x="10405934" y="6488668"/>
            <a:ext cx="1786066" cy="369332"/>
          </a:xfrm>
          <a:prstGeom prst="rect">
            <a:avLst/>
          </a:prstGeom>
          <a:noFill/>
          <a:effectLst>
            <a:softEdge rad="38100"/>
          </a:effectLst>
        </p:spPr>
        <p:txBody>
          <a:bodyPr wrap="none" rtlCol="0">
            <a:spAutoFit/>
          </a:bodyPr>
          <a:lstStyle/>
          <a:p>
            <a:r>
              <a:rPr lang="en-US" dirty="0">
                <a:solidFill>
                  <a:schemeClr val="bg1"/>
                </a:solidFill>
              </a:rPr>
              <a:t>Section 1115.2</a:t>
            </a:r>
          </a:p>
        </p:txBody>
      </p:sp>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502442" y="288757"/>
            <a:ext cx="6550909" cy="4585636"/>
          </a:xfrm>
          <a:prstGeom prst="rect">
            <a:avLst/>
          </a:prstGeom>
        </p:spPr>
      </p:pic>
      <p:sp>
        <p:nvSpPr>
          <p:cNvPr id="7" name="TextBox 6"/>
          <p:cNvSpPr txBox="1"/>
          <p:nvPr/>
        </p:nvSpPr>
        <p:spPr>
          <a:xfrm rot="20040000">
            <a:off x="5906414" y="505277"/>
            <a:ext cx="1876926" cy="1518364"/>
          </a:xfrm>
          <a:prstGeom prst="rect">
            <a:avLst/>
          </a:prstGeom>
          <a:noFill/>
        </p:spPr>
        <p:txBody>
          <a:bodyPr wrap="square" tIns="91440" bIns="91440" rtlCol="0">
            <a:spAutoFit/>
          </a:bodyPr>
          <a:lstStyle/>
          <a:p>
            <a:pPr>
              <a:lnSpc>
                <a:spcPts val="2600"/>
              </a:lnSpc>
            </a:pPr>
            <a:r>
              <a:rPr lang="en-US" b="1" dirty="0">
                <a:solidFill>
                  <a:schemeClr val="accent5">
                    <a:lumMod val="50000"/>
                  </a:schemeClr>
                </a:solidFill>
                <a:effectLst>
                  <a:outerShdw blurRad="38100" dist="38100" dir="2700000" algn="tl">
                    <a:srgbClr val="000000">
                      <a:alpha val="43137"/>
                    </a:srgbClr>
                  </a:outerShdw>
                </a:effectLst>
              </a:rPr>
              <a:t>WOW! I’m glad the boss approved this conference.</a:t>
            </a:r>
          </a:p>
        </p:txBody>
      </p:sp>
      <p:sp>
        <p:nvSpPr>
          <p:cNvPr id="9" name="TextBox 8"/>
          <p:cNvSpPr txBox="1"/>
          <p:nvPr/>
        </p:nvSpPr>
        <p:spPr>
          <a:xfrm>
            <a:off x="82217" y="163345"/>
            <a:ext cx="5535775" cy="6453049"/>
          </a:xfrm>
          <a:prstGeom prst="rect">
            <a:avLst/>
          </a:prstGeom>
          <a:noFill/>
        </p:spPr>
        <p:txBody>
          <a:bodyPr wrap="square" rtlCol="0">
            <a:spAutoFit/>
          </a:bodyPr>
          <a:lstStyle/>
          <a:p>
            <a:pPr lvl="0">
              <a:spcAft>
                <a:spcPts val="400"/>
              </a:spcAft>
            </a:pPr>
            <a:r>
              <a:rPr lang="en-US" sz="2700" dirty="0">
                <a:solidFill>
                  <a:schemeClr val="bg1"/>
                </a:solidFill>
              </a:rPr>
              <a:t>Revised Statute 1115.2 requires that </a:t>
            </a:r>
            <a:r>
              <a:rPr lang="en-US" sz="2700" b="1" dirty="0">
                <a:solidFill>
                  <a:schemeClr val="bg1"/>
                </a:solidFill>
              </a:rPr>
              <a:t>Agency heads</a:t>
            </a:r>
            <a:r>
              <a:rPr lang="en-US" sz="2700" dirty="0">
                <a:solidFill>
                  <a:schemeClr val="bg1"/>
                </a:solidFill>
              </a:rPr>
              <a:t> complete the following </a:t>
            </a:r>
            <a:r>
              <a:rPr lang="en-US" sz="2700" b="1" dirty="0">
                <a:solidFill>
                  <a:srgbClr val="FFFF00"/>
                </a:solidFill>
              </a:rPr>
              <a:t>before</a:t>
            </a:r>
            <a:r>
              <a:rPr lang="en-US" sz="2700" b="1" dirty="0">
                <a:solidFill>
                  <a:schemeClr val="bg1"/>
                </a:solidFill>
              </a:rPr>
              <a:t> </a:t>
            </a:r>
            <a:r>
              <a:rPr lang="en-US" sz="2700" dirty="0">
                <a:solidFill>
                  <a:schemeClr val="bg1"/>
                </a:solidFill>
              </a:rPr>
              <a:t>the public servant may accept such assistance.</a:t>
            </a:r>
          </a:p>
          <a:p>
            <a:pPr marL="514350" lvl="0" indent="-514350">
              <a:spcBef>
                <a:spcPts val="600"/>
              </a:spcBef>
              <a:buSzPct val="104000"/>
              <a:buFont typeface="+mj-lt"/>
              <a:buAutoNum type="arabicPeriod"/>
            </a:pPr>
            <a:r>
              <a:rPr lang="en-US" sz="2700" dirty="0">
                <a:solidFill>
                  <a:schemeClr val="bg1"/>
                </a:solidFill>
              </a:rPr>
              <a:t>Must </a:t>
            </a:r>
            <a:r>
              <a:rPr lang="en-US" sz="2700" b="1" dirty="0">
                <a:solidFill>
                  <a:schemeClr val="bg1"/>
                </a:solidFill>
              </a:rPr>
              <a:t>certify</a:t>
            </a:r>
            <a:r>
              <a:rPr lang="en-US" sz="2700" dirty="0">
                <a:solidFill>
                  <a:schemeClr val="bg1"/>
                </a:solidFill>
              </a:rPr>
              <a:t> that such expenses will directly benefit the agency or will enhance the knowledge or skill of the public servant as it relates to the performance of public service duties.</a:t>
            </a:r>
          </a:p>
          <a:p>
            <a:pPr marL="514350" lvl="0" indent="-514350">
              <a:buSzPct val="104000"/>
              <a:buFont typeface="+mj-lt"/>
              <a:buAutoNum type="arabicPeriod"/>
            </a:pPr>
            <a:r>
              <a:rPr lang="en-US" sz="2700" dirty="0">
                <a:solidFill>
                  <a:schemeClr val="bg1"/>
                </a:solidFill>
              </a:rPr>
              <a:t>Must </a:t>
            </a:r>
            <a:r>
              <a:rPr lang="en-US" sz="2700" b="1" dirty="0">
                <a:solidFill>
                  <a:schemeClr val="bg1"/>
                </a:solidFill>
              </a:rPr>
              <a:t>approve</a:t>
            </a:r>
            <a:r>
              <a:rPr lang="en-US" sz="2700" dirty="0">
                <a:solidFill>
                  <a:schemeClr val="bg1"/>
                </a:solidFill>
              </a:rPr>
              <a:t> the acceptance of such expenses. </a:t>
            </a:r>
          </a:p>
        </p:txBody>
      </p:sp>
      <p:sp>
        <p:nvSpPr>
          <p:cNvPr id="11" name="TextBox 10"/>
          <p:cNvSpPr txBox="1"/>
          <p:nvPr/>
        </p:nvSpPr>
        <p:spPr>
          <a:xfrm>
            <a:off x="384072" y="1264459"/>
            <a:ext cx="4508248" cy="3539430"/>
          </a:xfrm>
          <a:prstGeom prst="rect">
            <a:avLst/>
          </a:prstGeom>
          <a:noFill/>
        </p:spPr>
        <p:txBody>
          <a:bodyPr wrap="square" rtlCol="0">
            <a:spAutoFit/>
          </a:bodyPr>
          <a:lstStyle/>
          <a:p>
            <a:r>
              <a:rPr lang="en-US" sz="2800" b="1" dirty="0">
                <a:solidFill>
                  <a:schemeClr val="bg1"/>
                </a:solidFill>
              </a:rPr>
              <a:t>Public servants</a:t>
            </a:r>
            <a:r>
              <a:rPr lang="en-US" sz="2800" dirty="0">
                <a:solidFill>
                  <a:schemeClr val="bg1"/>
                </a:solidFill>
              </a:rPr>
              <a:t> must file a </a:t>
            </a:r>
            <a:r>
              <a:rPr lang="en-US" sz="2800" b="1" dirty="0">
                <a:solidFill>
                  <a:schemeClr val="bg1"/>
                </a:solidFill>
              </a:rPr>
              <a:t>disclosure form</a:t>
            </a:r>
            <a:r>
              <a:rPr lang="en-US" sz="2800" b="1" i="1" dirty="0">
                <a:solidFill>
                  <a:schemeClr val="bg1"/>
                </a:solidFill>
              </a:rPr>
              <a:t> </a:t>
            </a:r>
            <a:r>
              <a:rPr lang="en-US" sz="2800" i="1" dirty="0">
                <a:solidFill>
                  <a:schemeClr val="bg1"/>
                </a:solidFill>
              </a:rPr>
              <a:t>including</a:t>
            </a:r>
            <a:r>
              <a:rPr lang="en-US" sz="2800" dirty="0">
                <a:solidFill>
                  <a:schemeClr val="bg1"/>
                </a:solidFill>
              </a:rPr>
              <a:t> the agency head’s certification </a:t>
            </a:r>
            <a:r>
              <a:rPr lang="en-US" sz="2800" u="sng" dirty="0">
                <a:solidFill>
                  <a:schemeClr val="bg1"/>
                </a:solidFill>
              </a:rPr>
              <a:t>within</a:t>
            </a:r>
            <a:r>
              <a:rPr lang="en-US" sz="2800" dirty="0">
                <a:solidFill>
                  <a:schemeClr val="bg1"/>
                </a:solidFill>
              </a:rPr>
              <a:t> </a:t>
            </a:r>
            <a:r>
              <a:rPr lang="en-US" sz="2800" u="sng" dirty="0">
                <a:solidFill>
                  <a:schemeClr val="bg1"/>
                </a:solidFill>
              </a:rPr>
              <a:t>60 days</a:t>
            </a:r>
            <a:r>
              <a:rPr lang="en-US" sz="2800" dirty="0">
                <a:solidFill>
                  <a:schemeClr val="bg1"/>
                </a:solidFill>
              </a:rPr>
              <a:t> of acceptance. Fines may be assessed for an untimely filed disclosure.</a:t>
            </a:r>
            <a:endParaRPr lang="en-US" sz="2800" dirty="0"/>
          </a:p>
        </p:txBody>
      </p:sp>
      <p:sp>
        <p:nvSpPr>
          <p:cNvPr id="12" name="Rectangle 11"/>
          <p:cNvSpPr/>
          <p:nvPr/>
        </p:nvSpPr>
        <p:spPr>
          <a:xfrm>
            <a:off x="222256" y="315190"/>
            <a:ext cx="11782123" cy="6199911"/>
          </a:xfrm>
          <a:prstGeom prst="rect">
            <a:avLst/>
          </a:prstGeom>
          <a:solidFill>
            <a:srgbClr val="544C32"/>
          </a:solidFill>
          <a:ln>
            <a:noFill/>
          </a:ln>
          <a:effectLst>
            <a:glow rad="228600">
              <a:schemeClr val="accent4">
                <a:lumMod val="50000"/>
                <a:alpha val="40000"/>
              </a:schemeClr>
            </a:glow>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t>Public servants do not need to file</a:t>
            </a:r>
          </a:p>
          <a:p>
            <a:pPr algn="ctr"/>
            <a:r>
              <a:rPr lang="en-US" sz="3600" dirty="0"/>
              <a:t>a disclosure statement when their agency pays</a:t>
            </a:r>
          </a:p>
          <a:p>
            <a:pPr algn="ctr"/>
            <a:r>
              <a:rPr lang="en-US" sz="3600" dirty="0"/>
              <a:t>for their admission, lodging, and transportation. </a:t>
            </a:r>
          </a:p>
        </p:txBody>
      </p:sp>
    </p:spTree>
    <p:extLst>
      <p:ext uri="{BB962C8B-B14F-4D97-AF65-F5344CB8AC3E}">
        <p14:creationId xmlns:p14="http://schemas.microsoft.com/office/powerpoint/2010/main" val="334994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hidden"/>
                                      </p:to>
                                    </p:set>
                                  </p:childTnLst>
                                </p:cTn>
                              </p:par>
                              <p:par>
                                <p:cTn id="22" presetID="1" presetClass="exit" presetSubtype="0" fill="hold" grpId="1" nodeType="withEffect">
                                  <p:stCondLst>
                                    <p:cond delay="0"/>
                                  </p:stCondLst>
                                  <p:childTnLst>
                                    <p:set>
                                      <p:cBhvr>
                                        <p:cTn id="23" dur="1" fill="hold">
                                          <p:stCondLst>
                                            <p:cond delay="0"/>
                                          </p:stCondLst>
                                        </p:cTn>
                                        <p:tgtEl>
                                          <p:spTgt spid="9">
                                            <p:txEl>
                                              <p:pRg st="1" end="1"/>
                                            </p:txEl>
                                          </p:spTgt>
                                        </p:tgtEl>
                                        <p:attrNameLst>
                                          <p:attrName>style.visibility</p:attrName>
                                        </p:attrNameLst>
                                      </p:cBhvr>
                                      <p:to>
                                        <p:strVal val="hidden"/>
                                      </p:to>
                                    </p:set>
                                  </p:childTnLst>
                                </p:cTn>
                              </p:par>
                              <p:par>
                                <p:cTn id="24" presetID="1" presetClass="exit" presetSubtype="0" fill="hold" grpId="1" nodeType="withEffect">
                                  <p:stCondLst>
                                    <p:cond delay="0"/>
                                  </p:stCondLst>
                                  <p:childTnLst>
                                    <p:set>
                                      <p:cBhvr>
                                        <p:cTn id="25" dur="1" fill="hold">
                                          <p:stCondLst>
                                            <p:cond delay="0"/>
                                          </p:stCondLst>
                                        </p:cTn>
                                        <p:tgtEl>
                                          <p:spTgt spid="9">
                                            <p:txEl>
                                              <p:pRg st="2" end="2"/>
                                            </p:txEl>
                                          </p:spTgt>
                                        </p:tgtEl>
                                        <p:attrNameLst>
                                          <p:attrName>style.visibility</p:attrName>
                                        </p:attrNameLst>
                                      </p:cBhvr>
                                      <p:to>
                                        <p:strVal val="hidden"/>
                                      </p:to>
                                    </p:set>
                                  </p:childTnLst>
                                </p:cTn>
                              </p:par>
                            </p:childTnLst>
                          </p:cTn>
                        </p:par>
                        <p:par>
                          <p:cTn id="26" fill="hold">
                            <p:stCondLst>
                              <p:cond delay="0"/>
                            </p:stCondLst>
                            <p:childTnLst>
                              <p:par>
                                <p:cTn id="27" presetID="10" presetClass="entr" presetSubtype="0"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1"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ppt_x"/>
                                          </p:val>
                                        </p:tav>
                                        <p:tav tm="100000">
                                          <p:val>
                                            <p:strVal val="#ppt_x"/>
                                          </p:val>
                                        </p:tav>
                                      </p:tavLst>
                                    </p:anim>
                                    <p:anim calcmode="lin" valueType="num">
                                      <p:cBhvr additive="base">
                                        <p:cTn id="35"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9" grpId="1" build="allAtOnce"/>
      <p:bldP spid="11" grpId="0"/>
      <p:bldP spid="12"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4054" y="205874"/>
            <a:ext cx="6978192" cy="923330"/>
          </a:xfrm>
          <a:prstGeom prst="rect">
            <a:avLst/>
          </a:prstGeom>
          <a:noFill/>
        </p:spPr>
        <p:txBody>
          <a:bodyPr wrap="none" rtlCol="0">
            <a:spAutoFit/>
          </a:bodyPr>
          <a:lstStyle/>
          <a:p>
            <a:r>
              <a:rPr lang="en-US" sz="5400" dirty="0">
                <a:solidFill>
                  <a:schemeClr val="accent6">
                    <a:lumMod val="40000"/>
                    <a:lumOff val="60000"/>
                  </a:schemeClr>
                </a:solidFill>
                <a:effectLst>
                  <a:outerShdw blurRad="38100" dist="38100" dir="2700000" algn="tl">
                    <a:srgbClr val="000000">
                      <a:alpha val="43137"/>
                    </a:srgbClr>
                  </a:outerShdw>
                </a:effectLst>
                <a:latin typeface="Berlin Sans FB" panose="020E0602020502020306" pitchFamily="34" charset="0"/>
              </a:rPr>
              <a:t>Question: True or False?</a:t>
            </a:r>
          </a:p>
        </p:txBody>
      </p:sp>
      <p:sp>
        <p:nvSpPr>
          <p:cNvPr id="3" name="TextBox 2"/>
          <p:cNvSpPr txBox="1"/>
          <p:nvPr/>
        </p:nvSpPr>
        <p:spPr>
          <a:xfrm>
            <a:off x="762000" y="1229261"/>
            <a:ext cx="11049000" cy="2246769"/>
          </a:xfrm>
          <a:prstGeom prst="rect">
            <a:avLst/>
          </a:prstGeom>
          <a:noFill/>
        </p:spPr>
        <p:txBody>
          <a:bodyPr wrap="square" rtlCol="0">
            <a:spAutoFit/>
          </a:bodyPr>
          <a:lstStyle/>
          <a:p>
            <a:r>
              <a:rPr lang="en-US" sz="2800" b="1" dirty="0">
                <a:solidFill>
                  <a:schemeClr val="bg1">
                    <a:lumMod val="95000"/>
                  </a:schemeClr>
                </a:solidFill>
                <a:effectLst>
                  <a:outerShdw blurRad="38100" dist="38100" dir="2700000" algn="tl">
                    <a:srgbClr val="000000">
                      <a:alpha val="43137"/>
                    </a:srgbClr>
                  </a:outerShdw>
                </a:effectLst>
              </a:rPr>
              <a:t>The history department at Northwestern University is paying for Professor Marion Hébert to attend an educational conference in Houston where she will present a paper in her field. Professor Hébert must file a disclosure form with the Board of Ethics listing her expenses and including her agency head’s certification.</a:t>
            </a:r>
          </a:p>
        </p:txBody>
      </p:sp>
      <p:sp>
        <p:nvSpPr>
          <p:cNvPr id="4" name="TextBox 3"/>
          <p:cNvSpPr txBox="1"/>
          <p:nvPr/>
        </p:nvSpPr>
        <p:spPr>
          <a:xfrm>
            <a:off x="762000" y="3913326"/>
            <a:ext cx="11049000" cy="2677656"/>
          </a:xfrm>
          <a:prstGeom prst="rect">
            <a:avLst/>
          </a:prstGeom>
          <a:solidFill>
            <a:schemeClr val="tx2">
              <a:lumMod val="75000"/>
              <a:alpha val="60000"/>
            </a:schemeClr>
          </a:solidFill>
          <a:effectLst>
            <a:outerShdw blurRad="50800" dist="50800" dir="5400000" algn="t" rotWithShape="0">
              <a:prstClr val="black">
                <a:alpha val="40000"/>
              </a:prstClr>
            </a:outerShdw>
            <a:softEdge rad="63500"/>
          </a:effectLst>
        </p:spPr>
        <p:txBody>
          <a:bodyPr wrap="square" rIns="91440" rtlCol="0">
            <a:spAutoFit/>
          </a:bodyPr>
          <a:lstStyle/>
          <a:p>
            <a:r>
              <a:rPr lang="en-US" sz="2800" b="1" dirty="0">
                <a:solidFill>
                  <a:schemeClr val="bg1">
                    <a:lumMod val="95000"/>
                  </a:schemeClr>
                </a:solidFill>
              </a:rPr>
              <a:t>False: </a:t>
            </a:r>
            <a:r>
              <a:rPr lang="en-US" sz="2800" dirty="0">
                <a:solidFill>
                  <a:schemeClr val="bg1">
                    <a:lumMod val="95000"/>
                  </a:schemeClr>
                </a:solidFill>
              </a:rPr>
              <a:t>Professor Hébert does not have to file a disclosure form because her agency is paying for the trip.</a:t>
            </a:r>
          </a:p>
          <a:p>
            <a:endParaRPr lang="en-US" sz="2800" dirty="0">
              <a:solidFill>
                <a:schemeClr val="bg1">
                  <a:lumMod val="95000"/>
                </a:schemeClr>
              </a:solidFill>
            </a:endParaRPr>
          </a:p>
          <a:p>
            <a:r>
              <a:rPr lang="en-US" sz="2800" dirty="0">
                <a:solidFill>
                  <a:schemeClr val="bg1">
                    <a:lumMod val="95000"/>
                  </a:schemeClr>
                </a:solidFill>
              </a:rPr>
              <a:t>Public servants do not need to file disclosures when their agency or another governmental entity pays for their lodging, or admission. </a:t>
            </a:r>
          </a:p>
        </p:txBody>
      </p:sp>
    </p:spTree>
    <p:extLst>
      <p:ext uri="{BB962C8B-B14F-4D97-AF65-F5344CB8AC3E}">
        <p14:creationId xmlns:p14="http://schemas.microsoft.com/office/powerpoint/2010/main" val="400803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3844" y="286084"/>
            <a:ext cx="6978192" cy="923330"/>
          </a:xfrm>
          <a:prstGeom prst="rect">
            <a:avLst/>
          </a:prstGeom>
          <a:noFill/>
        </p:spPr>
        <p:txBody>
          <a:bodyPr wrap="none" rtlCol="0">
            <a:spAutoFit/>
          </a:bodyPr>
          <a:lstStyle/>
          <a:p>
            <a:r>
              <a:rPr lang="en-US" sz="5400" dirty="0">
                <a:solidFill>
                  <a:schemeClr val="accent6">
                    <a:lumMod val="40000"/>
                    <a:lumOff val="60000"/>
                  </a:schemeClr>
                </a:solidFill>
                <a:effectLst>
                  <a:outerShdw blurRad="38100" dist="38100" dir="2700000" algn="tl">
                    <a:srgbClr val="000000">
                      <a:alpha val="43137"/>
                    </a:srgbClr>
                  </a:outerShdw>
                </a:effectLst>
                <a:latin typeface="Berlin Sans FB" panose="020E0602020502020306" pitchFamily="34" charset="0"/>
              </a:rPr>
              <a:t>Question: True or False?</a:t>
            </a:r>
          </a:p>
        </p:txBody>
      </p:sp>
      <p:sp>
        <p:nvSpPr>
          <p:cNvPr id="3" name="TextBox 2"/>
          <p:cNvSpPr txBox="1"/>
          <p:nvPr/>
        </p:nvSpPr>
        <p:spPr>
          <a:xfrm>
            <a:off x="556125" y="1568114"/>
            <a:ext cx="11163969" cy="3108543"/>
          </a:xfrm>
          <a:prstGeom prst="rect">
            <a:avLst/>
          </a:prstGeom>
          <a:noFill/>
        </p:spPr>
        <p:txBody>
          <a:bodyPr wrap="square" rtlCol="0">
            <a:spAutoFit/>
          </a:bodyPr>
          <a:lstStyle/>
          <a:p>
            <a:r>
              <a:rPr lang="en-US" sz="2800" b="1" dirty="0">
                <a:solidFill>
                  <a:schemeClr val="bg1">
                    <a:lumMod val="95000"/>
                  </a:schemeClr>
                </a:solidFill>
                <a:effectLst>
                  <a:outerShdw blurRad="38100" dist="38100" dir="2700000" algn="tl">
                    <a:srgbClr val="000000">
                      <a:alpha val="43137"/>
                    </a:srgbClr>
                  </a:outerShdw>
                </a:effectLst>
              </a:rPr>
              <a:t>Sterling Cooper, a marketing firm for the seafood industry, is underwriting a festival in Biloxi. They offer to sponsor three employees from the Louisiana Office of Culture, Recreation, and Tourism. The firm will pay for their lodging and admission as well as assist the public servants and train them to effectively manage the booth at the festival. The public servants may accept sponsorship for this trip.</a:t>
            </a:r>
            <a:endParaRPr lang="en-US" sz="4000" b="1" dirty="0">
              <a:solidFill>
                <a:schemeClr val="bg1">
                  <a:lumMod val="95000"/>
                </a:schemeClr>
              </a:solidFill>
              <a:effectLst>
                <a:outerShdw blurRad="38100" dist="38100" dir="2700000" algn="tl">
                  <a:srgbClr val="000000">
                    <a:alpha val="43137"/>
                  </a:srgbClr>
                </a:outerShdw>
              </a:effectLst>
            </a:endParaRPr>
          </a:p>
        </p:txBody>
      </p:sp>
      <p:sp>
        <p:nvSpPr>
          <p:cNvPr id="4" name="TextBox 3"/>
          <p:cNvSpPr txBox="1"/>
          <p:nvPr/>
        </p:nvSpPr>
        <p:spPr>
          <a:xfrm>
            <a:off x="514561" y="4817288"/>
            <a:ext cx="11205533" cy="1815882"/>
          </a:xfrm>
          <a:prstGeom prst="rect">
            <a:avLst/>
          </a:prstGeom>
          <a:solidFill>
            <a:schemeClr val="tx2">
              <a:lumMod val="75000"/>
              <a:alpha val="60000"/>
            </a:schemeClr>
          </a:solidFill>
          <a:effectLst>
            <a:outerShdw blurRad="50800" dist="50800" dir="5400000" algn="t" rotWithShape="0">
              <a:prstClr val="black">
                <a:alpha val="40000"/>
              </a:prstClr>
            </a:outerShdw>
            <a:softEdge rad="63500"/>
          </a:effectLst>
        </p:spPr>
        <p:txBody>
          <a:bodyPr wrap="square" lIns="182880" rIns="91440" rtlCol="0">
            <a:spAutoFit/>
          </a:bodyPr>
          <a:lstStyle/>
          <a:p>
            <a:r>
              <a:rPr lang="en-US" sz="2800" b="1" dirty="0">
                <a:solidFill>
                  <a:schemeClr val="bg1">
                    <a:lumMod val="95000"/>
                  </a:schemeClr>
                </a:solidFill>
              </a:rPr>
              <a:t>False: </a:t>
            </a:r>
            <a:r>
              <a:rPr lang="en-US" sz="2800" dirty="0">
                <a:solidFill>
                  <a:schemeClr val="bg1">
                    <a:lumMod val="95000"/>
                  </a:schemeClr>
                </a:solidFill>
                <a:effectLst>
                  <a:outerShdw blurRad="38100" dist="38100" dir="2700000" algn="tl">
                    <a:srgbClr val="000000">
                      <a:alpha val="43137"/>
                    </a:srgbClr>
                  </a:outerShdw>
                </a:effectLst>
              </a:rPr>
              <a:t>The public servants’ agency head </a:t>
            </a:r>
            <a:r>
              <a:rPr lang="en-US" sz="2800" b="1" dirty="0">
                <a:solidFill>
                  <a:schemeClr val="bg1">
                    <a:lumMod val="95000"/>
                  </a:schemeClr>
                </a:solidFill>
                <a:effectLst>
                  <a:outerShdw blurRad="38100" dist="38100" dir="2700000" algn="tl">
                    <a:srgbClr val="000000">
                      <a:alpha val="43137"/>
                    </a:srgbClr>
                  </a:outerShdw>
                </a:effectLst>
              </a:rPr>
              <a:t>must first </a:t>
            </a:r>
            <a:r>
              <a:rPr lang="en-US" sz="2800" dirty="0">
                <a:solidFill>
                  <a:schemeClr val="bg1">
                    <a:lumMod val="95000"/>
                  </a:schemeClr>
                </a:solidFill>
                <a:effectLst>
                  <a:outerShdw blurRad="38100" dist="38100" dir="2700000" algn="tl">
                    <a:srgbClr val="000000">
                      <a:alpha val="43137"/>
                    </a:srgbClr>
                  </a:outerShdw>
                </a:effectLst>
              </a:rPr>
              <a:t>grant approval and certify that the trip directly benefits the agency or that attendance will enhance the public servants’ knowledge or skill  to the benefit of the agency.</a:t>
            </a:r>
          </a:p>
        </p:txBody>
      </p:sp>
    </p:spTree>
    <p:extLst>
      <p:ext uri="{BB962C8B-B14F-4D97-AF65-F5344CB8AC3E}">
        <p14:creationId xmlns:p14="http://schemas.microsoft.com/office/powerpoint/2010/main" val="270352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7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8011" y="165115"/>
            <a:ext cx="10515600" cy="1325563"/>
          </a:xfrm>
        </p:spPr>
        <p:txBody>
          <a:bodyPr>
            <a:normAutofit/>
          </a:bodyPr>
          <a:lstStyle/>
          <a:p>
            <a:r>
              <a:rPr lang="en-US" sz="4800" dirty="0">
                <a:solidFill>
                  <a:schemeClr val="accent4">
                    <a:lumMod val="20000"/>
                    <a:lumOff val="80000"/>
                  </a:schemeClr>
                </a:solidFill>
                <a:effectLst>
                  <a:outerShdw blurRad="38100" dist="38100" dir="2700000" algn="tl">
                    <a:srgbClr val="000000">
                      <a:alpha val="43137"/>
                    </a:srgbClr>
                  </a:outerShdw>
                </a:effectLst>
              </a:rPr>
              <a:t>Prohibitions on Income</a:t>
            </a:r>
          </a:p>
        </p:txBody>
      </p:sp>
      <p:sp>
        <p:nvSpPr>
          <p:cNvPr id="3" name="Text Placeholder 2"/>
          <p:cNvSpPr>
            <a:spLocks noGrp="1"/>
          </p:cNvSpPr>
          <p:nvPr>
            <p:ph type="body" idx="1"/>
          </p:nvPr>
        </p:nvSpPr>
        <p:spPr>
          <a:xfrm>
            <a:off x="8857129" y="1239669"/>
            <a:ext cx="3173506" cy="1582299"/>
          </a:xfrm>
          <a:prstGeom prst="roundRect">
            <a:avLst/>
          </a:prstGeom>
          <a:noFill/>
          <a:effectLst>
            <a:softEdge rad="127000"/>
          </a:effectLst>
        </p:spPr>
        <p:txBody>
          <a:bodyPr lIns="0" tIns="0" rIns="0" bIns="0" anchor="t" anchorCtr="0">
            <a:normAutofit/>
          </a:bodyPr>
          <a:lstStyle/>
          <a:p>
            <a:pPr algn="r"/>
            <a:r>
              <a:rPr lang="en-US" b="1" dirty="0">
                <a:solidFill>
                  <a:srgbClr val="AEB26B"/>
                </a:solidFill>
                <a:effectLst>
                  <a:outerShdw blurRad="38100" dist="38100" dir="2700000" algn="tl">
                    <a:srgbClr val="000000">
                      <a:alpha val="43137"/>
                    </a:srgbClr>
                  </a:outerShdw>
                </a:effectLst>
              </a:rPr>
              <a:t>42:1111A(1), 42:1111C(1), 42:1111C(2)(d)</a:t>
            </a:r>
          </a:p>
        </p:txBody>
      </p:sp>
      <p:sp>
        <p:nvSpPr>
          <p:cNvPr id="4" name="TextBox 3"/>
          <p:cNvSpPr txBox="1"/>
          <p:nvPr/>
        </p:nvSpPr>
        <p:spPr>
          <a:xfrm>
            <a:off x="2196353" y="2821968"/>
            <a:ext cx="7799294" cy="2485787"/>
          </a:xfrm>
          <a:prstGeom prst="roundRect">
            <a:avLst/>
          </a:prstGeom>
          <a:solidFill>
            <a:srgbClr val="53555B">
              <a:alpha val="90000"/>
            </a:srgbClr>
          </a:solidFill>
          <a:ln>
            <a:noFill/>
          </a:ln>
          <a:effectLst>
            <a:outerShdw blurRad="50800" dist="101600" dir="18900000" algn="bl" rotWithShape="0">
              <a:schemeClr val="accent4">
                <a:lumMod val="40000"/>
                <a:lumOff val="60000"/>
                <a:alpha val="40000"/>
              </a:schemeClr>
            </a:outerShdw>
            <a:softEdge rad="63500"/>
          </a:effectLst>
        </p:spPr>
        <p:txBody>
          <a:bodyPr wrap="square" rtlCol="0">
            <a:spAutoFit/>
          </a:bodyPr>
          <a:lstStyle/>
          <a:p>
            <a:r>
              <a:rPr lang="en-US" sz="2800" dirty="0">
                <a:solidFill>
                  <a:srgbClr val="FFF2CC"/>
                </a:solidFill>
                <a:effectLst>
                  <a:outerShdw blurRad="38100" dist="38100" dir="2700000" algn="tl">
                    <a:srgbClr val="000000">
                      <a:alpha val="43137"/>
                    </a:srgbClr>
                  </a:outerShdw>
                </a:effectLst>
              </a:rPr>
              <a:t>Public servants must be careful about how they choose to moonlight or earn extra income. The Code restricts how a public servant may earn extra income performing services for private entities.</a:t>
            </a:r>
          </a:p>
        </p:txBody>
      </p:sp>
    </p:spTree>
    <p:extLst>
      <p:ext uri="{BB962C8B-B14F-4D97-AF65-F5344CB8AC3E}">
        <p14:creationId xmlns:p14="http://schemas.microsoft.com/office/powerpoint/2010/main" val="1421638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7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8773" y="0"/>
            <a:ext cx="10515600" cy="1192633"/>
          </a:xfrm>
        </p:spPr>
        <p:txBody>
          <a:bodyPr>
            <a:normAutofit/>
          </a:bodyPr>
          <a:lstStyle/>
          <a:p>
            <a:r>
              <a:rPr lang="en-US" sz="4800" dirty="0">
                <a:solidFill>
                  <a:schemeClr val="accent4">
                    <a:lumMod val="20000"/>
                    <a:lumOff val="80000"/>
                  </a:schemeClr>
                </a:solidFill>
                <a:effectLst>
                  <a:outerShdw blurRad="38100" dist="38100" dir="2700000" algn="tl">
                    <a:srgbClr val="000000">
                      <a:alpha val="43137"/>
                    </a:srgbClr>
                  </a:outerShdw>
                </a:effectLst>
              </a:rPr>
              <a:t>Prohibitions on Income</a:t>
            </a:r>
          </a:p>
        </p:txBody>
      </p:sp>
      <p:sp>
        <p:nvSpPr>
          <p:cNvPr id="3" name="Text Placeholder 2"/>
          <p:cNvSpPr>
            <a:spLocks noGrp="1"/>
          </p:cNvSpPr>
          <p:nvPr>
            <p:ph type="body" idx="1"/>
          </p:nvPr>
        </p:nvSpPr>
        <p:spPr>
          <a:xfrm>
            <a:off x="9018494" y="901501"/>
            <a:ext cx="3173506" cy="972884"/>
          </a:xfrm>
          <a:prstGeom prst="roundRect">
            <a:avLst/>
          </a:prstGeom>
          <a:noFill/>
          <a:effectLst>
            <a:softEdge rad="127000"/>
          </a:effectLst>
        </p:spPr>
        <p:txBody>
          <a:bodyPr lIns="0" tIns="0" rIns="0" bIns="0" anchor="t" anchorCtr="0">
            <a:normAutofit/>
          </a:bodyPr>
          <a:lstStyle/>
          <a:p>
            <a:pPr algn="r">
              <a:spcBef>
                <a:spcPts val="0"/>
              </a:spcBef>
            </a:pPr>
            <a:r>
              <a:rPr lang="en-US" b="1" dirty="0">
                <a:solidFill>
                  <a:srgbClr val="AEB26B"/>
                </a:solidFill>
                <a:effectLst>
                  <a:outerShdw blurRad="38100" dist="38100" dir="2700000" algn="tl">
                    <a:srgbClr val="000000">
                      <a:alpha val="43137"/>
                    </a:srgbClr>
                  </a:outerShdw>
                </a:effectLst>
              </a:rPr>
              <a:t>42:1111A(1)</a:t>
            </a:r>
          </a:p>
          <a:p>
            <a:pPr algn="r">
              <a:spcBef>
                <a:spcPts val="0"/>
              </a:spcBef>
            </a:pPr>
            <a:r>
              <a:rPr lang="en-US" sz="1800" dirty="0">
                <a:solidFill>
                  <a:srgbClr val="AEB26B"/>
                </a:solidFill>
                <a:effectLst>
                  <a:outerShdw blurRad="38100" dist="38100" dir="2700000" algn="tl">
                    <a:srgbClr val="000000">
                      <a:alpha val="43137"/>
                    </a:srgbClr>
                  </a:outerShdw>
                </a:effectLst>
              </a:rPr>
              <a:t>Payments for services to the governmental entity </a:t>
            </a:r>
          </a:p>
        </p:txBody>
      </p:sp>
      <p:sp>
        <p:nvSpPr>
          <p:cNvPr id="7" name="TextBox 6"/>
          <p:cNvSpPr txBox="1"/>
          <p:nvPr/>
        </p:nvSpPr>
        <p:spPr>
          <a:xfrm>
            <a:off x="2196353" y="2662833"/>
            <a:ext cx="7799294" cy="1532334"/>
          </a:xfrm>
          <a:prstGeom prst="roundRect">
            <a:avLst/>
          </a:prstGeom>
          <a:solidFill>
            <a:srgbClr val="53555B">
              <a:alpha val="80000"/>
            </a:srgbClr>
          </a:solidFill>
          <a:ln>
            <a:noFill/>
          </a:ln>
          <a:effectLst>
            <a:outerShdw blurRad="50800" dist="101600" dir="18900000" algn="bl" rotWithShape="0">
              <a:schemeClr val="accent4">
                <a:lumMod val="40000"/>
                <a:lumOff val="60000"/>
                <a:alpha val="40000"/>
              </a:schemeClr>
            </a:outerShdw>
            <a:softEdge rad="63500"/>
          </a:effectLst>
        </p:spPr>
        <p:txBody>
          <a:bodyPr wrap="square" rtlCol="0">
            <a:spAutoFit/>
          </a:bodyPr>
          <a:lstStyle/>
          <a:p>
            <a:r>
              <a:rPr lang="en-US" sz="2800" dirty="0">
                <a:solidFill>
                  <a:srgbClr val="FFF2CC"/>
                </a:solidFill>
                <a:effectLst>
                  <a:outerShdw blurRad="38100" dist="38100" dir="2700000" algn="tl">
                    <a:srgbClr val="000000">
                      <a:alpha val="43137"/>
                    </a:srgbClr>
                  </a:outerShdw>
                </a:effectLst>
              </a:rPr>
              <a:t>Unlike the gift restrictions, the prohibitions on income </a:t>
            </a:r>
            <a:r>
              <a:rPr lang="en-US" sz="2800" dirty="0">
                <a:solidFill>
                  <a:srgbClr val="FFF2CC"/>
                </a:solidFill>
                <a:effectLst>
                  <a:glow rad="101600">
                    <a:schemeClr val="accent1">
                      <a:satMod val="175000"/>
                      <a:alpha val="40000"/>
                    </a:schemeClr>
                  </a:glow>
                  <a:outerShdw blurRad="38100" dist="38100" dir="2700000" algn="tl">
                    <a:srgbClr val="000000">
                      <a:alpha val="43137"/>
                    </a:srgbClr>
                  </a:outerShdw>
                </a:effectLst>
              </a:rPr>
              <a:t>are not </a:t>
            </a:r>
            <a:r>
              <a:rPr lang="en-US" sz="2800" dirty="0">
                <a:solidFill>
                  <a:srgbClr val="FFF2CC"/>
                </a:solidFill>
                <a:effectLst>
                  <a:outerShdw blurRad="38100" dist="38100" dir="2700000" algn="tl">
                    <a:srgbClr val="000000">
                      <a:alpha val="43137"/>
                    </a:srgbClr>
                  </a:outerShdw>
                </a:effectLst>
              </a:rPr>
              <a:t>limited to prohibited sources.</a:t>
            </a:r>
          </a:p>
        </p:txBody>
      </p:sp>
      <p:sp>
        <p:nvSpPr>
          <p:cNvPr id="6" name="TextBox 5"/>
          <p:cNvSpPr txBox="1"/>
          <p:nvPr/>
        </p:nvSpPr>
        <p:spPr>
          <a:xfrm>
            <a:off x="2196353" y="2433982"/>
            <a:ext cx="7799294" cy="3439239"/>
          </a:xfrm>
          <a:prstGeom prst="roundRect">
            <a:avLst/>
          </a:prstGeom>
          <a:solidFill>
            <a:srgbClr val="53555B">
              <a:alpha val="90000"/>
            </a:srgbClr>
          </a:solidFill>
          <a:ln>
            <a:noFill/>
          </a:ln>
          <a:effectLst>
            <a:outerShdw blurRad="50800" dist="101600" dir="18900000" algn="bl" rotWithShape="0">
              <a:schemeClr val="accent4">
                <a:lumMod val="40000"/>
                <a:lumOff val="60000"/>
                <a:alpha val="40000"/>
              </a:schemeClr>
            </a:outerShdw>
            <a:softEdge rad="63500"/>
          </a:effectLst>
        </p:spPr>
        <p:txBody>
          <a:bodyPr wrap="square" rtlCol="0">
            <a:spAutoFit/>
          </a:bodyPr>
          <a:lstStyle/>
          <a:p>
            <a:r>
              <a:rPr lang="en-US" sz="2800" dirty="0">
                <a:solidFill>
                  <a:srgbClr val="FFF2CC"/>
                </a:solidFill>
                <a:effectLst>
                  <a:outerShdw blurRad="38100" dist="38100" dir="2700000" algn="tl">
                    <a:srgbClr val="000000">
                      <a:alpha val="43137"/>
                    </a:srgbClr>
                  </a:outerShdw>
                </a:effectLst>
              </a:rPr>
              <a:t>Public servants must not receive </a:t>
            </a:r>
            <a:r>
              <a:rPr lang="en-US" sz="2800" u="sng" dirty="0">
                <a:solidFill>
                  <a:srgbClr val="FFF2CC"/>
                </a:solidFill>
                <a:effectLst>
                  <a:outerShdw blurRad="38100" dist="38100" dir="2700000" algn="tl">
                    <a:srgbClr val="000000">
                      <a:alpha val="43137"/>
                    </a:srgbClr>
                  </a:outerShdw>
                </a:effectLst>
              </a:rPr>
              <a:t>any thing of economic value </a:t>
            </a:r>
            <a:r>
              <a:rPr lang="en-US" sz="2800" dirty="0">
                <a:solidFill>
                  <a:srgbClr val="FFF2CC"/>
                </a:solidFill>
                <a:effectLst>
                  <a:outerShdw blurRad="38100" dist="38100" dir="2700000" algn="tl">
                    <a:srgbClr val="000000">
                      <a:alpha val="43137"/>
                    </a:srgbClr>
                  </a:outerShdw>
                </a:effectLst>
              </a:rPr>
              <a:t>other than the compensation and benefits to which they are duly entitled from the governmental entity for the performance of the duties and responsibilities of their office or position.</a:t>
            </a:r>
          </a:p>
        </p:txBody>
      </p:sp>
    </p:spTree>
    <p:extLst>
      <p:ext uri="{BB962C8B-B14F-4D97-AF65-F5344CB8AC3E}">
        <p14:creationId xmlns:p14="http://schemas.microsoft.com/office/powerpoint/2010/main" val="175347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7"/>
                                        </p:tgtEl>
                                        <p:attrNameLst>
                                          <p:attrName>style.visibility</p:attrName>
                                        </p:attrNameLst>
                                      </p:cBhvr>
                                      <p:to>
                                        <p:strVal val="hidden"/>
                                      </p:to>
                                    </p:set>
                                  </p:childTnLst>
                                </p:cTn>
                              </p:par>
                              <p:par>
                                <p:cTn id="14" presetID="1"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6"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8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rot="21396719">
            <a:off x="551372" y="748542"/>
            <a:ext cx="7954940" cy="4804056"/>
          </a:xfrm>
          <a:prstGeom prst="rect">
            <a:avLst/>
          </a:prstGeom>
          <a:ln w="190500" cap="sq">
            <a:solidFill>
              <a:srgbClr val="C8C6BD"/>
            </a:solidFill>
            <a:prstDash val="solid"/>
            <a:miter lim="800000"/>
          </a:ln>
          <a:effectLst>
            <a:outerShdw blurRad="50800" dist="38100" dir="8100000" sx="101000" sy="101000" algn="tr" rotWithShape="0">
              <a:srgbClr val="FFFF9B">
                <a:alpha val="40000"/>
              </a:srgbClr>
            </a:outerShdw>
          </a:effectLst>
          <a:scene3d>
            <a:camera prst="perspectiveRight"/>
            <a:lightRig rig="threePt" dir="t">
              <a:rot lat="0" lon="0" rev="2100000"/>
            </a:lightRig>
          </a:scene3d>
          <a:sp3d extrusionH="25400">
            <a:bevelT w="304800" h="152400" prst="hardEdge"/>
            <a:extrusionClr>
              <a:srgbClr val="000000"/>
            </a:extrusionClr>
          </a:sp3d>
        </p:spPr>
      </p:pic>
      <p:sp>
        <p:nvSpPr>
          <p:cNvPr id="6" name="TextBox 5"/>
          <p:cNvSpPr txBox="1"/>
          <p:nvPr/>
        </p:nvSpPr>
        <p:spPr>
          <a:xfrm>
            <a:off x="7691718" y="248592"/>
            <a:ext cx="4500282" cy="1077218"/>
          </a:xfrm>
          <a:prstGeom prst="rect">
            <a:avLst/>
          </a:prstGeom>
          <a:noFill/>
        </p:spPr>
        <p:txBody>
          <a:bodyPr wrap="square" rtlCol="0">
            <a:spAutoFit/>
          </a:bodyPr>
          <a:lstStyle/>
          <a:p>
            <a:pPr algn="ctr"/>
            <a:r>
              <a:rPr lang="en-US" sz="3200" b="1"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Mark and the</a:t>
            </a:r>
          </a:p>
          <a:p>
            <a:pPr algn="ctr"/>
            <a:r>
              <a:rPr lang="en-US" sz="3200" b="1"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Gift Basket</a:t>
            </a:r>
          </a:p>
        </p:txBody>
      </p:sp>
      <p:sp>
        <p:nvSpPr>
          <p:cNvPr id="7" name="TextBox 6"/>
          <p:cNvSpPr txBox="1"/>
          <p:nvPr/>
        </p:nvSpPr>
        <p:spPr>
          <a:xfrm>
            <a:off x="8034100" y="1504035"/>
            <a:ext cx="4123765" cy="1384995"/>
          </a:xfrm>
          <a:prstGeom prst="rect">
            <a:avLst/>
          </a:prstGeom>
          <a:noFill/>
        </p:spPr>
        <p:txBody>
          <a:bodyPr wrap="square" rtlCol="0">
            <a:spAutoFit/>
          </a:bodyPr>
          <a:lstStyle/>
          <a:p>
            <a:r>
              <a:rPr lang="en-US" sz="2800" dirty="0">
                <a:solidFill>
                  <a:schemeClr val="tx2">
                    <a:lumMod val="20000"/>
                    <a:lumOff val="80000"/>
                  </a:schemeClr>
                </a:solidFill>
                <a:effectLst>
                  <a:outerShdw blurRad="38100" dist="38100" dir="2700000" algn="tl">
                    <a:srgbClr val="000000">
                      <a:alpha val="43137"/>
                    </a:srgbClr>
                  </a:outerShdw>
                </a:effectLst>
              </a:rPr>
              <a:t>Does the gift basket fall into the category of prohibited income?</a:t>
            </a:r>
          </a:p>
        </p:txBody>
      </p:sp>
      <p:sp>
        <p:nvSpPr>
          <p:cNvPr id="8" name="TextBox 7"/>
          <p:cNvSpPr txBox="1"/>
          <p:nvPr/>
        </p:nvSpPr>
        <p:spPr>
          <a:xfrm>
            <a:off x="-19654" y="5229461"/>
            <a:ext cx="12211654" cy="553998"/>
          </a:xfrm>
          <a:prstGeom prst="rect">
            <a:avLst/>
          </a:prstGeom>
          <a:solidFill>
            <a:srgbClr val="303A50">
              <a:alpha val="88000"/>
            </a:srgbClr>
          </a:solidFill>
          <a:ln>
            <a:solidFill>
              <a:srgbClr val="303A50"/>
            </a:solidFill>
          </a:ln>
          <a:effectLst>
            <a:outerShdw blurRad="50800" dist="76200" dir="5400000" algn="t" rotWithShape="0">
              <a:srgbClr val="FFFF9B">
                <a:alpha val="49000"/>
              </a:srgbClr>
            </a:outerShdw>
          </a:effectLst>
        </p:spPr>
        <p:txBody>
          <a:bodyPr wrap="square" rtlCol="0">
            <a:spAutoFit/>
          </a:bodyPr>
          <a:lstStyle/>
          <a:p>
            <a:pPr algn="ctr"/>
            <a:r>
              <a:rPr lang="en-US" sz="3000" dirty="0">
                <a:solidFill>
                  <a:schemeClr val="tx2">
                    <a:lumMod val="20000"/>
                    <a:lumOff val="80000"/>
                  </a:schemeClr>
                </a:solidFill>
                <a:effectLst>
                  <a:outerShdw blurRad="38100" dist="38100" dir="2700000" algn="tl">
                    <a:srgbClr val="000000">
                      <a:alpha val="43137"/>
                    </a:srgbClr>
                  </a:outerShdw>
                </a:effectLst>
              </a:rPr>
              <a:t>An ethical problem may fall under multiple areas of the Code.</a:t>
            </a:r>
          </a:p>
        </p:txBody>
      </p:sp>
    </p:spTree>
    <p:extLst>
      <p:ext uri="{BB962C8B-B14F-4D97-AF65-F5344CB8AC3E}">
        <p14:creationId xmlns:p14="http://schemas.microsoft.com/office/powerpoint/2010/main" val="118926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95300" y="223926"/>
            <a:ext cx="11201400" cy="5078313"/>
          </a:xfrm>
          <a:prstGeom prst="rect">
            <a:avLst/>
          </a:prstGeom>
          <a:solidFill>
            <a:schemeClr val="tx2">
              <a:lumMod val="50000"/>
              <a:alpha val="80000"/>
            </a:schemeClr>
          </a:solidFill>
        </p:spPr>
        <p:txBody>
          <a:bodyPr wrap="square" lIns="365760" rIns="365760" rtlCol="0" anchor="ctr" anchorCtr="0">
            <a:spAutoFit/>
          </a:bodyPr>
          <a:lstStyle/>
          <a:p>
            <a:r>
              <a:rPr lang="en-US" sz="2800" b="1" dirty="0">
                <a:solidFill>
                  <a:schemeClr val="bg1"/>
                </a:solidFill>
              </a:rPr>
              <a:t>Here again are four principles upholding the Code of Governmental Ethics: </a:t>
            </a:r>
          </a:p>
          <a:p>
            <a:endParaRPr lang="en-US" sz="1400" b="1" dirty="0">
              <a:solidFill>
                <a:schemeClr val="bg1"/>
              </a:solidFill>
            </a:endParaRPr>
          </a:p>
          <a:p>
            <a:pPr marL="914400" lvl="1" indent="-457200">
              <a:spcAft>
                <a:spcPts val="1200"/>
              </a:spcAft>
              <a:buFont typeface="+mj-lt"/>
              <a:buAutoNum type="arabicPeriod"/>
            </a:pPr>
            <a:r>
              <a:rPr lang="en-US" sz="2800" dirty="0">
                <a:solidFill>
                  <a:schemeClr val="bg1"/>
                </a:solidFill>
              </a:rPr>
              <a:t>The public must have confidence in the integrity of government.</a:t>
            </a:r>
          </a:p>
          <a:p>
            <a:pPr marL="914400" lvl="1" indent="-457200">
              <a:spcAft>
                <a:spcPts val="1200"/>
              </a:spcAft>
              <a:buFont typeface="+mj-lt"/>
              <a:buAutoNum type="arabicPeriod"/>
            </a:pPr>
            <a:r>
              <a:rPr lang="en-US" sz="2800" dirty="0">
                <a:solidFill>
                  <a:schemeClr val="bg1"/>
                </a:solidFill>
              </a:rPr>
              <a:t>Public servants must be independent and impartial.</a:t>
            </a:r>
          </a:p>
          <a:p>
            <a:pPr marL="914400" lvl="1" indent="-457200">
              <a:spcAft>
                <a:spcPts val="1200"/>
              </a:spcAft>
              <a:buFont typeface="+mj-lt"/>
              <a:buAutoNum type="arabicPeriod"/>
            </a:pPr>
            <a:r>
              <a:rPr lang="en-US" sz="2800" dirty="0">
                <a:solidFill>
                  <a:schemeClr val="bg1"/>
                </a:solidFill>
              </a:rPr>
              <a:t>All decisions and policies must be made through the proper channels of government.</a:t>
            </a:r>
          </a:p>
          <a:p>
            <a:pPr marL="914400" lvl="1" indent="-457200">
              <a:spcAft>
                <a:spcPts val="1200"/>
              </a:spcAft>
              <a:buFont typeface="+mj-lt"/>
              <a:buAutoNum type="arabicPeriod"/>
            </a:pPr>
            <a:r>
              <a:rPr lang="en-US" sz="2800" dirty="0">
                <a:solidFill>
                  <a:schemeClr val="bg1"/>
                </a:solidFill>
              </a:rPr>
              <a:t>Public office and employment must not be used for private gain other than that to which they are entitled by law.</a:t>
            </a:r>
          </a:p>
        </p:txBody>
      </p:sp>
      <p:sp>
        <p:nvSpPr>
          <p:cNvPr id="3" name="TextBox 2"/>
          <p:cNvSpPr txBox="1"/>
          <p:nvPr/>
        </p:nvSpPr>
        <p:spPr>
          <a:xfrm>
            <a:off x="10248900" y="6457950"/>
            <a:ext cx="1786066" cy="369332"/>
          </a:xfrm>
          <a:prstGeom prst="rect">
            <a:avLst/>
          </a:prstGeom>
          <a:solidFill>
            <a:schemeClr val="tx2">
              <a:lumMod val="50000"/>
              <a:alpha val="40000"/>
            </a:schemeClr>
          </a:solidFill>
          <a:effectLst>
            <a:softEdge rad="38100"/>
          </a:effectLst>
        </p:spPr>
        <p:txBody>
          <a:bodyPr wrap="none" rtlCol="0">
            <a:spAutoFit/>
          </a:bodyPr>
          <a:lstStyle/>
          <a:p>
            <a:r>
              <a:rPr lang="en-US" dirty="0">
                <a:solidFill>
                  <a:schemeClr val="bg1"/>
                </a:solidFill>
              </a:rPr>
              <a:t>Section 1115.1</a:t>
            </a:r>
          </a:p>
        </p:txBody>
      </p:sp>
      <p:sp>
        <p:nvSpPr>
          <p:cNvPr id="5" name="TextBox 4"/>
          <p:cNvSpPr txBox="1"/>
          <p:nvPr/>
        </p:nvSpPr>
        <p:spPr>
          <a:xfrm>
            <a:off x="1" y="5313536"/>
            <a:ext cx="12191999" cy="1231106"/>
          </a:xfrm>
          <a:prstGeom prst="rect">
            <a:avLst/>
          </a:prstGeom>
          <a:gradFill>
            <a:gsLst>
              <a:gs pos="100000">
                <a:srgbClr val="00B0F0"/>
              </a:gs>
              <a:gs pos="0">
                <a:srgbClr val="1492F0"/>
              </a:gs>
              <a:gs pos="76000">
                <a:srgbClr val="06385E">
                  <a:lumMod val="77000"/>
                  <a:lumOff val="23000"/>
                  <a:alpha val="90000"/>
                </a:srgbClr>
              </a:gs>
              <a:gs pos="43000">
                <a:schemeClr val="tx2">
                  <a:lumMod val="50000"/>
                  <a:alpha val="93000"/>
                </a:schemeClr>
              </a:gs>
            </a:gsLst>
            <a:lin ang="5400000" scaled="1"/>
          </a:gradFill>
          <a:ln>
            <a:solidFill>
              <a:schemeClr val="accent6">
                <a:lumMod val="50000"/>
              </a:schemeClr>
            </a:solidFill>
          </a:ln>
          <a:effectLst>
            <a:outerShdw blurRad="50800" dist="38100" dir="5400000" algn="t" rotWithShape="0">
              <a:prstClr val="black">
                <a:alpha val="40000"/>
              </a:prstClr>
            </a:outerShdw>
          </a:effectLst>
        </p:spPr>
        <p:txBody>
          <a:bodyPr wrap="square" lIns="457200" tIns="182880" rIns="457200" bIns="182880" rtlCol="0" anchor="t" anchorCtr="0">
            <a:spAutoFit/>
          </a:bodyPr>
          <a:lstStyle/>
          <a:p>
            <a:r>
              <a:rPr lang="en-US" sz="2800" dirty="0">
                <a:solidFill>
                  <a:schemeClr val="bg1"/>
                </a:solidFill>
              </a:rPr>
              <a:t>In the video “Mark’s Gift Basket,” which of these four principles </a:t>
            </a:r>
            <a:r>
              <a:rPr lang="en-US" sz="2800" b="1" dirty="0">
                <a:solidFill>
                  <a:srgbClr val="EAD725"/>
                </a:solidFill>
              </a:rPr>
              <a:t>best</a:t>
            </a:r>
            <a:r>
              <a:rPr lang="en-US" sz="2800" dirty="0">
                <a:solidFill>
                  <a:schemeClr val="bg1"/>
                </a:solidFill>
              </a:rPr>
              <a:t> applies to Mark’s situation?</a:t>
            </a:r>
          </a:p>
        </p:txBody>
      </p:sp>
      <p:grpSp>
        <p:nvGrpSpPr>
          <p:cNvPr id="7" name="Group 6"/>
          <p:cNvGrpSpPr/>
          <p:nvPr/>
        </p:nvGrpSpPr>
        <p:grpSpPr>
          <a:xfrm>
            <a:off x="55238" y="142281"/>
            <a:ext cx="12066814" cy="3641205"/>
            <a:chOff x="55238" y="142281"/>
            <a:chExt cx="12066814" cy="3641205"/>
          </a:xfrm>
          <a:gradFill>
            <a:gsLst>
              <a:gs pos="100000">
                <a:srgbClr val="00B0F0"/>
              </a:gs>
              <a:gs pos="0">
                <a:srgbClr val="1492F0"/>
              </a:gs>
              <a:gs pos="76000">
                <a:srgbClr val="06385E">
                  <a:lumMod val="77000"/>
                  <a:lumOff val="23000"/>
                  <a:alpha val="90000"/>
                </a:srgbClr>
              </a:gs>
              <a:gs pos="43000">
                <a:schemeClr val="tx2">
                  <a:lumMod val="50000"/>
                  <a:alpha val="93000"/>
                </a:schemeClr>
              </a:gs>
            </a:gsLst>
            <a:lin ang="5400000" scaled="1"/>
          </a:gradFill>
        </p:grpSpPr>
        <p:sp>
          <p:nvSpPr>
            <p:cNvPr id="4" name="Rectangle 3"/>
            <p:cNvSpPr/>
            <p:nvPr/>
          </p:nvSpPr>
          <p:spPr>
            <a:xfrm>
              <a:off x="55238" y="142281"/>
              <a:ext cx="12066814" cy="3641205"/>
            </a:xfrm>
            <a:prstGeom prst="rect">
              <a:avLst/>
            </a:prstGeom>
            <a:grpFill/>
            <a:ln w="6350">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Down Arrow 5"/>
            <p:cNvSpPr/>
            <p:nvPr/>
          </p:nvSpPr>
          <p:spPr>
            <a:xfrm>
              <a:off x="5108121" y="285227"/>
              <a:ext cx="1975757" cy="3167743"/>
            </a:xfrm>
            <a:prstGeom prst="downArrow">
              <a:avLst/>
            </a:prstGeom>
            <a:solidFill>
              <a:srgbClr val="FF0000"/>
            </a:solidFill>
            <a:ln>
              <a:solidFill>
                <a:schemeClr val="bg1"/>
              </a:solidFill>
            </a:ln>
            <a:effectLst>
              <a:glow rad="1016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9257232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0-#ppt_h/2"/>
                                          </p:val>
                                        </p:tav>
                                        <p:tav tm="100000">
                                          <p:val>
                                            <p:strVal val="#ppt_y"/>
                                          </p:val>
                                        </p:tav>
                                      </p:tavLst>
                                    </p:anim>
                                  </p:childTnLst>
                                </p:cTn>
                              </p:par>
                              <p:par>
                                <p:cTn id="15" presetID="19" presetClass="emph" presetSubtype="0" fill="hold" nodeType="withEffect">
                                  <p:stCondLst>
                                    <p:cond delay="0"/>
                                  </p:stCondLst>
                                  <p:childTnLst>
                                    <p:animClr clrSpc="rgb" dir="cw">
                                      <p:cBhvr override="childStyle">
                                        <p:cTn id="16" dur="500" fill="hold"/>
                                        <p:tgtEl>
                                          <p:spTgt spid="2">
                                            <p:txEl>
                                              <p:pRg st="5" end="5"/>
                                            </p:txEl>
                                          </p:spTgt>
                                        </p:tgtEl>
                                        <p:attrNameLst>
                                          <p:attrName>style.color</p:attrName>
                                        </p:attrNameLst>
                                      </p:cBhvr>
                                      <p:to>
                                        <a:srgbClr val="BDFB23"/>
                                      </p:to>
                                    </p:animClr>
                                    <p:animClr clrSpc="rgb" dir="cw">
                                      <p:cBhvr>
                                        <p:cTn id="17" dur="500" fill="hold"/>
                                        <p:tgtEl>
                                          <p:spTgt spid="2">
                                            <p:txEl>
                                              <p:pRg st="5" end="5"/>
                                            </p:txEl>
                                          </p:spTgt>
                                        </p:tgtEl>
                                        <p:attrNameLst>
                                          <p:attrName>fillcolor</p:attrName>
                                        </p:attrNameLst>
                                      </p:cBhvr>
                                      <p:to>
                                        <a:srgbClr val="BDFB23"/>
                                      </p:to>
                                    </p:animClr>
                                    <p:set>
                                      <p:cBhvr>
                                        <p:cTn id="18" dur="500" fill="hold"/>
                                        <p:tgtEl>
                                          <p:spTgt spid="2">
                                            <p:txEl>
                                              <p:pRg st="5" end="5"/>
                                            </p:txEl>
                                          </p:spTgt>
                                        </p:tgtEl>
                                        <p:attrNameLst>
                                          <p:attrName>fill.type</p:attrName>
                                        </p:attrNameLst>
                                      </p:cBhvr>
                                      <p:to>
                                        <p:strVal val="solid"/>
                                      </p:to>
                                    </p:set>
                                    <p:set>
                                      <p:cBhvr>
                                        <p:cTn id="19" dur="500" fill="hold"/>
                                        <p:tgtEl>
                                          <p:spTgt spid="2">
                                            <p:txEl>
                                              <p:pRg st="5" end="5"/>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767778" y="2858812"/>
            <a:ext cx="6627135" cy="1015663"/>
          </a:xfrm>
          <a:prstGeom prst="rect">
            <a:avLst/>
          </a:prstGeom>
          <a:noFill/>
        </p:spPr>
        <p:txBody>
          <a:bodyPr wrap="none" rtlCol="0">
            <a:spAutoFit/>
          </a:bodyPr>
          <a:lstStyle/>
          <a:p>
            <a:r>
              <a:rPr lang="en-US" sz="6000" dirty="0">
                <a:solidFill>
                  <a:schemeClr val="bg1"/>
                </a:solidFill>
                <a:latin typeface="Berlin Sans FB Demi" panose="020E0802020502020306" pitchFamily="34" charset="0"/>
              </a:rPr>
              <a:t>The Agency’s Dime</a:t>
            </a:r>
          </a:p>
        </p:txBody>
      </p:sp>
    </p:spTree>
    <p:extLst>
      <p:ext uri="{BB962C8B-B14F-4D97-AF65-F5344CB8AC3E}">
        <p14:creationId xmlns:p14="http://schemas.microsoft.com/office/powerpoint/2010/main" val="11921937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blipFill dpi="0" rotWithShape="1">
          <a:blip r:embed="rId5" cstate="email">
            <a:alphaModFix amt="8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3" name="Casino 72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2076" y="21266"/>
            <a:ext cx="12274076" cy="6826100"/>
          </a:xfrm>
          <a:prstGeom prst="rect">
            <a:avLst/>
          </a:prstGeom>
        </p:spPr>
      </p:pic>
    </p:spTree>
    <p:extLst>
      <p:ext uri="{BB962C8B-B14F-4D97-AF65-F5344CB8AC3E}">
        <p14:creationId xmlns:p14="http://schemas.microsoft.com/office/powerpoint/2010/main" val="1977916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7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8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784" y="70338"/>
            <a:ext cx="10515600" cy="820615"/>
          </a:xfrm>
        </p:spPr>
        <p:txBody>
          <a:bodyPr>
            <a:normAutofit/>
          </a:bodyPr>
          <a:lstStyle/>
          <a:p>
            <a:r>
              <a:rPr lang="en-US" sz="3200" dirty="0">
                <a:solidFill>
                  <a:schemeClr val="accent4">
                    <a:lumMod val="20000"/>
                    <a:lumOff val="80000"/>
                    <a:alpha val="50000"/>
                  </a:schemeClr>
                </a:solidFill>
                <a:effectLst>
                  <a:outerShdw blurRad="38100" dist="38100" dir="2700000" algn="tl">
                    <a:srgbClr val="000000">
                      <a:alpha val="43137"/>
                    </a:srgbClr>
                  </a:outerShdw>
                </a:effectLst>
              </a:rPr>
              <a:t>Prohibitions on Income</a:t>
            </a:r>
          </a:p>
        </p:txBody>
      </p:sp>
      <p:sp>
        <p:nvSpPr>
          <p:cNvPr id="3" name="Text Placeholder 2"/>
          <p:cNvSpPr>
            <a:spLocks noGrp="1"/>
          </p:cNvSpPr>
          <p:nvPr>
            <p:ph type="body" idx="1"/>
          </p:nvPr>
        </p:nvSpPr>
        <p:spPr>
          <a:xfrm>
            <a:off x="9479831" y="890953"/>
            <a:ext cx="2259106" cy="445696"/>
          </a:xfrm>
          <a:prstGeom prst="roundRect">
            <a:avLst/>
          </a:prstGeom>
          <a:noFill/>
          <a:effectLst>
            <a:softEdge rad="127000"/>
          </a:effectLst>
        </p:spPr>
        <p:txBody>
          <a:bodyPr lIns="0" tIns="0" rIns="0" bIns="0" anchor="t" anchorCtr="0">
            <a:normAutofit/>
          </a:bodyPr>
          <a:lstStyle/>
          <a:p>
            <a:pPr algn="r"/>
            <a:r>
              <a:rPr lang="en-US" b="1" dirty="0">
                <a:solidFill>
                  <a:srgbClr val="AEB26B">
                    <a:alpha val="60000"/>
                  </a:srgbClr>
                </a:solidFill>
                <a:effectLst>
                  <a:outerShdw blurRad="38100" dist="38100" dir="2700000" algn="tl">
                    <a:srgbClr val="000000">
                      <a:alpha val="43137"/>
                    </a:srgbClr>
                  </a:outerShdw>
                </a:effectLst>
              </a:rPr>
              <a:t>42:1111A(1) </a:t>
            </a:r>
          </a:p>
        </p:txBody>
      </p:sp>
      <p:sp>
        <p:nvSpPr>
          <p:cNvPr id="6" name="TextBox 5"/>
          <p:cNvSpPr txBox="1"/>
          <p:nvPr/>
        </p:nvSpPr>
        <p:spPr>
          <a:xfrm flipH="1">
            <a:off x="470095" y="1360313"/>
            <a:ext cx="11175609" cy="5047536"/>
          </a:xfrm>
          <a:prstGeom prst="rect">
            <a:avLst/>
          </a:prstGeom>
          <a:solidFill>
            <a:schemeClr val="accent4">
              <a:lumMod val="50000"/>
              <a:alpha val="75000"/>
            </a:schemeClr>
          </a:solidFill>
        </p:spPr>
        <p:txBody>
          <a:bodyPr wrap="square" rtlCol="0">
            <a:spAutoFit/>
          </a:bodyPr>
          <a:lstStyle/>
          <a:p>
            <a:r>
              <a:rPr lang="en-US" sz="4000" b="1" dirty="0">
                <a:solidFill>
                  <a:schemeClr val="bg1"/>
                </a:solidFill>
                <a:effectLst>
                  <a:outerShdw blurRad="38100" dist="38100" dir="2700000" algn="tl">
                    <a:srgbClr val="000000">
                      <a:alpha val="43137"/>
                    </a:srgbClr>
                  </a:outerShdw>
                </a:effectLst>
                <a:latin typeface="Berlin Sans FB Demi" panose="020E0802020502020306" pitchFamily="34" charset="0"/>
              </a:rPr>
              <a:t>True or False</a:t>
            </a:r>
            <a:endParaRPr lang="en-US" sz="4000" dirty="0">
              <a:solidFill>
                <a:schemeClr val="bg1"/>
              </a:solidFill>
              <a:effectLst>
                <a:outerShdw blurRad="38100" dist="38100" dir="2700000" algn="tl">
                  <a:srgbClr val="000000">
                    <a:alpha val="43137"/>
                  </a:srgbClr>
                </a:outerShdw>
              </a:effectLst>
              <a:latin typeface="Berlin Sans FB Demi" panose="020E0802020502020306" pitchFamily="34" charset="0"/>
            </a:endParaRPr>
          </a:p>
          <a:p>
            <a:r>
              <a:rPr lang="en-US" sz="3200" dirty="0">
                <a:solidFill>
                  <a:schemeClr val="bg1"/>
                </a:solidFill>
              </a:rPr>
              <a:t> </a:t>
            </a:r>
          </a:p>
          <a:p>
            <a:pPr>
              <a:spcAft>
                <a:spcPts val="1800"/>
              </a:spcAft>
            </a:pPr>
            <a:r>
              <a:rPr lang="en-US" sz="3600" dirty="0">
                <a:solidFill>
                  <a:schemeClr val="bg1"/>
                </a:solidFill>
                <a:effectLst>
                  <a:outerShdw blurRad="38100" dist="38100" dir="2700000" algn="tl">
                    <a:srgbClr val="000000">
                      <a:alpha val="43137"/>
                    </a:srgbClr>
                  </a:outerShdw>
                </a:effectLst>
              </a:rPr>
              <a:t>The use of an agency vehicle on personal time is a thing of economic value that Cliff is entitled to.</a:t>
            </a:r>
          </a:p>
          <a:p>
            <a:pPr>
              <a:spcAft>
                <a:spcPts val="1800"/>
              </a:spcAft>
            </a:pPr>
            <a:r>
              <a:rPr lang="en-US" sz="4000" b="1" dirty="0">
                <a:solidFill>
                  <a:srgbClr val="FFFF00"/>
                </a:solidFill>
                <a:effectLst>
                  <a:glow rad="101600">
                    <a:srgbClr val="FF0000">
                      <a:alpha val="60000"/>
                    </a:srgbClr>
                  </a:glow>
                </a:effectLst>
              </a:rPr>
              <a:t>False</a:t>
            </a:r>
            <a:endParaRPr lang="en-US" sz="3600" b="1" dirty="0">
              <a:solidFill>
                <a:schemeClr val="bg1"/>
              </a:solidFill>
              <a:effectLst>
                <a:glow rad="63500">
                  <a:srgbClr val="FF0000">
                    <a:alpha val="55000"/>
                  </a:srgbClr>
                </a:glow>
                <a:outerShdw blurRad="38100" dist="38100" dir="2700000" algn="tl">
                  <a:srgbClr val="000000">
                    <a:alpha val="43137"/>
                  </a:srgbClr>
                </a:outerShdw>
              </a:effectLst>
            </a:endParaRPr>
          </a:p>
          <a:p>
            <a:pPr>
              <a:spcAft>
                <a:spcPts val="1800"/>
              </a:spcAft>
            </a:pPr>
            <a:r>
              <a:rPr lang="en-US" sz="3600" dirty="0">
                <a:solidFill>
                  <a:schemeClr val="bg1"/>
                </a:solidFill>
                <a:effectLst>
                  <a:outerShdw blurRad="38100" dist="38100" dir="2700000" algn="tl">
                    <a:srgbClr val="000000">
                      <a:alpha val="43137"/>
                    </a:srgbClr>
                  </a:outerShdw>
                </a:effectLst>
              </a:rPr>
              <a:t>The use of a vehicle is a thing of economic value, BUT Cliff’s job does not entitle him to use his agency’s vehicle on his personal time.</a:t>
            </a:r>
          </a:p>
        </p:txBody>
      </p:sp>
    </p:spTree>
    <p:extLst>
      <p:ext uri="{BB962C8B-B14F-4D97-AF65-F5344CB8AC3E}">
        <p14:creationId xmlns:p14="http://schemas.microsoft.com/office/powerpoint/2010/main" val="168925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10000" contrast="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 y="3424215"/>
            <a:ext cx="2469502"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rPr>
              <a:t>Is Cliff’s boss likely to feel uncomfortable or angry about what Cliff did? </a:t>
            </a:r>
          </a:p>
        </p:txBody>
      </p:sp>
      <p:sp>
        <p:nvSpPr>
          <p:cNvPr id="3" name="TextBox 2"/>
          <p:cNvSpPr txBox="1"/>
          <p:nvPr/>
        </p:nvSpPr>
        <p:spPr>
          <a:xfrm>
            <a:off x="2488163" y="3446106"/>
            <a:ext cx="2382418"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Will Cliff’s behavior weaken the public’s trust in government? </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4" name="TextBox 3"/>
          <p:cNvSpPr txBox="1"/>
          <p:nvPr/>
        </p:nvSpPr>
        <p:spPr>
          <a:xfrm>
            <a:off x="4870582" y="3464767"/>
            <a:ext cx="2425958"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Does anyone have an unfair advantage in Cliff’s situation?</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5" name="TextBox 4"/>
          <p:cNvSpPr txBox="1"/>
          <p:nvPr/>
        </p:nvSpPr>
        <p:spPr>
          <a:xfrm>
            <a:off x="7296540" y="3441321"/>
            <a:ext cx="2503715"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Would Cliff’s actions make government look bad in the news or online?</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6" name="TextBox 5"/>
          <p:cNvSpPr txBox="1"/>
          <p:nvPr/>
        </p:nvSpPr>
        <p:spPr>
          <a:xfrm>
            <a:off x="9800254" y="3417875"/>
            <a:ext cx="2391745"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Does this behavior put a government agency at legal risk?</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7" name="TextBox 6"/>
          <p:cNvSpPr txBox="1"/>
          <p:nvPr/>
        </p:nvSpPr>
        <p:spPr>
          <a:xfrm>
            <a:off x="684343" y="5557648"/>
            <a:ext cx="944489" cy="523220"/>
          </a:xfrm>
          <a:prstGeom prst="rect">
            <a:avLst/>
          </a:prstGeom>
          <a:noFill/>
        </p:spPr>
        <p:txBody>
          <a:bodyPr wrap="none" rtlCol="0">
            <a:spAutoFit/>
          </a:bodyPr>
          <a:lstStyle/>
          <a:p>
            <a:r>
              <a:rPr lang="en-US" sz="2800" dirty="0">
                <a:solidFill>
                  <a:srgbClr val="FF0000"/>
                </a:solidFill>
                <a:effectLst>
                  <a:glow rad="127000">
                    <a:srgbClr val="FFFF00"/>
                  </a:glow>
                </a:effectLst>
                <a:latin typeface="Cooper Black" panose="0208090404030B020404" pitchFamily="18" charset="0"/>
              </a:rPr>
              <a:t>YES</a:t>
            </a:r>
          </a:p>
        </p:txBody>
      </p:sp>
      <p:sp>
        <p:nvSpPr>
          <p:cNvPr id="8" name="TextBox 7"/>
          <p:cNvSpPr txBox="1"/>
          <p:nvPr/>
        </p:nvSpPr>
        <p:spPr>
          <a:xfrm>
            <a:off x="3091176" y="5557648"/>
            <a:ext cx="944489" cy="523220"/>
          </a:xfrm>
          <a:prstGeom prst="rect">
            <a:avLst/>
          </a:prstGeom>
          <a:noFill/>
        </p:spPr>
        <p:txBody>
          <a:bodyPr wrap="none" rtlCol="0">
            <a:spAutoFit/>
          </a:bodyPr>
          <a:lstStyle/>
          <a:p>
            <a:r>
              <a:rPr lang="en-US" sz="2800" dirty="0">
                <a:solidFill>
                  <a:srgbClr val="FF0000"/>
                </a:solidFill>
                <a:effectLst>
                  <a:glow rad="127000">
                    <a:srgbClr val="FFFF00"/>
                  </a:glow>
                </a:effectLst>
                <a:latin typeface="Cooper Black" panose="0208090404030B020404" pitchFamily="18" charset="0"/>
              </a:rPr>
              <a:t>YES</a:t>
            </a:r>
          </a:p>
        </p:txBody>
      </p:sp>
      <p:sp>
        <p:nvSpPr>
          <p:cNvPr id="9" name="TextBox 8"/>
          <p:cNvSpPr txBox="1"/>
          <p:nvPr/>
        </p:nvSpPr>
        <p:spPr>
          <a:xfrm>
            <a:off x="5573119" y="5576309"/>
            <a:ext cx="944489" cy="523220"/>
          </a:xfrm>
          <a:prstGeom prst="rect">
            <a:avLst/>
          </a:prstGeom>
          <a:noFill/>
        </p:spPr>
        <p:txBody>
          <a:bodyPr wrap="none" rtlCol="0">
            <a:spAutoFit/>
          </a:bodyPr>
          <a:lstStyle/>
          <a:p>
            <a:r>
              <a:rPr lang="en-US" sz="2800" dirty="0">
                <a:solidFill>
                  <a:srgbClr val="FF0000"/>
                </a:solidFill>
                <a:effectLst>
                  <a:glow rad="127000">
                    <a:srgbClr val="FFFF00"/>
                  </a:glow>
                </a:effectLst>
                <a:latin typeface="Cooper Black" panose="0208090404030B020404" pitchFamily="18" charset="0"/>
              </a:rPr>
              <a:t>YES</a:t>
            </a:r>
          </a:p>
        </p:txBody>
      </p:sp>
      <p:sp>
        <p:nvSpPr>
          <p:cNvPr id="10" name="TextBox 9"/>
          <p:cNvSpPr txBox="1"/>
          <p:nvPr/>
        </p:nvSpPr>
        <p:spPr>
          <a:xfrm>
            <a:off x="8055062" y="5576309"/>
            <a:ext cx="944489" cy="523220"/>
          </a:xfrm>
          <a:prstGeom prst="rect">
            <a:avLst/>
          </a:prstGeom>
          <a:noFill/>
        </p:spPr>
        <p:txBody>
          <a:bodyPr wrap="none" rtlCol="0">
            <a:spAutoFit/>
          </a:bodyPr>
          <a:lstStyle/>
          <a:p>
            <a:r>
              <a:rPr lang="en-US" sz="2800" dirty="0">
                <a:solidFill>
                  <a:srgbClr val="FF0000"/>
                </a:solidFill>
                <a:effectLst>
                  <a:glow rad="127000">
                    <a:srgbClr val="FFFF00"/>
                  </a:glow>
                </a:effectLst>
                <a:latin typeface="Cooper Black" panose="0208090404030B020404" pitchFamily="18" charset="0"/>
              </a:rPr>
              <a:t>YES</a:t>
            </a:r>
          </a:p>
        </p:txBody>
      </p:sp>
      <p:sp>
        <p:nvSpPr>
          <p:cNvPr id="11" name="TextBox 10"/>
          <p:cNvSpPr txBox="1"/>
          <p:nvPr/>
        </p:nvSpPr>
        <p:spPr>
          <a:xfrm>
            <a:off x="10474065" y="5538987"/>
            <a:ext cx="944489" cy="523220"/>
          </a:xfrm>
          <a:prstGeom prst="rect">
            <a:avLst/>
          </a:prstGeom>
          <a:noFill/>
        </p:spPr>
        <p:txBody>
          <a:bodyPr wrap="none" rtlCol="0">
            <a:spAutoFit/>
          </a:bodyPr>
          <a:lstStyle/>
          <a:p>
            <a:r>
              <a:rPr lang="en-US" sz="2800" dirty="0">
                <a:solidFill>
                  <a:srgbClr val="FF0000"/>
                </a:solidFill>
                <a:effectLst>
                  <a:glow rad="127000">
                    <a:srgbClr val="FFFF00"/>
                  </a:glow>
                </a:effectLst>
                <a:latin typeface="Cooper Black" panose="0208090404030B020404" pitchFamily="18" charset="0"/>
              </a:rPr>
              <a:t>YES</a:t>
            </a:r>
          </a:p>
        </p:txBody>
      </p:sp>
    </p:spTree>
    <p:extLst>
      <p:ext uri="{BB962C8B-B14F-4D97-AF65-F5344CB8AC3E}">
        <p14:creationId xmlns:p14="http://schemas.microsoft.com/office/powerpoint/2010/main" val="102282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left)">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ipe(left)">
                                      <p:cBhvr>
                                        <p:cTn id="34" dur="5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left)">
                                      <p:cBhvr>
                                        <p:cTn id="43" dur="500"/>
                                        <p:tgtEl>
                                          <p:spTgt spid="6"/>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P spid="10" grpId="0"/>
      <p:bldP spid="11"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10000" contrast="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 y="3447661"/>
            <a:ext cx="2469502"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rPr>
              <a:t>Bosses do not like employees being dishonest and wasteful.</a:t>
            </a:r>
          </a:p>
          <a:p>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3" name="TextBox 2"/>
          <p:cNvSpPr txBox="1"/>
          <p:nvPr/>
        </p:nvSpPr>
        <p:spPr>
          <a:xfrm>
            <a:off x="2488163" y="3422660"/>
            <a:ext cx="2382418" cy="2092881"/>
          </a:xfrm>
          <a:prstGeom prst="rect">
            <a:avLst/>
          </a:prstGeom>
          <a:noFill/>
          <a:ln>
            <a:noFill/>
          </a:ln>
        </p:spPr>
        <p:txBody>
          <a:bodyPr wrap="square" lIns="91440" rIns="0" rtlCol="0">
            <a:spAutoFit/>
          </a:bodyPr>
          <a:lstStyle/>
          <a:p>
            <a:r>
              <a:rPr lang="en-US" sz="2600" dirty="0">
                <a:latin typeface="Palatino Linotype" panose="02040502050505030304" pitchFamily="18" charset="0"/>
              </a:rPr>
              <a:t>Taxpayers do not want public servants to misuse  resources.</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4" name="TextBox 3"/>
          <p:cNvSpPr txBox="1"/>
          <p:nvPr/>
        </p:nvSpPr>
        <p:spPr>
          <a:xfrm>
            <a:off x="4916302" y="3441321"/>
            <a:ext cx="2425958"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Cliff gets an unfair advantage over everyone else.</a:t>
            </a:r>
          </a:p>
          <a:p>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5" name="TextBox 4"/>
          <p:cNvSpPr txBox="1"/>
          <p:nvPr/>
        </p:nvSpPr>
        <p:spPr>
          <a:xfrm>
            <a:off x="7319400" y="3441321"/>
            <a:ext cx="2503715"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Government and public employees look awful in these kinds of stories.</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sp>
        <p:nvSpPr>
          <p:cNvPr id="6" name="TextBox 5"/>
          <p:cNvSpPr txBox="1"/>
          <p:nvPr/>
        </p:nvSpPr>
        <p:spPr>
          <a:xfrm>
            <a:off x="9800254" y="3441321"/>
            <a:ext cx="2391745" cy="2092881"/>
          </a:xfrm>
          <a:prstGeom prst="rect">
            <a:avLst/>
          </a:prstGeom>
          <a:noFill/>
          <a:ln>
            <a:noFill/>
          </a:ln>
        </p:spPr>
        <p:txBody>
          <a:bodyPr wrap="square" lIns="91440" rIns="0" rtlCol="0">
            <a:spAutoFit/>
          </a:bodyPr>
          <a:lstStyle/>
          <a:p>
            <a:r>
              <a:rPr lang="en-US" sz="2600" dirty="0">
                <a:effectLst>
                  <a:outerShdw blurRad="38100" dist="38100" dir="2700000" algn="tl">
                    <a:srgbClr val="000000">
                      <a:alpha val="43137"/>
                    </a:srgbClr>
                  </a:outerShdw>
                </a:effectLst>
                <a:latin typeface="Palatino Linotype" panose="02040502050505030304" pitchFamily="18" charset="0"/>
              </a:rPr>
              <a:t>If he crashed into someone, his parish would likely be sued.</a:t>
            </a:r>
            <a:endParaRPr lang="en-US" sz="2600" dirty="0">
              <a:effectLst>
                <a:outerShdw blurRad="38100" dist="38100" dir="2700000" algn="tl">
                  <a:srgbClr val="000000">
                    <a:alpha val="43137"/>
                  </a:srgbClr>
                </a:outerShdw>
              </a:effectLst>
              <a:latin typeface="Palatino Linotype" panose="02040502050505030304" pitchFamily="18" charset="0"/>
              <a:cs typeface="Arial" panose="020B0604020202020204" pitchFamily="34" charset="0"/>
            </a:endParaRPr>
          </a:p>
        </p:txBody>
      </p:sp>
      <p:pic>
        <p:nvPicPr>
          <p:cNvPr id="12" name="Picture 11"/>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44547" y="5552800"/>
            <a:ext cx="631137" cy="619838"/>
          </a:xfrm>
          <a:prstGeom prst="rect">
            <a:avLst/>
          </a:prstGeom>
        </p:spPr>
      </p:pic>
      <p:pic>
        <p:nvPicPr>
          <p:cNvPr id="13" name="Picture 1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63803" y="5538987"/>
            <a:ext cx="631137" cy="619838"/>
          </a:xfrm>
          <a:prstGeom prst="rect">
            <a:avLst/>
          </a:prstGeom>
        </p:spPr>
      </p:pic>
      <p:pic>
        <p:nvPicPr>
          <p:cNvPr id="14" name="Picture 1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810911" y="5552800"/>
            <a:ext cx="631137" cy="619838"/>
          </a:xfrm>
          <a:prstGeom prst="rect">
            <a:avLst/>
          </a:prstGeom>
        </p:spPr>
      </p:pic>
      <p:pic>
        <p:nvPicPr>
          <p:cNvPr id="15" name="Picture 1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324268" y="5548591"/>
            <a:ext cx="631137" cy="619838"/>
          </a:xfrm>
          <a:prstGeom prst="rect">
            <a:avLst/>
          </a:prstGeom>
        </p:spPr>
      </p:pic>
      <p:pic>
        <p:nvPicPr>
          <p:cNvPr id="16" name="Picture 15"/>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817717" y="5552800"/>
            <a:ext cx="631137" cy="619838"/>
          </a:xfrm>
          <a:prstGeom prst="rect">
            <a:avLst/>
          </a:prstGeom>
        </p:spPr>
      </p:pic>
    </p:spTree>
    <p:extLst>
      <p:ext uri="{BB962C8B-B14F-4D97-AF65-F5344CB8AC3E}">
        <p14:creationId xmlns:p14="http://schemas.microsoft.com/office/powerpoint/2010/main" val="198649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prstClr val="black"/>
              <a:schemeClr val="accent1">
                <a:tint val="45000"/>
                <a:satMod val="400000"/>
              </a:schemeClr>
            </a:duotone>
            <a:extLst>
              <a:ext uri="{BEBA8EAE-BF5A-486C-A8C5-ECC9F3942E4B}">
                <a14:imgProps xmlns:a14="http://schemas.microsoft.com/office/drawing/2010/main">
                  <a14:imgLayer r:embed="rId4">
                    <a14:imgEffect>
                      <a14:saturation sat="33000"/>
                    </a14:imgEffect>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6193" y="200024"/>
            <a:ext cx="12139613" cy="1257301"/>
          </a:xfrm>
          <a:prstGeom prst="rect">
            <a:avLst/>
          </a:prstGeom>
          <a:solidFill>
            <a:srgbClr val="596571"/>
          </a:solidFill>
          <a:ln>
            <a:noFill/>
          </a:ln>
          <a:effectLst>
            <a:outerShdw blurRad="50800" dist="38100" dir="5400000" sx="101000" sy="101000" algn="t"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5760" rtlCol="0" anchor="ctr"/>
          <a:lstStyle/>
          <a:p>
            <a:r>
              <a:rPr lang="en-US" sz="4400" dirty="0">
                <a:effectLst>
                  <a:outerShdw blurRad="38100" dist="38100" dir="2700000" algn="tl">
                    <a:srgbClr val="000000">
                      <a:alpha val="43137"/>
                    </a:srgbClr>
                  </a:outerShdw>
                </a:effectLst>
                <a:latin typeface="Copperplate Gothic Light" panose="020E0507020206020404" pitchFamily="34" charset="0"/>
              </a:rPr>
              <a:t>Definition: A Service under the Code</a:t>
            </a:r>
          </a:p>
        </p:txBody>
      </p:sp>
      <p:sp>
        <p:nvSpPr>
          <p:cNvPr id="2" name="Rectangle 1"/>
          <p:cNvSpPr/>
          <p:nvPr/>
        </p:nvSpPr>
        <p:spPr>
          <a:xfrm>
            <a:off x="519953" y="2090172"/>
            <a:ext cx="8803341" cy="2677656"/>
          </a:xfrm>
          <a:prstGeom prst="rect">
            <a:avLst/>
          </a:prstGeom>
        </p:spPr>
        <p:txBody>
          <a:bodyPr wrap="square">
            <a:spAutoFit/>
          </a:bodyPr>
          <a:lstStyle/>
          <a:p>
            <a:pPr lvl="1"/>
            <a:r>
              <a:rPr lang="en-US" sz="2800" dirty="0">
                <a:solidFill>
                  <a:schemeClr val="bg1"/>
                </a:solidFill>
                <a:effectLst>
                  <a:outerShdw blurRad="38100" dist="38100" dir="2700000" algn="tl">
                    <a:srgbClr val="000000">
                      <a:alpha val="43137"/>
                    </a:srgbClr>
                  </a:outerShdw>
                </a:effectLst>
              </a:rPr>
              <a:t>The performance of work, duties, or responsibilities, or the leasing, rental, or sale of moveable or immoveable property.</a:t>
            </a:r>
          </a:p>
          <a:p>
            <a:pPr lvl="1"/>
            <a:endParaRPr lang="en-US" sz="28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This includes employment, contractual work, and the selling of property and goods.</a:t>
            </a:r>
          </a:p>
        </p:txBody>
      </p:sp>
      <p:sp>
        <p:nvSpPr>
          <p:cNvPr id="3" name="TextBox 2"/>
          <p:cNvSpPr txBox="1"/>
          <p:nvPr/>
        </p:nvSpPr>
        <p:spPr>
          <a:xfrm>
            <a:off x="8964706" y="6488668"/>
            <a:ext cx="3084306" cy="369332"/>
          </a:xfrm>
          <a:prstGeom prst="rect">
            <a:avLst/>
          </a:prstGeom>
          <a:noFill/>
        </p:spPr>
        <p:txBody>
          <a:bodyPr wrap="none" rtlCol="0">
            <a:spAutoFit/>
          </a:bodyPr>
          <a:lstStyle/>
          <a:p>
            <a:r>
              <a:rPr lang="en-US"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Prohibitions on Income</a:t>
            </a:r>
          </a:p>
        </p:txBody>
      </p:sp>
    </p:spTree>
    <p:extLst>
      <p:ext uri="{BB962C8B-B14F-4D97-AF65-F5344CB8AC3E}">
        <p14:creationId xmlns:p14="http://schemas.microsoft.com/office/powerpoint/2010/main" val="21088543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7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11" y="165115"/>
            <a:ext cx="10515600" cy="1325563"/>
          </a:xfrm>
        </p:spPr>
        <p:txBody>
          <a:bodyPr>
            <a:normAutofit/>
          </a:bodyPr>
          <a:lstStyle/>
          <a:p>
            <a:r>
              <a:rPr lang="en-US" sz="4800" dirty="0">
                <a:solidFill>
                  <a:schemeClr val="accent4">
                    <a:lumMod val="20000"/>
                    <a:lumOff val="80000"/>
                  </a:schemeClr>
                </a:solidFill>
                <a:effectLst>
                  <a:outerShdw blurRad="38100" dist="38100" dir="2700000" algn="tl">
                    <a:srgbClr val="000000">
                      <a:alpha val="43137"/>
                    </a:srgbClr>
                  </a:outerShdw>
                </a:effectLst>
              </a:rPr>
              <a:t>Prohibitions on Income</a:t>
            </a:r>
          </a:p>
        </p:txBody>
      </p:sp>
      <p:sp>
        <p:nvSpPr>
          <p:cNvPr id="3" name="Text Placeholder 2"/>
          <p:cNvSpPr>
            <a:spLocks noGrp="1"/>
          </p:cNvSpPr>
          <p:nvPr>
            <p:ph type="body" idx="1"/>
          </p:nvPr>
        </p:nvSpPr>
        <p:spPr>
          <a:xfrm>
            <a:off x="9448800" y="1490678"/>
            <a:ext cx="2474259" cy="445696"/>
          </a:xfrm>
          <a:prstGeom prst="roundRect">
            <a:avLst/>
          </a:prstGeom>
          <a:noFill/>
          <a:effectLst>
            <a:softEdge rad="127000"/>
          </a:effectLst>
        </p:spPr>
        <p:txBody>
          <a:bodyPr lIns="0" tIns="0" rIns="0" bIns="0" anchor="t" anchorCtr="0">
            <a:normAutofit/>
          </a:bodyPr>
          <a:lstStyle/>
          <a:p>
            <a:pPr algn="r"/>
            <a:r>
              <a:rPr lang="en-US" b="1" dirty="0">
                <a:solidFill>
                  <a:srgbClr val="AEB26B"/>
                </a:solidFill>
                <a:effectLst>
                  <a:outerShdw blurRad="38100" dist="38100" dir="2700000" algn="tl">
                    <a:srgbClr val="000000">
                      <a:alpha val="43137"/>
                    </a:srgbClr>
                  </a:outerShdw>
                </a:effectLst>
              </a:rPr>
              <a:t>42:1111(C)(1)(a) </a:t>
            </a:r>
          </a:p>
        </p:txBody>
      </p:sp>
      <p:sp>
        <p:nvSpPr>
          <p:cNvPr id="4" name="Subtitle 5"/>
          <p:cNvSpPr txBox="1">
            <a:spLocks/>
          </p:cNvSpPr>
          <p:nvPr/>
        </p:nvSpPr>
        <p:spPr>
          <a:xfrm>
            <a:off x="1524000" y="2133600"/>
            <a:ext cx="9215718" cy="3388659"/>
          </a:xfrm>
          <a:prstGeom prst="roundRect">
            <a:avLst/>
          </a:prstGeom>
          <a:solidFill>
            <a:srgbClr val="53555B">
              <a:alpha val="88000"/>
            </a:srgbClr>
          </a:solidFill>
          <a:effectLst>
            <a:outerShdw blurRad="50800" dist="63500" dir="18900000" algn="bl" rotWithShape="0">
              <a:srgbClr val="FFFF9B">
                <a:alpha val="40000"/>
              </a:srgbClr>
            </a:outerShdw>
          </a:effectLst>
        </p:spPr>
        <p:txBody>
          <a:bodyPr vert="horz" lIns="182880" tIns="274320" rIns="91440" bIns="45720" rtlCol="0" anchor="ctr" anchorCtr="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000"/>
              </a:lnSpc>
              <a:buFont typeface="Arial" panose="020B0604020202020204" pitchFamily="34" charset="0"/>
              <a:buNone/>
            </a:pPr>
            <a:r>
              <a:rPr lang="en-US" sz="12800" b="1" dirty="0">
                <a:solidFill>
                  <a:schemeClr val="bg1"/>
                </a:solidFill>
              </a:rPr>
              <a:t>MOONLIGHTING &amp; DOUBLE DIPPING </a:t>
            </a:r>
          </a:p>
          <a:p>
            <a:pPr marL="0" indent="0">
              <a:lnSpc>
                <a:spcPct val="120000"/>
              </a:lnSpc>
              <a:spcBef>
                <a:spcPts val="0"/>
              </a:spcBef>
              <a:buFont typeface="Arial" panose="020B0604020202020204" pitchFamily="34" charset="0"/>
              <a:buNone/>
            </a:pPr>
            <a:r>
              <a:rPr lang="en-US" sz="11200" dirty="0">
                <a:solidFill>
                  <a:schemeClr val="tx2">
                    <a:lumMod val="20000"/>
                    <a:lumOff val="80000"/>
                  </a:schemeClr>
                </a:solidFill>
                <a:effectLst>
                  <a:outerShdw blurRad="38100" dist="38100" dir="2700000" algn="tl">
                    <a:srgbClr val="000000">
                      <a:alpha val="43137"/>
                    </a:srgbClr>
                  </a:outerShdw>
                </a:effectLst>
              </a:rPr>
              <a:t>You may not receive anything of economic value for any service which involves the responsibilities, programs, or operations of your agency. This prohibition only applies to the transactions in which you have participated through your public position.</a:t>
            </a:r>
          </a:p>
          <a:p>
            <a:endParaRPr lang="en-US" dirty="0"/>
          </a:p>
        </p:txBody>
      </p:sp>
    </p:spTree>
    <p:extLst>
      <p:ext uri="{BB962C8B-B14F-4D97-AF65-F5344CB8AC3E}">
        <p14:creationId xmlns:p14="http://schemas.microsoft.com/office/powerpoint/2010/main" val="316677177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7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11" y="165115"/>
            <a:ext cx="10515600" cy="1325563"/>
          </a:xfrm>
        </p:spPr>
        <p:txBody>
          <a:bodyPr>
            <a:normAutofit/>
          </a:bodyPr>
          <a:lstStyle/>
          <a:p>
            <a:r>
              <a:rPr lang="en-US" sz="4800" dirty="0">
                <a:solidFill>
                  <a:schemeClr val="accent4">
                    <a:lumMod val="20000"/>
                    <a:lumOff val="80000"/>
                  </a:schemeClr>
                </a:solidFill>
                <a:effectLst>
                  <a:outerShdw blurRad="38100" dist="38100" dir="2700000" algn="tl">
                    <a:srgbClr val="000000">
                      <a:alpha val="43137"/>
                    </a:srgbClr>
                  </a:outerShdw>
                </a:effectLst>
              </a:rPr>
              <a:t>Prohibitions on Income</a:t>
            </a:r>
          </a:p>
        </p:txBody>
      </p:sp>
      <p:sp>
        <p:nvSpPr>
          <p:cNvPr id="3" name="Text Placeholder 2"/>
          <p:cNvSpPr>
            <a:spLocks noGrp="1"/>
          </p:cNvSpPr>
          <p:nvPr>
            <p:ph type="body" idx="1"/>
          </p:nvPr>
        </p:nvSpPr>
        <p:spPr>
          <a:xfrm>
            <a:off x="9663953" y="1490678"/>
            <a:ext cx="2259106" cy="445696"/>
          </a:xfrm>
          <a:prstGeom prst="roundRect">
            <a:avLst/>
          </a:prstGeom>
          <a:noFill/>
          <a:effectLst>
            <a:softEdge rad="127000"/>
          </a:effectLst>
        </p:spPr>
        <p:txBody>
          <a:bodyPr lIns="0" tIns="0" rIns="0" bIns="0" anchor="t" anchorCtr="0">
            <a:normAutofit fontScale="92500"/>
          </a:bodyPr>
          <a:lstStyle/>
          <a:p>
            <a:pPr algn="r"/>
            <a:r>
              <a:rPr lang="en-US" b="1" dirty="0">
                <a:solidFill>
                  <a:srgbClr val="AEB26B"/>
                </a:solidFill>
                <a:effectLst>
                  <a:outerShdw blurRad="38100" dist="38100" dir="2700000" algn="tl">
                    <a:srgbClr val="000000">
                      <a:alpha val="43137"/>
                    </a:srgbClr>
                  </a:outerShdw>
                </a:effectLst>
              </a:rPr>
              <a:t>42:1111(C(1)(b) </a:t>
            </a:r>
          </a:p>
        </p:txBody>
      </p:sp>
      <p:sp>
        <p:nvSpPr>
          <p:cNvPr id="5" name="Subtitle 5"/>
          <p:cNvSpPr txBox="1">
            <a:spLocks/>
          </p:cNvSpPr>
          <p:nvPr/>
        </p:nvSpPr>
        <p:spPr>
          <a:xfrm>
            <a:off x="1524000" y="2305783"/>
            <a:ext cx="9215718" cy="2545976"/>
          </a:xfrm>
          <a:prstGeom prst="roundRect">
            <a:avLst/>
          </a:prstGeom>
          <a:solidFill>
            <a:srgbClr val="53555B">
              <a:alpha val="88000"/>
            </a:srgbClr>
          </a:solidFill>
          <a:effectLst>
            <a:outerShdw blurRad="50800" dist="63500" dir="18900000" algn="bl" rotWithShape="0">
              <a:srgbClr val="FFFF9B">
                <a:alpha val="40000"/>
              </a:srgbClr>
            </a:outerShdw>
          </a:effectLst>
        </p:spPr>
        <p:txBody>
          <a:bodyPr vert="horz" lIns="182880" tIns="0" rIns="91440" bIns="0" rtlCol="0" anchor="t" anchorCtr="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000"/>
              </a:lnSpc>
              <a:buFont typeface="Arial" panose="020B0604020202020204" pitchFamily="34" charset="0"/>
              <a:buNone/>
            </a:pPr>
            <a:r>
              <a:rPr lang="en-US" sz="9800" b="1" dirty="0">
                <a:solidFill>
                  <a:schemeClr val="bg1"/>
                </a:solidFill>
              </a:rPr>
              <a:t>NO SHARING OF NONPUBLIC INFO</a:t>
            </a:r>
          </a:p>
          <a:p>
            <a:pPr marL="0" indent="0">
              <a:lnSpc>
                <a:spcPct val="120000"/>
              </a:lnSpc>
              <a:spcBef>
                <a:spcPts val="0"/>
              </a:spcBef>
              <a:buNone/>
            </a:pPr>
            <a:r>
              <a:rPr lang="en-US" sz="8600" dirty="0">
                <a:solidFill>
                  <a:schemeClr val="tx2">
                    <a:lumMod val="20000"/>
                    <a:lumOff val="80000"/>
                  </a:schemeClr>
                </a:solidFill>
                <a:effectLst>
                  <a:outerShdw blurRad="38100" dist="38100" dir="2700000" algn="tl">
                    <a:srgbClr val="000000">
                      <a:alpha val="43137"/>
                    </a:srgbClr>
                  </a:outerShdw>
                </a:effectLst>
              </a:rPr>
              <a:t>You may not be paid or benefit economically in anyway by using official government data, ideas, or information you learned on the job if that information has not been made public.</a:t>
            </a:r>
          </a:p>
        </p:txBody>
      </p:sp>
    </p:spTree>
    <p:extLst>
      <p:ext uri="{BB962C8B-B14F-4D97-AF65-F5344CB8AC3E}">
        <p14:creationId xmlns:p14="http://schemas.microsoft.com/office/powerpoint/2010/main" val="124474135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40000" contrast="-5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2"/>
          <p:cNvSpPr txBox="1">
            <a:spLocks/>
          </p:cNvSpPr>
          <p:nvPr/>
        </p:nvSpPr>
        <p:spPr>
          <a:xfrm>
            <a:off x="0" y="396875"/>
            <a:ext cx="12192000" cy="822325"/>
          </a:xfrm>
          <a:prstGeom prst="rect">
            <a:avLst/>
          </a:prstGeom>
          <a:solidFill>
            <a:srgbClr val="2E232C"/>
          </a:solidFill>
          <a:ln>
            <a:noFill/>
          </a:ln>
          <a:effectLst>
            <a:outerShdw blurRad="508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3600" dirty="0">
                <a:solidFill>
                  <a:schemeClr val="bg1">
                    <a:lumMod val="75000"/>
                  </a:schemeClr>
                </a:solidFill>
                <a:latin typeface="Copperplate Gothic Light" panose="020E0507020206020404" pitchFamily="34" charset="0"/>
              </a:rPr>
              <a:t>Guidance about Prohibitions on Income</a:t>
            </a:r>
          </a:p>
        </p:txBody>
      </p:sp>
      <p:sp>
        <p:nvSpPr>
          <p:cNvPr id="3" name="Rectangle 2"/>
          <p:cNvSpPr/>
          <p:nvPr/>
        </p:nvSpPr>
        <p:spPr>
          <a:xfrm>
            <a:off x="1112003" y="1635071"/>
            <a:ext cx="4120738" cy="4950086"/>
          </a:xfrm>
          <a:prstGeom prst="rect">
            <a:avLst/>
          </a:prstGeom>
          <a:gradFill flip="none" rotWithShape="1">
            <a:gsLst>
              <a:gs pos="0">
                <a:srgbClr val="2E232C"/>
              </a:gs>
              <a:gs pos="51000">
                <a:schemeClr val="tx1">
                  <a:lumMod val="73000"/>
                  <a:lumOff val="27000"/>
                </a:schemeClr>
              </a:gs>
              <a:gs pos="97000">
                <a:srgbClr val="2E232C"/>
              </a:gs>
            </a:gsLst>
            <a:lin ang="2700000" scaled="1"/>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TextBox 3"/>
          <p:cNvSpPr txBox="1"/>
          <p:nvPr/>
        </p:nvSpPr>
        <p:spPr>
          <a:xfrm>
            <a:off x="1082325" y="2466610"/>
            <a:ext cx="4257096" cy="3970318"/>
          </a:xfrm>
          <a:prstGeom prst="rect">
            <a:avLst/>
          </a:prstGeom>
          <a:noFill/>
        </p:spPr>
        <p:txBody>
          <a:bodyPr wrap="square" lIns="274320" rtlCol="0">
            <a:spAutoFit/>
          </a:bodyPr>
          <a:lstStyle/>
          <a:p>
            <a:r>
              <a:rPr lang="en-US" sz="2800" dirty="0">
                <a:solidFill>
                  <a:schemeClr val="bg1"/>
                </a:solidFill>
                <a:effectLst>
                  <a:outerShdw blurRad="38100" dist="38100" dir="2700000" algn="tl">
                    <a:srgbClr val="000000">
                      <a:alpha val="43137"/>
                    </a:srgbClr>
                  </a:outerShdw>
                </a:effectLst>
              </a:rPr>
              <a:t>Public servants and certain private persons may not receive income or a thing of economic value for providing services to any person who is classified as a prohibited source.</a:t>
            </a:r>
            <a:endParaRPr lang="en-US" sz="1600" dirty="0"/>
          </a:p>
        </p:txBody>
      </p:sp>
      <p:sp>
        <p:nvSpPr>
          <p:cNvPr id="5" name="TextBox 4"/>
          <p:cNvSpPr txBox="1"/>
          <p:nvPr/>
        </p:nvSpPr>
        <p:spPr>
          <a:xfrm>
            <a:off x="1112003" y="1736096"/>
            <a:ext cx="4120737" cy="584775"/>
          </a:xfrm>
          <a:prstGeom prst="rect">
            <a:avLst/>
          </a:prstGeom>
          <a:solidFill>
            <a:srgbClr val="BAB3AA"/>
          </a:solidFill>
          <a:ln>
            <a:no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chemeClr val="tx2">
                    <a:lumMod val="75000"/>
                  </a:schemeClr>
                </a:solidFill>
                <a:effectLst>
                  <a:outerShdw blurRad="50800" dist="38100" dir="2700000" algn="tl" rotWithShape="0">
                    <a:prstClr val="black">
                      <a:alpha val="40000"/>
                    </a:prstClr>
                  </a:outerShdw>
                </a:effectLst>
              </a:rPr>
              <a:t>Prohibited Sources</a:t>
            </a:r>
          </a:p>
        </p:txBody>
      </p:sp>
      <p:sp>
        <p:nvSpPr>
          <p:cNvPr id="6" name="Rectangle 5"/>
          <p:cNvSpPr/>
          <p:nvPr/>
        </p:nvSpPr>
        <p:spPr>
          <a:xfrm>
            <a:off x="6925158" y="1635071"/>
            <a:ext cx="4191000" cy="4950086"/>
          </a:xfrm>
          <a:prstGeom prst="rect">
            <a:avLst/>
          </a:prstGeom>
          <a:gradFill>
            <a:gsLst>
              <a:gs pos="0">
                <a:srgbClr val="2E232C"/>
              </a:gs>
              <a:gs pos="50000">
                <a:schemeClr val="tx1">
                  <a:lumMod val="65000"/>
                  <a:lumOff val="35000"/>
                </a:schemeClr>
              </a:gs>
              <a:gs pos="100000">
                <a:srgbClr val="2E232C">
                  <a:lumMod val="71000"/>
                </a:srgbClr>
              </a:gs>
            </a:gsLs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TextBox 6"/>
          <p:cNvSpPr txBox="1"/>
          <p:nvPr/>
        </p:nvSpPr>
        <p:spPr>
          <a:xfrm>
            <a:off x="7031838" y="2518576"/>
            <a:ext cx="4038599" cy="3970318"/>
          </a:xfrm>
          <a:prstGeom prst="rect">
            <a:avLst/>
          </a:prstGeom>
          <a:noFill/>
        </p:spPr>
        <p:txBody>
          <a:bodyPr wrap="square" rtlCol="0">
            <a:spAutoFit/>
          </a:bodyPr>
          <a:lstStyle/>
          <a:p>
            <a:pPr marL="457200" indent="-457200">
              <a:buFont typeface="+mj-lt"/>
              <a:buAutoNum type="arabicPeriod"/>
            </a:pPr>
            <a:r>
              <a:rPr lang="en-US" sz="2800" dirty="0">
                <a:solidFill>
                  <a:schemeClr val="bg1"/>
                </a:solidFill>
                <a:effectLst>
                  <a:outerShdw blurRad="38100" dist="38100" dir="2700000" algn="tl">
                    <a:srgbClr val="000000">
                      <a:alpha val="43137"/>
                    </a:srgbClr>
                  </a:outerShdw>
                </a:effectLst>
              </a:rPr>
              <a:t>Public servant</a:t>
            </a:r>
          </a:p>
          <a:p>
            <a:pPr marL="457200" indent="-457200">
              <a:buFont typeface="+mj-lt"/>
              <a:buAutoNum type="arabicPeriod"/>
            </a:pPr>
            <a:r>
              <a:rPr lang="en-US" sz="2800" dirty="0">
                <a:solidFill>
                  <a:schemeClr val="bg1"/>
                </a:solidFill>
                <a:effectLst>
                  <a:outerShdw blurRad="38100" dist="38100" dir="2700000" algn="tl">
                    <a:srgbClr val="000000">
                      <a:alpha val="43137"/>
                    </a:srgbClr>
                  </a:outerShdw>
                </a:effectLst>
              </a:rPr>
              <a:t>Spouse of servant</a:t>
            </a:r>
          </a:p>
          <a:p>
            <a:pPr marL="457200" indent="-457200">
              <a:buFont typeface="+mj-lt"/>
              <a:buAutoNum type="arabicPeriod"/>
            </a:pPr>
            <a:r>
              <a:rPr lang="en-US" sz="2800" dirty="0">
                <a:solidFill>
                  <a:schemeClr val="bg1"/>
                </a:solidFill>
                <a:effectLst>
                  <a:outerShdw blurRad="38100" dist="38100" dir="2700000" algn="tl">
                    <a:srgbClr val="000000">
                      <a:alpha val="43137"/>
                    </a:srgbClr>
                  </a:outerShdw>
                </a:effectLst>
              </a:rPr>
              <a:t>Legal entity in which the servant or the servant’s spouse exercises control or owns more than 25%</a:t>
            </a:r>
          </a:p>
          <a:p>
            <a:endParaRPr lang="en-US" sz="2800" b="1" dirty="0">
              <a:solidFill>
                <a:schemeClr val="bg1"/>
              </a:solidFill>
              <a:effectLst>
                <a:outerShdw blurRad="38100" dist="38100" dir="2700000" algn="tl">
                  <a:srgbClr val="000000">
                    <a:alpha val="43137"/>
                  </a:srgbClr>
                </a:outerShdw>
              </a:effectLst>
            </a:endParaRPr>
          </a:p>
        </p:txBody>
      </p:sp>
      <p:sp>
        <p:nvSpPr>
          <p:cNvPr id="8" name="TextBox 7"/>
          <p:cNvSpPr txBox="1"/>
          <p:nvPr/>
        </p:nvSpPr>
        <p:spPr>
          <a:xfrm>
            <a:off x="6925158" y="1708700"/>
            <a:ext cx="4191000" cy="584775"/>
          </a:xfrm>
          <a:prstGeom prst="rect">
            <a:avLst/>
          </a:prstGeom>
          <a:solidFill>
            <a:srgbClr val="BAB3AA"/>
          </a:solidFill>
          <a:ln>
            <a:no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200" b="1" dirty="0">
                <a:solidFill>
                  <a:schemeClr val="tx2">
                    <a:lumMod val="75000"/>
                  </a:schemeClr>
                </a:solidFill>
                <a:effectLst>
                  <a:outerShdw blurRad="50800" dist="38100" dir="2700000" algn="tl" rotWithShape="0">
                    <a:prstClr val="black">
                      <a:alpha val="40000"/>
                    </a:prstClr>
                  </a:outerShdw>
                </a:effectLst>
              </a:rPr>
              <a:t>Who Must Decline</a:t>
            </a:r>
          </a:p>
        </p:txBody>
      </p:sp>
    </p:spTree>
    <p:extLst>
      <p:ext uri="{BB962C8B-B14F-4D97-AF65-F5344CB8AC3E}">
        <p14:creationId xmlns:p14="http://schemas.microsoft.com/office/powerpoint/2010/main" val="108273930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40000" contrast="-5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2"/>
          <p:cNvSpPr txBox="1">
            <a:spLocks/>
          </p:cNvSpPr>
          <p:nvPr/>
        </p:nvSpPr>
        <p:spPr>
          <a:xfrm>
            <a:off x="0" y="325159"/>
            <a:ext cx="12192000" cy="822325"/>
          </a:xfrm>
          <a:prstGeom prst="rect">
            <a:avLst/>
          </a:prstGeom>
          <a:solidFill>
            <a:srgbClr val="2E232C">
              <a:alpha val="36000"/>
            </a:srgbClr>
          </a:solidFill>
          <a:ln>
            <a:noFill/>
          </a:ln>
          <a:effectLst>
            <a:outerShdw blurRad="508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4800" dirty="0">
                <a:solidFill>
                  <a:schemeClr val="bg1">
                    <a:lumMod val="65000"/>
                  </a:schemeClr>
                </a:solidFill>
                <a:latin typeface="Copperplate Gothic Light" panose="020E0507020206020404" pitchFamily="34" charset="0"/>
              </a:rPr>
              <a:t>Prohibitions on Income</a:t>
            </a:r>
          </a:p>
        </p:txBody>
      </p:sp>
      <p:sp>
        <p:nvSpPr>
          <p:cNvPr id="3" name="Rectangle 2"/>
          <p:cNvSpPr/>
          <p:nvPr/>
        </p:nvSpPr>
        <p:spPr>
          <a:xfrm>
            <a:off x="932510" y="1736096"/>
            <a:ext cx="10345271" cy="4950086"/>
          </a:xfrm>
          <a:prstGeom prst="rect">
            <a:avLst/>
          </a:prstGeom>
          <a:gradFill flip="none" rotWithShape="1">
            <a:gsLst>
              <a:gs pos="0">
                <a:srgbClr val="2E232C"/>
              </a:gs>
              <a:gs pos="51000">
                <a:schemeClr val="tx1">
                  <a:lumMod val="73000"/>
                  <a:lumOff val="27000"/>
                </a:schemeClr>
              </a:gs>
              <a:gs pos="97000">
                <a:srgbClr val="2E232C"/>
              </a:gs>
            </a:gsLst>
            <a:lin ang="2700000" scaled="1"/>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TextBox 3"/>
          <p:cNvSpPr txBox="1"/>
          <p:nvPr/>
        </p:nvSpPr>
        <p:spPr>
          <a:xfrm>
            <a:off x="932509" y="2892864"/>
            <a:ext cx="10345271" cy="2262158"/>
          </a:xfrm>
          <a:prstGeom prst="rect">
            <a:avLst/>
          </a:prstGeom>
          <a:noFill/>
          <a:effectLst>
            <a:glow rad="63500">
              <a:srgbClr val="FFFF00">
                <a:alpha val="40000"/>
              </a:srgbClr>
            </a:glow>
          </a:effectLst>
        </p:spPr>
        <p:txBody>
          <a:bodyPr wrap="square" lIns="274320" tIns="0" rtlCol="0">
            <a:spAutoFit/>
          </a:bodyPr>
          <a:lstStyle/>
          <a:p>
            <a:r>
              <a:rPr lang="en-US" sz="3200" dirty="0">
                <a:solidFill>
                  <a:schemeClr val="bg2"/>
                </a:solidFill>
                <a:effectLst>
                  <a:outerShdw blurRad="38100" dist="38100" dir="2700000" algn="tl">
                    <a:srgbClr val="000000">
                      <a:alpha val="43137"/>
                    </a:srgbClr>
                  </a:outerShdw>
                </a:effectLst>
              </a:rPr>
              <a:t>The Code not only regulates a public servant’s receipt of prohibited payments and gifts, it also gives authority to the Board to enforce the Code against </a:t>
            </a:r>
            <a:r>
              <a:rPr lang="en-US" sz="3200" b="1" dirty="0">
                <a:solidFill>
                  <a:schemeClr val="bg2"/>
                </a:solidFill>
                <a:effectLst>
                  <a:outerShdw blurRad="38100" dist="38100" dir="2700000" algn="tl">
                    <a:srgbClr val="000000">
                      <a:alpha val="43137"/>
                    </a:srgbClr>
                  </a:outerShdw>
                </a:effectLst>
              </a:rPr>
              <a:t>givers </a:t>
            </a:r>
            <a:r>
              <a:rPr lang="en-US" sz="3200" dirty="0">
                <a:solidFill>
                  <a:schemeClr val="bg2"/>
                </a:solidFill>
                <a:effectLst>
                  <a:outerShdw blurRad="38100" dist="38100" dir="2700000" algn="tl">
                    <a:srgbClr val="000000">
                      <a:alpha val="43137"/>
                    </a:srgbClr>
                  </a:outerShdw>
                </a:effectLst>
              </a:rPr>
              <a:t>of illegal payments.</a:t>
            </a:r>
          </a:p>
          <a:p>
            <a:endParaRPr lang="en-US" sz="1600" dirty="0">
              <a:solidFill>
                <a:schemeClr val="bg2"/>
              </a:solidFill>
              <a:effectLst>
                <a:outerShdw blurRad="38100" dist="38100" dir="2700000" algn="tl">
                  <a:srgbClr val="000000">
                    <a:alpha val="43137"/>
                  </a:srgbClr>
                </a:outerShdw>
              </a:effectLst>
            </a:endParaRPr>
          </a:p>
        </p:txBody>
      </p:sp>
      <p:sp>
        <p:nvSpPr>
          <p:cNvPr id="5" name="TextBox 4"/>
          <p:cNvSpPr txBox="1"/>
          <p:nvPr/>
        </p:nvSpPr>
        <p:spPr>
          <a:xfrm>
            <a:off x="968572" y="1429618"/>
            <a:ext cx="10309209" cy="707886"/>
          </a:xfrm>
          <a:prstGeom prst="rect">
            <a:avLst/>
          </a:prstGeom>
          <a:solidFill>
            <a:srgbClr val="BAB3AA"/>
          </a:solidFill>
          <a:ln>
            <a:no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4000" b="1" dirty="0">
                <a:solidFill>
                  <a:schemeClr val="tx2">
                    <a:lumMod val="75000"/>
                  </a:schemeClr>
                </a:solidFill>
                <a:effectLst>
                  <a:outerShdw blurRad="50800" dist="38100" dir="2700000" algn="tl" rotWithShape="0">
                    <a:prstClr val="black">
                      <a:alpha val="40000"/>
                    </a:prstClr>
                  </a:outerShdw>
                </a:effectLst>
              </a:rPr>
              <a:t>The Giver of Illegal Payments</a:t>
            </a:r>
          </a:p>
        </p:txBody>
      </p:sp>
      <p:sp>
        <p:nvSpPr>
          <p:cNvPr id="6" name="TextBox 5"/>
          <p:cNvSpPr txBox="1"/>
          <p:nvPr/>
        </p:nvSpPr>
        <p:spPr>
          <a:xfrm>
            <a:off x="1219186" y="2688348"/>
            <a:ext cx="9806152" cy="2954655"/>
          </a:xfrm>
          <a:prstGeom prst="rect">
            <a:avLst/>
          </a:prstGeom>
          <a:solidFill>
            <a:schemeClr val="bg2">
              <a:lumMod val="25000"/>
            </a:schemeClr>
          </a:solidFill>
          <a:ln>
            <a:noFill/>
          </a:ln>
          <a:effectLst>
            <a:glow rad="304800">
              <a:schemeClr val="accent4">
                <a:lumMod val="40000"/>
                <a:lumOff val="60000"/>
                <a:alpha val="20000"/>
              </a:schemeClr>
            </a:glow>
          </a:effectLst>
        </p:spPr>
        <p:txBody>
          <a:bodyPr wrap="square" rtlCol="0" anchor="ctr" anchorCtr="0">
            <a:spAutoFit/>
          </a:bodyPr>
          <a:lstStyle/>
          <a:p>
            <a:r>
              <a:rPr lang="en-US" sz="2600" dirty="0">
                <a:solidFill>
                  <a:schemeClr val="bg2"/>
                </a:solidFill>
                <a:effectLst>
                  <a:outerShdw blurRad="38100" dist="38100" dir="2700000" algn="tl">
                    <a:srgbClr val="000000">
                      <a:alpha val="43137"/>
                    </a:srgbClr>
                  </a:outerShdw>
                </a:effectLst>
              </a:rPr>
              <a:t>No public servant or </a:t>
            </a:r>
            <a:r>
              <a:rPr lang="en-US" sz="2600" b="1" dirty="0">
                <a:solidFill>
                  <a:schemeClr val="bg2"/>
                </a:solidFill>
                <a:effectLst>
                  <a:outerShdw blurRad="38100" dist="38100" dir="2700000" algn="tl">
                    <a:srgbClr val="000000">
                      <a:alpha val="43137"/>
                    </a:srgbClr>
                  </a:outerShdw>
                </a:effectLst>
              </a:rPr>
              <a:t>other person </a:t>
            </a:r>
            <a:r>
              <a:rPr lang="en-US" sz="2600" dirty="0">
                <a:solidFill>
                  <a:schemeClr val="bg2"/>
                </a:solidFill>
                <a:effectLst>
                  <a:outerShdw blurRad="38100" dist="38100" dir="2700000" algn="tl">
                    <a:srgbClr val="000000">
                      <a:alpha val="43137"/>
                    </a:srgbClr>
                  </a:outerShdw>
                </a:effectLst>
              </a:rPr>
              <a:t>shall:</a:t>
            </a:r>
          </a:p>
          <a:p>
            <a:pPr lvl="1"/>
            <a:endParaRPr lang="en-US" sz="1200" dirty="0">
              <a:solidFill>
                <a:schemeClr val="bg2"/>
              </a:solidFill>
            </a:endParaRPr>
          </a:p>
          <a:p>
            <a:pPr lvl="1"/>
            <a:r>
              <a:rPr lang="en-US" sz="2600" dirty="0">
                <a:solidFill>
                  <a:schemeClr val="bg2"/>
                </a:solidFill>
                <a:effectLst>
                  <a:outerShdw blurRad="38100" dist="38100" dir="2700000" algn="tl">
                    <a:srgbClr val="000000">
                      <a:alpha val="43137"/>
                    </a:srgbClr>
                  </a:outerShdw>
                </a:effectLst>
              </a:rPr>
              <a:t>Give, pay, loan, transfer, or deliver </a:t>
            </a:r>
            <a:r>
              <a:rPr lang="en-US" sz="2600" i="1" dirty="0">
                <a:solidFill>
                  <a:schemeClr val="bg2"/>
                </a:solidFill>
                <a:effectLst>
                  <a:outerShdw blurRad="38100" dist="38100" dir="2700000" algn="tl">
                    <a:srgbClr val="000000">
                      <a:alpha val="43137"/>
                    </a:srgbClr>
                  </a:outerShdw>
                </a:effectLst>
              </a:rPr>
              <a:t>or</a:t>
            </a:r>
            <a:r>
              <a:rPr lang="en-US" sz="2600" dirty="0">
                <a:solidFill>
                  <a:schemeClr val="bg2"/>
                </a:solidFill>
                <a:effectLst>
                  <a:outerShdw blurRad="38100" dist="38100" dir="2700000" algn="tl">
                    <a:srgbClr val="000000">
                      <a:alpha val="43137"/>
                    </a:srgbClr>
                  </a:outerShdw>
                </a:effectLst>
              </a:rPr>
              <a:t> OFFER to give, pay, loan, transfer, or deliver DIRECTLY OR  INDIRECTLY to any public servant or other person, any thing of economic value that he or she would be prohibited from receiving by any provision of the Code of Ethics.</a:t>
            </a:r>
          </a:p>
          <a:p>
            <a:endParaRPr lang="en-US" dirty="0"/>
          </a:p>
        </p:txBody>
      </p:sp>
      <p:sp>
        <p:nvSpPr>
          <p:cNvPr id="7" name="TextBox 6"/>
          <p:cNvSpPr txBox="1"/>
          <p:nvPr/>
        </p:nvSpPr>
        <p:spPr>
          <a:xfrm>
            <a:off x="10263543" y="6309949"/>
            <a:ext cx="1018227" cy="369332"/>
          </a:xfrm>
          <a:prstGeom prst="rect">
            <a:avLst/>
          </a:prstGeom>
          <a:noFill/>
        </p:spPr>
        <p:txBody>
          <a:bodyPr wrap="none" rtlCol="0">
            <a:spAutoFit/>
          </a:bodyPr>
          <a:lstStyle/>
          <a:p>
            <a:r>
              <a:rPr lang="en-US" dirty="0">
                <a:solidFill>
                  <a:schemeClr val="bg1">
                    <a:lumMod val="85000"/>
                  </a:schemeClr>
                </a:solidFill>
              </a:rPr>
              <a:t>42:1117</a:t>
            </a:r>
          </a:p>
        </p:txBody>
      </p:sp>
    </p:spTree>
    <p:extLst>
      <p:ext uri="{BB962C8B-B14F-4D97-AF65-F5344CB8AC3E}">
        <p14:creationId xmlns:p14="http://schemas.microsoft.com/office/powerpoint/2010/main" val="4101537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bg>
      <p:bgPr>
        <a:blipFill dpi="0" rotWithShape="1">
          <a:blip r:embed="rId4" cstate="email">
            <a:alphaModFix amt="65000"/>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30000" contrast="1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gradFill flip="none" rotWithShape="1">
            <a:gsLst>
              <a:gs pos="0">
                <a:srgbClr val="002060">
                  <a:lumMod val="0"/>
                  <a:alpha val="18000"/>
                </a:srgbClr>
              </a:gs>
              <a:gs pos="46000">
                <a:srgbClr val="303A50">
                  <a:alpha val="59000"/>
                </a:srgbClr>
              </a:gs>
              <a:gs pos="100000">
                <a:srgbClr val="002060">
                  <a:alpha val="73000"/>
                </a:srgb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0" y="1"/>
            <a:ext cx="12192000" cy="3467100"/>
          </a:xfrm>
          <a:prstGeom prst="rtTriangle">
            <a:avLst/>
          </a:prstGeom>
          <a:gradFill flip="none" rotWithShape="1">
            <a:gsLst>
              <a:gs pos="0">
                <a:srgbClr val="002060">
                  <a:lumMod val="0"/>
                  <a:alpha val="89000"/>
                </a:srgbClr>
              </a:gs>
              <a:gs pos="48000">
                <a:schemeClr val="tx2">
                  <a:lumMod val="50000"/>
                  <a:alpha val="16000"/>
                </a:schemeClr>
              </a:gs>
              <a:gs pos="93000">
                <a:srgbClr val="002060">
                  <a:alpha val="59000"/>
                </a:srgbClr>
              </a:gs>
            </a:gsLst>
            <a:lin ang="5400000" scaled="1"/>
            <a:tileRect/>
          </a:gradFill>
          <a:effectLst>
            <a:outerShdw blurRad="50800" dist="76200" dir="5400000" algn="t" rotWithShape="0">
              <a:schemeClr val="bg2">
                <a:lumMod val="50000"/>
                <a:alpha val="40000"/>
              </a:schemeClr>
            </a:outerShdw>
          </a:effectLst>
        </p:spPr>
        <p:txBody>
          <a:bodyPr lIns="365760" bIns="182880">
            <a:normAutofit fontScale="90000"/>
          </a:bodyPr>
          <a:lstStyle/>
          <a:p>
            <a:r>
              <a:rPr lang="en-US" dirty="0">
                <a:solidFill>
                  <a:schemeClr val="bg2"/>
                </a:solidFill>
              </a:rPr>
              <a:t/>
            </a:r>
            <a:br>
              <a:rPr lang="en-US" dirty="0">
                <a:solidFill>
                  <a:schemeClr val="bg2"/>
                </a:solidFill>
              </a:rPr>
            </a:br>
            <a:r>
              <a:rPr lang="en-US" dirty="0">
                <a:solidFill>
                  <a:schemeClr val="bg2"/>
                </a:solidFill>
                <a:effectLst>
                  <a:outerShdw blurRad="38100" dist="38100" dir="2700000" algn="tl">
                    <a:srgbClr val="000000">
                      <a:alpha val="43137"/>
                    </a:srgbClr>
                  </a:outerShdw>
                </a:effectLst>
              </a:rPr>
              <a:t>Prohibited transactions</a:t>
            </a:r>
          </a:p>
        </p:txBody>
      </p:sp>
      <p:sp>
        <p:nvSpPr>
          <p:cNvPr id="6" name="TextBox 5"/>
          <p:cNvSpPr txBox="1"/>
          <p:nvPr/>
        </p:nvSpPr>
        <p:spPr>
          <a:xfrm>
            <a:off x="9736636" y="6290100"/>
            <a:ext cx="2212465" cy="400110"/>
          </a:xfrm>
          <a:prstGeom prst="rect">
            <a:avLst/>
          </a:prstGeom>
          <a:noFill/>
        </p:spPr>
        <p:txBody>
          <a:bodyPr wrap="none" rtlCol="0">
            <a:spAutoFit/>
          </a:bodyPr>
          <a:lstStyle/>
          <a:p>
            <a:r>
              <a:rPr lang="en-US" sz="2000" b="1" dirty="0">
                <a:solidFill>
                  <a:schemeClr val="bg2"/>
                </a:solidFill>
                <a:effectLst>
                  <a:outerShdw blurRad="38100" dist="38100" dir="2700000" algn="tl">
                    <a:srgbClr val="000000">
                      <a:alpha val="43137"/>
                    </a:srgbClr>
                  </a:outerShdw>
                </a:effectLst>
              </a:rPr>
              <a:t>42:1113(A)(1)(a)</a:t>
            </a:r>
          </a:p>
        </p:txBody>
      </p:sp>
      <p:pic>
        <p:nvPicPr>
          <p:cNvPr id="3" name="Honey Bee_clip">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86400" y="7142748"/>
            <a:ext cx="609600" cy="609600"/>
          </a:xfrm>
          <a:prstGeom prst="rect">
            <a:avLst/>
          </a:prstGeom>
        </p:spPr>
      </p:pic>
    </p:spTree>
    <p:extLst>
      <p:ext uri="{BB962C8B-B14F-4D97-AF65-F5344CB8AC3E}">
        <p14:creationId xmlns:p14="http://schemas.microsoft.com/office/powerpoint/2010/main" val="632974581"/>
      </p:ext>
    </p:extLst>
  </p:cSld>
  <p:clrMapOvr>
    <a:masterClrMapping/>
  </p:clrMapOvr>
  <p:transition spd="slow" advTm="4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115"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prstClr val="black"/>
              <a:schemeClr val="accent1">
                <a:tint val="45000"/>
                <a:satMod val="400000"/>
              </a:schemeClr>
            </a:duotone>
            <a:extLst>
              <a:ext uri="{BEBA8EAE-BF5A-486C-A8C5-ECC9F3942E4B}">
                <a14:imgProps xmlns:a14="http://schemas.microsoft.com/office/drawing/2010/main">
                  <a14:imgLayer r:embed="rId4">
                    <a14:imgEffect>
                      <a14:brightnessContrast bright="2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119063" y="2489158"/>
            <a:ext cx="5953874" cy="1569660"/>
          </a:xfrm>
          <a:prstGeom prst="rect">
            <a:avLst/>
          </a:prstGeom>
          <a:noFill/>
        </p:spPr>
        <p:txBody>
          <a:bodyPr wrap="none" rtlCol="0">
            <a:spAutoFit/>
          </a:bodyPr>
          <a:lstStyle/>
          <a:p>
            <a:pPr algn="ctr"/>
            <a:r>
              <a:rPr lang="en-US" sz="4800" dirty="0">
                <a:solidFill>
                  <a:schemeClr val="accent1">
                    <a:lumMod val="20000"/>
                    <a:lumOff val="80000"/>
                  </a:schemeClr>
                </a:solidFill>
                <a:latin typeface="Berlin Sans FB Demi" panose="020E0802020502020306" pitchFamily="34" charset="0"/>
              </a:rPr>
              <a:t>Jesse and the </a:t>
            </a:r>
          </a:p>
          <a:p>
            <a:pPr algn="ctr"/>
            <a:r>
              <a:rPr lang="en-US" sz="4800" dirty="0">
                <a:solidFill>
                  <a:schemeClr val="accent1">
                    <a:lumMod val="20000"/>
                    <a:lumOff val="80000"/>
                  </a:schemeClr>
                </a:solidFill>
                <a:latin typeface="Berlin Sans FB Demi" panose="020E0802020502020306" pitchFamily="34" charset="0"/>
              </a:rPr>
              <a:t>Code on Transactions</a:t>
            </a:r>
          </a:p>
        </p:txBody>
      </p:sp>
    </p:spTree>
    <p:extLst>
      <p:ext uri="{BB962C8B-B14F-4D97-AF65-F5344CB8AC3E}">
        <p14:creationId xmlns:p14="http://schemas.microsoft.com/office/powerpoint/2010/main" val="3860885116"/>
      </p:ext>
    </p:extLst>
  </p:cSld>
  <p:clrMapOvr>
    <a:masterClrMapping/>
  </p:clrMapOvr>
  <mc:AlternateContent xmlns:mc="http://schemas.openxmlformats.org/markup-compatibility/2006" xmlns:p14="http://schemas.microsoft.com/office/powerpoint/2010/main">
    <mc:Choice Requires="p14">
      <p:transition spd="slow" p14:dur="2000" advTm="6000"/>
    </mc:Choice>
    <mc:Fallback xmlns="">
      <p:transition spd="slow" advTm="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6.xml><?xml version="1.0" encoding="utf-8"?>
<p:sld xmlns:a="http://schemas.openxmlformats.org/drawingml/2006/main" xmlns:r="http://schemas.openxmlformats.org/officeDocument/2006/relationships" xmlns:p="http://schemas.openxmlformats.org/presentationml/2006/main">
  <p:cSld>
    <p:bg>
      <p:bgPr>
        <a:blipFill dpi="0" rotWithShape="1">
          <a:blip r:embed="rId5" cstate="email">
            <a:alphaModFix amt="65000"/>
            <a:duotone>
              <a:prstClr val="black"/>
              <a:schemeClr val="accent5">
                <a:tint val="45000"/>
                <a:satMod val="400000"/>
              </a:schemeClr>
            </a:duotone>
            <a:extLst>
              <a:ext uri="{BEBA8EAE-BF5A-486C-A8C5-ECC9F3942E4B}">
                <a14:imgProps xmlns:a14="http://schemas.microsoft.com/office/drawing/2010/main">
                  <a14:imgLayer r:embed="rId6">
                    <a14:imgEffect>
                      <a14:brightnessContrast bright="-87000" contrast="1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3467100"/>
          </a:xfrm>
          <a:prstGeom prst="rtTriangle">
            <a:avLst/>
          </a:prstGeom>
          <a:gradFill flip="none" rotWithShape="1">
            <a:gsLst>
              <a:gs pos="0">
                <a:srgbClr val="002060">
                  <a:lumMod val="0"/>
                  <a:alpha val="89000"/>
                </a:srgbClr>
              </a:gs>
              <a:gs pos="48000">
                <a:schemeClr val="tx2">
                  <a:lumMod val="50000"/>
                  <a:alpha val="16000"/>
                </a:schemeClr>
              </a:gs>
              <a:gs pos="93000">
                <a:srgbClr val="002060">
                  <a:alpha val="59000"/>
                </a:srgbClr>
              </a:gs>
            </a:gsLst>
            <a:lin ang="5400000" scaled="1"/>
            <a:tileRect/>
          </a:gradFill>
          <a:effectLst>
            <a:outerShdw blurRad="50800" dist="76200" dir="5400000" algn="t" rotWithShape="0">
              <a:schemeClr val="bg2">
                <a:lumMod val="50000"/>
                <a:alpha val="40000"/>
              </a:schemeClr>
            </a:outerShdw>
          </a:effectLst>
        </p:spPr>
        <p:txBody>
          <a:bodyPr lIns="365760" bIns="182880">
            <a:normAutofit fontScale="90000"/>
          </a:bodyPr>
          <a:lstStyle/>
          <a:p>
            <a:r>
              <a:rPr lang="en-US" dirty="0">
                <a:solidFill>
                  <a:schemeClr val="bg2"/>
                </a:solidFill>
              </a:rPr>
              <a:t/>
            </a:r>
            <a:br>
              <a:rPr lang="en-US" dirty="0">
                <a:solidFill>
                  <a:schemeClr val="bg2"/>
                </a:solidFill>
              </a:rPr>
            </a:br>
            <a:endParaRPr lang="en-US" dirty="0">
              <a:solidFill>
                <a:schemeClr val="bg2"/>
              </a:solidFill>
              <a:effectLst>
                <a:outerShdw blurRad="38100" dist="38100" dir="2700000" algn="tl">
                  <a:srgbClr val="000000">
                    <a:alpha val="43137"/>
                  </a:srgbClr>
                </a:outerShdw>
              </a:effectLst>
            </a:endParaRPr>
          </a:p>
        </p:txBody>
      </p:sp>
      <p:pic>
        <p:nvPicPr>
          <p:cNvPr id="3" name="Commission P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7999"/>
          </a:xfrm>
          <a:prstGeom prst="rect">
            <a:avLst/>
          </a:prstGeom>
        </p:spPr>
      </p:pic>
    </p:spTree>
    <p:extLst>
      <p:ext uri="{BB962C8B-B14F-4D97-AF65-F5344CB8AC3E}">
        <p14:creationId xmlns:p14="http://schemas.microsoft.com/office/powerpoint/2010/main" val="4188715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28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duotone>
              <a:prstClr val="black"/>
              <a:schemeClr val="accent5">
                <a:tint val="45000"/>
                <a:satMod val="400000"/>
              </a:schemeClr>
            </a:duotone>
            <a:extLst>
              <a:ext uri="{BEBA8EAE-BF5A-486C-A8C5-ECC9F3942E4B}">
                <a14:imgProps xmlns:a14="http://schemas.microsoft.com/office/drawing/2010/main">
                  <a14:imgLayer r:embed="rId4">
                    <a14:imgEffect>
                      <a14:brightnessContrast bright="-50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34183"/>
            <a:ext cx="3968496" cy="505897"/>
          </a:xfrm>
          <a:noFill/>
          <a:effectLst>
            <a:glow rad="63500">
              <a:schemeClr val="accent1">
                <a:lumMod val="75000"/>
                <a:alpha val="40000"/>
              </a:schemeClr>
            </a:glow>
            <a:outerShdw blurRad="50800" dist="76200" dir="5400000" algn="t" rotWithShape="0">
              <a:schemeClr val="bg2">
                <a:lumMod val="50000"/>
                <a:alpha val="40000"/>
              </a:schemeClr>
            </a:outerShdw>
          </a:effectLst>
        </p:spPr>
        <p:txBody>
          <a:bodyPr lIns="365760" tIns="0" bIns="0">
            <a:normAutofit/>
          </a:bodyPr>
          <a:lstStyle/>
          <a:p>
            <a:r>
              <a:rPr lang="en-US" sz="2000" dirty="0">
                <a:solidFill>
                  <a:schemeClr val="accent4">
                    <a:lumMod val="20000"/>
                    <a:lumOff val="80000"/>
                    <a:alpha val="50000"/>
                  </a:schemeClr>
                </a:solidFill>
              </a:rPr>
              <a:t>Prohibited transactions</a:t>
            </a:r>
          </a:p>
        </p:txBody>
      </p:sp>
      <p:sp>
        <p:nvSpPr>
          <p:cNvPr id="4" name="Subtitle 5"/>
          <p:cNvSpPr>
            <a:spLocks noGrp="1"/>
          </p:cNvSpPr>
          <p:nvPr>
            <p:ph type="body" idx="1"/>
          </p:nvPr>
        </p:nvSpPr>
        <p:spPr>
          <a:xfrm>
            <a:off x="590550" y="830581"/>
            <a:ext cx="11010899" cy="5855970"/>
          </a:xfrm>
          <a:prstGeom prst="rect">
            <a:avLst/>
          </a:prstGeom>
        </p:spPr>
        <p:txBody>
          <a:bodyPr>
            <a:normAutofit/>
          </a:bodyPr>
          <a:lstStyle/>
          <a:p>
            <a:pPr marL="0" indent="0">
              <a:buNone/>
            </a:pPr>
            <a:r>
              <a:rPr lang="en-US" sz="2800" dirty="0">
                <a:solidFill>
                  <a:schemeClr val="accent4">
                    <a:lumMod val="20000"/>
                    <a:lumOff val="80000"/>
                  </a:schemeClr>
                </a:solidFill>
              </a:rPr>
              <a:t>A “</a:t>
            </a:r>
            <a:r>
              <a:rPr lang="en-US" sz="2800" b="1" dirty="0">
                <a:solidFill>
                  <a:schemeClr val="accent4">
                    <a:lumMod val="20000"/>
                    <a:lumOff val="80000"/>
                  </a:schemeClr>
                </a:solidFill>
              </a:rPr>
              <a:t>transaction</a:t>
            </a:r>
            <a:r>
              <a:rPr lang="en-US" sz="2800" dirty="0">
                <a:solidFill>
                  <a:schemeClr val="accent4">
                    <a:lumMod val="20000"/>
                    <a:lumOff val="80000"/>
                  </a:schemeClr>
                </a:solidFill>
              </a:rPr>
              <a:t>” is a:</a:t>
            </a:r>
          </a:p>
          <a:p>
            <a:pPr marL="457200" lvl="1" indent="0">
              <a:buNone/>
            </a:pPr>
            <a:endParaRPr lang="en-US" sz="600" dirty="0">
              <a:solidFill>
                <a:schemeClr val="accent4">
                  <a:lumMod val="20000"/>
                  <a:lumOff val="80000"/>
                </a:schemeClr>
              </a:solidFill>
            </a:endParaRPr>
          </a:p>
          <a:p>
            <a:pPr lvl="1">
              <a:buFont typeface="Arial" panose="020B0604020202020204" pitchFamily="34" charset="0"/>
              <a:buChar char="•"/>
            </a:pPr>
            <a:r>
              <a:rPr lang="en-US" sz="2400" dirty="0">
                <a:solidFill>
                  <a:schemeClr val="accent4">
                    <a:lumMod val="20000"/>
                    <a:lumOff val="80000"/>
                  </a:schemeClr>
                </a:solidFill>
              </a:rPr>
              <a:t>Proceeding</a:t>
            </a:r>
          </a:p>
          <a:p>
            <a:pPr lvl="1">
              <a:buFont typeface="Arial" panose="020B0604020202020204" pitchFamily="34" charset="0"/>
              <a:buChar char="•"/>
            </a:pPr>
            <a:r>
              <a:rPr lang="en-US" sz="2400" dirty="0">
                <a:solidFill>
                  <a:schemeClr val="accent4">
                    <a:lumMod val="20000"/>
                    <a:lumOff val="80000"/>
                  </a:schemeClr>
                </a:solidFill>
              </a:rPr>
              <a:t>Application</a:t>
            </a:r>
          </a:p>
          <a:p>
            <a:pPr lvl="1">
              <a:buFont typeface="Arial" panose="020B0604020202020204" pitchFamily="34" charset="0"/>
              <a:buChar char="•"/>
            </a:pPr>
            <a:r>
              <a:rPr lang="en-US" sz="2400" dirty="0">
                <a:solidFill>
                  <a:schemeClr val="accent4">
                    <a:lumMod val="20000"/>
                    <a:lumOff val="80000"/>
                  </a:schemeClr>
                </a:solidFill>
              </a:rPr>
              <a:t>Submission</a:t>
            </a:r>
          </a:p>
          <a:p>
            <a:pPr lvl="1">
              <a:buFont typeface="Arial" panose="020B0604020202020204" pitchFamily="34" charset="0"/>
              <a:buChar char="•"/>
            </a:pPr>
            <a:endParaRPr lang="en-US" sz="600" dirty="0">
              <a:solidFill>
                <a:schemeClr val="accent4">
                  <a:lumMod val="20000"/>
                  <a:lumOff val="80000"/>
                </a:schemeClr>
              </a:solidFill>
            </a:endParaRPr>
          </a:p>
          <a:p>
            <a:pPr lvl="1">
              <a:buFont typeface="Arial" panose="020B0604020202020204" pitchFamily="34" charset="0"/>
              <a:buChar char="•"/>
            </a:pPr>
            <a:r>
              <a:rPr lang="en-US" sz="2400" dirty="0">
                <a:solidFill>
                  <a:schemeClr val="accent4">
                    <a:lumMod val="20000"/>
                    <a:lumOff val="80000"/>
                  </a:schemeClr>
                </a:solidFill>
              </a:rPr>
              <a:t>Request for a ruling or other determination</a:t>
            </a:r>
          </a:p>
          <a:p>
            <a:pPr lvl="2">
              <a:buFont typeface="Courier New" panose="02070309020205020404" pitchFamily="49" charset="0"/>
              <a:buChar char="o"/>
            </a:pPr>
            <a:r>
              <a:rPr lang="en-US" sz="2200" dirty="0">
                <a:solidFill>
                  <a:schemeClr val="accent4">
                    <a:lumMod val="20000"/>
                    <a:lumOff val="80000"/>
                  </a:schemeClr>
                </a:solidFill>
              </a:rPr>
              <a:t>contract</a:t>
            </a:r>
          </a:p>
          <a:p>
            <a:pPr lvl="2">
              <a:buFont typeface="Courier New" panose="02070309020205020404" pitchFamily="49" charset="0"/>
              <a:buChar char="o"/>
            </a:pPr>
            <a:r>
              <a:rPr lang="en-US" sz="2200" dirty="0">
                <a:solidFill>
                  <a:schemeClr val="accent4">
                    <a:lumMod val="20000"/>
                    <a:lumOff val="80000"/>
                  </a:schemeClr>
                </a:solidFill>
              </a:rPr>
              <a:t>claim</a:t>
            </a:r>
          </a:p>
          <a:p>
            <a:pPr lvl="2">
              <a:buFont typeface="Courier New" panose="02070309020205020404" pitchFamily="49" charset="0"/>
              <a:buChar char="o"/>
            </a:pPr>
            <a:r>
              <a:rPr lang="en-US" sz="2200" dirty="0">
                <a:solidFill>
                  <a:schemeClr val="accent4">
                    <a:lumMod val="20000"/>
                    <a:lumOff val="80000"/>
                  </a:schemeClr>
                </a:solidFill>
              </a:rPr>
              <a:t>case</a:t>
            </a:r>
          </a:p>
          <a:p>
            <a:pPr marL="0" indent="0">
              <a:buNone/>
            </a:pPr>
            <a:endParaRPr lang="en-US" sz="800" dirty="0">
              <a:solidFill>
                <a:schemeClr val="accent4">
                  <a:lumMod val="20000"/>
                  <a:lumOff val="80000"/>
                </a:schemeClr>
              </a:solidFill>
            </a:endParaRPr>
          </a:p>
          <a:p>
            <a:pPr marL="0" indent="0">
              <a:buNone/>
            </a:pPr>
            <a:r>
              <a:rPr lang="en-US" sz="2800" dirty="0">
                <a:solidFill>
                  <a:schemeClr val="accent4">
                    <a:lumMod val="20000"/>
                    <a:lumOff val="80000"/>
                  </a:schemeClr>
                </a:solidFill>
                <a:effectLst>
                  <a:outerShdw blurRad="38100" dist="38100" dir="2700000" algn="tl">
                    <a:srgbClr val="000000">
                      <a:alpha val="43137"/>
                    </a:srgbClr>
                  </a:outerShdw>
                </a:effectLst>
              </a:rPr>
              <a:t>A transaction with a governmental entity is:</a:t>
            </a:r>
          </a:p>
          <a:p>
            <a:pPr lvl="1" indent="-457200">
              <a:buFont typeface="Arial" panose="020B0604020202020204" pitchFamily="34" charset="0"/>
              <a:buChar char="•"/>
            </a:pPr>
            <a:r>
              <a:rPr lang="en-US" sz="2400" dirty="0">
                <a:solidFill>
                  <a:schemeClr val="accent4">
                    <a:lumMod val="20000"/>
                    <a:lumOff val="80000"/>
                  </a:schemeClr>
                </a:solidFill>
              </a:rPr>
              <a:t>One to which the governmental entity/agency is or will be a party,</a:t>
            </a:r>
          </a:p>
          <a:p>
            <a:pPr lvl="1" indent="-457200">
              <a:buFont typeface="Arial" panose="020B0604020202020204" pitchFamily="34" charset="0"/>
              <a:buChar char="•"/>
            </a:pPr>
            <a:r>
              <a:rPr lang="en-US" sz="2400" dirty="0">
                <a:solidFill>
                  <a:schemeClr val="accent4">
                    <a:lumMod val="20000"/>
                    <a:lumOff val="80000"/>
                  </a:schemeClr>
                </a:solidFill>
              </a:rPr>
              <a:t>One in which the governmental entity/agency has a direct interest, or</a:t>
            </a:r>
          </a:p>
          <a:p>
            <a:pPr lvl="1" indent="-457200">
              <a:buFont typeface="Arial" panose="020B0604020202020204" pitchFamily="34" charset="0"/>
              <a:buChar char="•"/>
            </a:pPr>
            <a:r>
              <a:rPr lang="en-US" sz="2400" dirty="0">
                <a:solidFill>
                  <a:schemeClr val="accent4">
                    <a:lumMod val="20000"/>
                    <a:lumOff val="80000"/>
                  </a:schemeClr>
                </a:solidFill>
              </a:rPr>
              <a:t>One that is or will be the subject of action by the governmental entity/agency. </a:t>
            </a:r>
          </a:p>
          <a:p>
            <a:pPr marL="457200" lvl="1" indent="0">
              <a:buNone/>
            </a:pPr>
            <a:endParaRPr lang="en-US" sz="600" dirty="0">
              <a:solidFill>
                <a:schemeClr val="accent4">
                  <a:lumMod val="20000"/>
                  <a:lumOff val="80000"/>
                </a:schemeClr>
              </a:solidFill>
            </a:endParaRPr>
          </a:p>
        </p:txBody>
      </p:sp>
      <p:sp>
        <p:nvSpPr>
          <p:cNvPr id="6" name="TextBox 5"/>
          <p:cNvSpPr txBox="1"/>
          <p:nvPr/>
        </p:nvSpPr>
        <p:spPr>
          <a:xfrm>
            <a:off x="9832007" y="515253"/>
            <a:ext cx="2185214" cy="400110"/>
          </a:xfrm>
          <a:prstGeom prst="rect">
            <a:avLst/>
          </a:prstGeom>
          <a:noFill/>
        </p:spPr>
        <p:txBody>
          <a:bodyPr wrap="none" rtlCol="0">
            <a:spAutoFit/>
          </a:bodyPr>
          <a:lstStyle/>
          <a:p>
            <a:r>
              <a:rPr lang="en-US" sz="2000" dirty="0">
                <a:solidFill>
                  <a:schemeClr val="bg2"/>
                </a:solidFill>
                <a:effectLst>
                  <a:outerShdw blurRad="38100" dist="38100" dir="2700000" algn="tl">
                    <a:srgbClr val="000000">
                      <a:alpha val="43137"/>
                    </a:srgbClr>
                  </a:outerShdw>
                </a:effectLst>
              </a:rPr>
              <a:t>42:1113(A)(1)(a)</a:t>
            </a:r>
          </a:p>
        </p:txBody>
      </p:sp>
    </p:spTree>
    <p:extLst>
      <p:ext uri="{BB962C8B-B14F-4D97-AF65-F5344CB8AC3E}">
        <p14:creationId xmlns:p14="http://schemas.microsoft.com/office/powerpoint/2010/main" val="258581063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duotone>
              <a:prstClr val="black"/>
              <a:schemeClr val="accent5">
                <a:tint val="45000"/>
                <a:satMod val="400000"/>
              </a:schemeClr>
            </a:duotone>
            <a:extLst>
              <a:ext uri="{BEBA8EAE-BF5A-486C-A8C5-ECC9F3942E4B}">
                <a14:imgProps xmlns:a14="http://schemas.microsoft.com/office/drawing/2010/main">
                  <a14:imgLayer r:embed="rId4">
                    <a14:imgEffect>
                      <a14:sharpenSoften amount="-66000"/>
                    </a14:imgEffect>
                    <a14:imgEffect>
                      <a14:brightnessContrast bright="-66000" contrast="-43000"/>
                    </a14:imgEffect>
                  </a14:imgLayer>
                </a14:imgProps>
              </a:ex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7" name="TextBox 6"/>
          <p:cNvSpPr txBox="1"/>
          <p:nvPr/>
        </p:nvSpPr>
        <p:spPr>
          <a:xfrm>
            <a:off x="10527956" y="6425656"/>
            <a:ext cx="1640193" cy="400110"/>
          </a:xfrm>
          <a:prstGeom prst="rect">
            <a:avLst/>
          </a:prstGeom>
          <a:noFill/>
        </p:spPr>
        <p:txBody>
          <a:bodyPr wrap="none" rtlCol="0">
            <a:spAutoFit/>
          </a:bodyPr>
          <a:lstStyle/>
          <a:p>
            <a:r>
              <a:rPr lang="en-US" sz="2000" dirty="0">
                <a:solidFill>
                  <a:schemeClr val="bg2"/>
                </a:solidFill>
                <a:effectLst>
                  <a:outerShdw blurRad="38100" dist="38100" dir="2700000" algn="tl">
                    <a:srgbClr val="000000">
                      <a:alpha val="43137"/>
                    </a:srgbClr>
                  </a:outerShdw>
                </a:effectLst>
              </a:rPr>
              <a:t>1113A(1)(a)</a:t>
            </a:r>
          </a:p>
        </p:txBody>
      </p:sp>
      <p:sp>
        <p:nvSpPr>
          <p:cNvPr id="8" name="Title 1"/>
          <p:cNvSpPr txBox="1">
            <a:spLocks/>
          </p:cNvSpPr>
          <p:nvPr/>
        </p:nvSpPr>
        <p:spPr>
          <a:xfrm>
            <a:off x="-23851" y="170759"/>
            <a:ext cx="12192000" cy="487609"/>
          </a:xfrm>
          <a:prstGeom prst="rect">
            <a:avLst/>
          </a:prstGeom>
          <a:noFill/>
          <a:effectLst>
            <a:outerShdw blurRad="50800" dist="76200" dir="5400000" algn="t" rotWithShape="0">
              <a:schemeClr val="bg2">
                <a:lumMod val="50000"/>
                <a:alpha val="40000"/>
              </a:schemeClr>
            </a:outerShdw>
          </a:effectLst>
        </p:spPr>
        <p:txBody>
          <a:bodyPr vert="horz" lIns="365760" tIns="0" rIns="91440" bIns="0" rtlCol="0" anchor="ctr">
            <a:normAutofit/>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r>
              <a:rPr lang="en-US" sz="2400" dirty="0">
                <a:solidFill>
                  <a:schemeClr val="accent4">
                    <a:lumMod val="20000"/>
                    <a:lumOff val="80000"/>
                    <a:alpha val="50000"/>
                  </a:schemeClr>
                </a:solidFill>
              </a:rPr>
              <a:t>Prohibited transactions</a:t>
            </a:r>
          </a:p>
        </p:txBody>
      </p:sp>
      <p:sp>
        <p:nvSpPr>
          <p:cNvPr id="2" name="TextBox 1"/>
          <p:cNvSpPr txBox="1"/>
          <p:nvPr/>
        </p:nvSpPr>
        <p:spPr>
          <a:xfrm>
            <a:off x="1241525" y="2151727"/>
            <a:ext cx="10106527" cy="2554545"/>
          </a:xfrm>
          <a:prstGeom prst="rect">
            <a:avLst/>
          </a:prstGeom>
          <a:noFill/>
        </p:spPr>
        <p:txBody>
          <a:bodyPr wrap="square" rtlCol="0">
            <a:spAutoFit/>
          </a:bodyPr>
          <a:lstStyle/>
          <a:p>
            <a:r>
              <a:rPr lang="en-US" sz="3200" b="1" dirty="0">
                <a:solidFill>
                  <a:schemeClr val="accent4">
                    <a:lumMod val="20000"/>
                    <a:lumOff val="80000"/>
                  </a:schemeClr>
                </a:solidFill>
              </a:rPr>
              <a:t>To those of you who have taken Ethics training over the year, do you think Jesse should move forward and get his son to put in a bid on the project?</a:t>
            </a:r>
          </a:p>
          <a:p>
            <a:endParaRPr lang="en-US" sz="3200" dirty="0">
              <a:solidFill>
                <a:schemeClr val="accent4">
                  <a:lumMod val="20000"/>
                  <a:lumOff val="80000"/>
                </a:schemeClr>
              </a:solidFill>
            </a:endParaRPr>
          </a:p>
        </p:txBody>
      </p:sp>
    </p:spTree>
    <p:extLst>
      <p:ext uri="{BB962C8B-B14F-4D97-AF65-F5344CB8AC3E}">
        <p14:creationId xmlns:p14="http://schemas.microsoft.com/office/powerpoint/2010/main" val="54097478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blipFill dpi="0" rotWithShape="1">
          <a:blip r:embed="rId5" cstate="email">
            <a:alphaModFix amt="65000"/>
            <a:duotone>
              <a:prstClr val="black"/>
              <a:schemeClr val="accent5">
                <a:tint val="45000"/>
                <a:satMod val="400000"/>
              </a:schemeClr>
            </a:duotone>
            <a:extLst>
              <a:ext uri="{BEBA8EAE-BF5A-486C-A8C5-ECC9F3942E4B}">
                <a14:imgProps xmlns:a14="http://schemas.microsoft.com/office/drawing/2010/main">
                  <a14:imgLayer r:embed="rId6">
                    <a14:imgEffect>
                      <a14:brightnessContrast bright="-87000" contrast="1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3467100"/>
          </a:xfrm>
          <a:prstGeom prst="rtTriangle">
            <a:avLst/>
          </a:prstGeom>
          <a:gradFill flip="none" rotWithShape="1">
            <a:gsLst>
              <a:gs pos="0">
                <a:srgbClr val="002060">
                  <a:lumMod val="0"/>
                  <a:alpha val="89000"/>
                </a:srgbClr>
              </a:gs>
              <a:gs pos="48000">
                <a:schemeClr val="tx2">
                  <a:lumMod val="50000"/>
                  <a:alpha val="16000"/>
                </a:schemeClr>
              </a:gs>
              <a:gs pos="93000">
                <a:srgbClr val="002060">
                  <a:alpha val="59000"/>
                </a:srgbClr>
              </a:gs>
            </a:gsLst>
            <a:lin ang="5400000" scaled="1"/>
            <a:tileRect/>
          </a:gradFill>
          <a:effectLst>
            <a:outerShdw blurRad="50800" dist="76200" dir="5400000" algn="t" rotWithShape="0">
              <a:schemeClr val="bg2">
                <a:lumMod val="50000"/>
                <a:alpha val="40000"/>
              </a:schemeClr>
            </a:outerShdw>
          </a:effectLst>
        </p:spPr>
        <p:txBody>
          <a:bodyPr lIns="365760" bIns="182880">
            <a:normAutofit fontScale="90000"/>
          </a:bodyPr>
          <a:lstStyle/>
          <a:p>
            <a:r>
              <a:rPr lang="en-US" dirty="0">
                <a:solidFill>
                  <a:schemeClr val="bg2"/>
                </a:solidFill>
              </a:rPr>
              <a:t/>
            </a:r>
            <a:br>
              <a:rPr lang="en-US" dirty="0">
                <a:solidFill>
                  <a:schemeClr val="bg2"/>
                </a:solidFill>
              </a:rPr>
            </a:br>
            <a:endParaRPr lang="en-US" dirty="0">
              <a:solidFill>
                <a:schemeClr val="bg2"/>
              </a:solidFill>
              <a:effectLst>
                <a:outerShdw blurRad="38100" dist="38100" dir="2700000" algn="tl">
                  <a:srgbClr val="000000">
                    <a:alpha val="43137"/>
                  </a:srgbClr>
                </a:outerShdw>
              </a:effectLst>
            </a:endParaRPr>
          </a:p>
        </p:txBody>
      </p:sp>
      <p:pic>
        <p:nvPicPr>
          <p:cNvPr id="4" name="Wisdom for Boards and Commission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5752" cy="6857999"/>
          </a:xfrm>
          <a:prstGeom prst="rect">
            <a:avLst/>
          </a:prstGeom>
        </p:spPr>
      </p:pic>
    </p:spTree>
    <p:extLst>
      <p:ext uri="{BB962C8B-B14F-4D97-AF65-F5344CB8AC3E}">
        <p14:creationId xmlns:p14="http://schemas.microsoft.com/office/powerpoint/2010/main" val="2587854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721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duotone>
              <a:prstClr val="black"/>
              <a:schemeClr val="accent5">
                <a:tint val="45000"/>
                <a:satMod val="400000"/>
              </a:schemeClr>
            </a:duotone>
            <a:extLst>
              <a:ext uri="{BEBA8EAE-BF5A-486C-A8C5-ECC9F3942E4B}">
                <a14:imgProps xmlns:a14="http://schemas.microsoft.com/office/drawing/2010/main">
                  <a14:imgLayer r:embed="rId4">
                    <a14:imgEffect>
                      <a14:sharpenSoften amount="-18000"/>
                    </a14:imgEffect>
                    <a14:imgEffect>
                      <a14:brightnessContrast bright="-53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0327341" y="6273514"/>
            <a:ext cx="1693092" cy="461665"/>
          </a:xfrm>
          <a:prstGeom prst="rect">
            <a:avLst/>
          </a:prstGeom>
          <a:solidFill>
            <a:schemeClr val="tx1">
              <a:lumMod val="85000"/>
              <a:lumOff val="15000"/>
              <a:alpha val="35000"/>
            </a:schemeClr>
          </a:solidFill>
          <a:effectLst>
            <a:softEdge rad="76200"/>
          </a:effectLst>
        </p:spPr>
        <p:txBody>
          <a:bodyPr wrap="none" rtlCol="0">
            <a:spAutoFit/>
          </a:bodyPr>
          <a:lstStyle/>
          <a:p>
            <a:r>
              <a:rPr lang="en-US" sz="2400" dirty="0">
                <a:solidFill>
                  <a:schemeClr val="bg2"/>
                </a:solidFill>
                <a:effectLst>
                  <a:outerShdw blurRad="38100" dist="38100" dir="2700000" algn="tl">
                    <a:srgbClr val="000000">
                      <a:alpha val="43137"/>
                    </a:srgbClr>
                  </a:outerShdw>
                </a:effectLst>
              </a:rPr>
              <a:t>42:1113(B)</a:t>
            </a:r>
          </a:p>
        </p:txBody>
      </p:sp>
      <p:sp>
        <p:nvSpPr>
          <p:cNvPr id="3" name="TextBox 2"/>
          <p:cNvSpPr txBox="1"/>
          <p:nvPr/>
        </p:nvSpPr>
        <p:spPr>
          <a:xfrm>
            <a:off x="233082" y="197223"/>
            <a:ext cx="3618298" cy="400110"/>
          </a:xfrm>
          <a:prstGeom prst="rect">
            <a:avLst/>
          </a:prstGeom>
          <a:noFill/>
        </p:spPr>
        <p:txBody>
          <a:bodyPr wrap="none" rtlCol="0">
            <a:spAutoFit/>
          </a:bodyPr>
          <a:lstStyle/>
          <a:p>
            <a:r>
              <a:rPr lang="en-US" sz="2000" dirty="0">
                <a:solidFill>
                  <a:schemeClr val="accent4">
                    <a:lumMod val="20000"/>
                    <a:lumOff val="80000"/>
                    <a:alpha val="50000"/>
                  </a:schemeClr>
                </a:solidFill>
                <a:latin typeface="Copperplate Gothic Light" panose="020E0507020206020404" pitchFamily="34" charset="0"/>
              </a:rPr>
              <a:t>Prohibited Transactions</a:t>
            </a:r>
          </a:p>
        </p:txBody>
      </p:sp>
      <p:sp>
        <p:nvSpPr>
          <p:cNvPr id="4" name="Content Placeholder 3"/>
          <p:cNvSpPr txBox="1">
            <a:spLocks/>
          </p:cNvSpPr>
          <p:nvPr/>
        </p:nvSpPr>
        <p:spPr>
          <a:xfrm>
            <a:off x="784873" y="850605"/>
            <a:ext cx="10566297" cy="5232990"/>
          </a:xfrm>
          <a:prstGeom prst="rect">
            <a:avLst/>
          </a:prstGeom>
          <a:noFill/>
        </p:spPr>
        <p:txBody>
          <a:bodyPr vert="horz" lIns="457200" tIns="45720" rIns="182880" bIns="45720" rtlCol="0" anchor="ctr"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sz="3200" dirty="0">
                <a:solidFill>
                  <a:schemeClr val="accent4">
                    <a:lumMod val="20000"/>
                    <a:lumOff val="80000"/>
                  </a:schemeClr>
                </a:solidFill>
                <a:effectLst>
                  <a:outerShdw blurRad="38100" dist="38100" dir="2700000" algn="tl">
                    <a:srgbClr val="000000">
                      <a:alpha val="43137"/>
                    </a:srgbClr>
                  </a:outerShdw>
                </a:effectLst>
              </a:rPr>
              <a:t>No appointed member of </a:t>
            </a:r>
            <a:r>
              <a:rPr lang="en-US" sz="3200" b="1" u="sng" dirty="0">
                <a:solidFill>
                  <a:schemeClr val="accent4">
                    <a:lumMod val="20000"/>
                    <a:lumOff val="80000"/>
                  </a:schemeClr>
                </a:solidFill>
                <a:effectLst>
                  <a:outerShdw blurRad="38100" dist="38100" dir="2700000" algn="tl">
                    <a:srgbClr val="000000">
                      <a:alpha val="43137"/>
                    </a:srgbClr>
                  </a:outerShdw>
                </a:effectLst>
              </a:rPr>
              <a:t>any board or commission</a:t>
            </a:r>
            <a:r>
              <a:rPr lang="en-US" sz="3200" dirty="0">
                <a:solidFill>
                  <a:schemeClr val="accent4">
                    <a:lumMod val="20000"/>
                    <a:lumOff val="80000"/>
                  </a:schemeClr>
                </a:solidFill>
                <a:effectLst>
                  <a:outerShdw blurRad="38100" dist="38100" dir="2700000" algn="tl">
                    <a:srgbClr val="000000">
                      <a:alpha val="43137"/>
                    </a:srgbClr>
                  </a:outerShdw>
                </a:effectLst>
              </a:rPr>
              <a:t>, any member of his or her immediate family, or a legal entity in which he or she has a substantial economic interest may bid on or enter into </a:t>
            </a:r>
            <a:r>
              <a:rPr lang="en-US" sz="3200" b="1" dirty="0">
                <a:solidFill>
                  <a:schemeClr val="accent4">
                    <a:lumMod val="20000"/>
                    <a:lumOff val="80000"/>
                  </a:schemeClr>
                </a:solidFill>
                <a:effectLst>
                  <a:outerShdw blurRad="38100" dist="38100" dir="2700000" algn="tl">
                    <a:srgbClr val="000000">
                      <a:alpha val="43137"/>
                    </a:srgbClr>
                  </a:outerShdw>
                </a:effectLst>
              </a:rPr>
              <a:t>or be in any way interested in</a:t>
            </a:r>
            <a:r>
              <a:rPr lang="en-US" sz="3200" dirty="0">
                <a:solidFill>
                  <a:schemeClr val="accent4">
                    <a:lumMod val="20000"/>
                    <a:lumOff val="80000"/>
                  </a:schemeClr>
                </a:solidFill>
                <a:effectLst>
                  <a:outerShdw blurRad="38100" dist="38100" dir="2700000" algn="tl">
                    <a:srgbClr val="000000">
                      <a:alpha val="43137"/>
                    </a:srgbClr>
                  </a:outerShdw>
                </a:effectLst>
              </a:rPr>
              <a:t> any contract, subcontract, or other transaction under the jurisdiction of the agency of the appointed member.</a:t>
            </a:r>
            <a:endParaRPr lang="en-US" sz="3600" dirty="0">
              <a:solidFill>
                <a:schemeClr val="accent4">
                  <a:lumMod val="20000"/>
                  <a:lumOff val="80000"/>
                </a:schemeClr>
              </a:solidFill>
            </a:endParaRPr>
          </a:p>
        </p:txBody>
      </p:sp>
    </p:spTree>
    <p:extLst>
      <p:ext uri="{BB962C8B-B14F-4D97-AF65-F5344CB8AC3E}">
        <p14:creationId xmlns:p14="http://schemas.microsoft.com/office/powerpoint/2010/main" val="2590029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duotone>
              <a:prstClr val="black"/>
              <a:schemeClr val="accent5">
                <a:tint val="45000"/>
                <a:satMod val="400000"/>
              </a:schemeClr>
            </a:duotone>
            <a:extLst>
              <a:ext uri="{BEBA8EAE-BF5A-486C-A8C5-ECC9F3942E4B}">
                <a14:imgProps xmlns:a14="http://schemas.microsoft.com/office/drawing/2010/main">
                  <a14:imgLayer r:embed="rId4">
                    <a14:imgEffect>
                      <a14:sharpenSoften amount="-66000"/>
                    </a14:imgEffect>
                    <a14:imgEffect>
                      <a14:brightnessContrast bright="-66000" contrast="-43000"/>
                    </a14:imgEffect>
                  </a14:imgLayer>
                </a14:imgProps>
              </a:ex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6" name="TextBox 5"/>
          <p:cNvSpPr txBox="1"/>
          <p:nvPr/>
        </p:nvSpPr>
        <p:spPr>
          <a:xfrm>
            <a:off x="385482" y="1325213"/>
            <a:ext cx="11421035" cy="5401479"/>
          </a:xfrm>
          <a:prstGeom prst="rect">
            <a:avLst/>
          </a:prstGeom>
          <a:noFill/>
        </p:spPr>
        <p:txBody>
          <a:bodyPr wrap="square" lIns="182880" rIns="182880" rtlCol="0" anchor="ctr" anchorCtr="0">
            <a:spAutoFit/>
          </a:bodyPr>
          <a:lstStyle/>
          <a:p>
            <a:pPr lvl="1"/>
            <a:r>
              <a:rPr lang="en-US" sz="3000" dirty="0">
                <a:solidFill>
                  <a:schemeClr val="accent4">
                    <a:lumMod val="20000"/>
                    <a:lumOff val="80000"/>
                  </a:schemeClr>
                </a:solidFill>
                <a:effectLst>
                  <a:outerShdw blurRad="38100" dist="38100" dir="2700000" algn="tl">
                    <a:srgbClr val="000000">
                      <a:alpha val="43137"/>
                    </a:srgbClr>
                  </a:outerShdw>
                </a:effectLst>
              </a:rPr>
              <a:t>Entities on the following list </a:t>
            </a:r>
            <a:r>
              <a:rPr lang="en-US" sz="3000" b="1" dirty="0">
                <a:solidFill>
                  <a:schemeClr val="accent4">
                    <a:lumMod val="60000"/>
                    <a:lumOff val="40000"/>
                  </a:schemeClr>
                </a:solidFill>
                <a:effectLst>
                  <a:outerShdw blurRad="38100" dist="38100" dir="2700000" algn="tl">
                    <a:srgbClr val="000000">
                      <a:alpha val="43137"/>
                    </a:srgbClr>
                  </a:outerShdw>
                </a:effectLst>
              </a:rPr>
              <a:t>MAY NOT bid </a:t>
            </a:r>
            <a:r>
              <a:rPr lang="en-US" sz="3000" b="1" dirty="0">
                <a:solidFill>
                  <a:schemeClr val="accent4">
                    <a:lumMod val="20000"/>
                    <a:lumOff val="80000"/>
                  </a:schemeClr>
                </a:solidFill>
                <a:effectLst>
                  <a:outerShdw blurRad="38100" dist="38100" dir="2700000" algn="tl">
                    <a:srgbClr val="000000">
                      <a:alpha val="43137"/>
                    </a:srgbClr>
                  </a:outerShdw>
                </a:effectLst>
              </a:rPr>
              <a:t>on or enter</a:t>
            </a:r>
            <a:r>
              <a:rPr lang="en-US" sz="3000" dirty="0">
                <a:solidFill>
                  <a:schemeClr val="accent4">
                    <a:lumMod val="20000"/>
                    <a:lumOff val="80000"/>
                  </a:schemeClr>
                </a:solidFill>
                <a:effectLst>
                  <a:outerShdw blurRad="38100" dist="38100" dir="2700000" algn="tl">
                    <a:srgbClr val="000000">
                      <a:alpha val="43137"/>
                    </a:srgbClr>
                  </a:outerShdw>
                </a:effectLst>
              </a:rPr>
              <a:t> into any contract, subcontract or other transaction under the supervision or jurisdiction of the public servant’s agency:</a:t>
            </a:r>
          </a:p>
          <a:p>
            <a:pPr lvl="1"/>
            <a:endParaRPr lang="en-US" sz="3000" dirty="0">
              <a:solidFill>
                <a:schemeClr val="accent4">
                  <a:lumMod val="20000"/>
                  <a:lumOff val="80000"/>
                </a:schemeClr>
              </a:solidFill>
              <a:effectLst>
                <a:outerShdw blurRad="38100" dist="38100" dir="2700000" algn="tl">
                  <a:srgbClr val="000000">
                    <a:alpha val="43137"/>
                  </a:srgbClr>
                </a:outerShdw>
              </a:effectLst>
            </a:endParaRPr>
          </a:p>
          <a:p>
            <a:pPr marL="1371600" lvl="2" indent="-457200">
              <a:spcAft>
                <a:spcPts val="1800"/>
              </a:spcAft>
              <a:buSzPct val="108000"/>
              <a:buFont typeface="Wingdings" panose="05000000000000000000" pitchFamily="2" charset="2"/>
              <a:buChar char="Ø"/>
            </a:pPr>
            <a:r>
              <a:rPr lang="en-US" sz="3000" dirty="0">
                <a:solidFill>
                  <a:schemeClr val="accent4">
                    <a:lumMod val="20000"/>
                    <a:lumOff val="80000"/>
                  </a:schemeClr>
                </a:solidFill>
                <a:effectLst>
                  <a:outerShdw blurRad="38100" dist="38100" dir="2700000" algn="tl">
                    <a:srgbClr val="000000">
                      <a:alpha val="43137"/>
                    </a:srgbClr>
                  </a:outerShdw>
                </a:effectLst>
              </a:rPr>
              <a:t>The  public servant</a:t>
            </a:r>
          </a:p>
          <a:p>
            <a:pPr marL="1371600" lvl="2" indent="-457200">
              <a:spcAft>
                <a:spcPts val="1800"/>
              </a:spcAft>
              <a:buSzPct val="108000"/>
              <a:buFont typeface="Wingdings" panose="05000000000000000000" pitchFamily="2" charset="2"/>
              <a:buChar char="Ø"/>
            </a:pPr>
            <a:r>
              <a:rPr lang="en-US" sz="3000" dirty="0">
                <a:solidFill>
                  <a:schemeClr val="accent4">
                    <a:lumMod val="20000"/>
                    <a:lumOff val="80000"/>
                  </a:schemeClr>
                </a:solidFill>
                <a:effectLst>
                  <a:outerShdw blurRad="38100" dist="38100" dir="2700000" algn="tl">
                    <a:srgbClr val="000000">
                      <a:alpha val="43137"/>
                    </a:srgbClr>
                  </a:outerShdw>
                </a:effectLst>
              </a:rPr>
              <a:t> The public servant’s immediate family member</a:t>
            </a:r>
          </a:p>
          <a:p>
            <a:pPr marL="1371600" lvl="2" indent="-457200">
              <a:spcAft>
                <a:spcPts val="1800"/>
              </a:spcAft>
              <a:buSzPct val="108000"/>
              <a:buFont typeface="Wingdings" panose="05000000000000000000" pitchFamily="2" charset="2"/>
              <a:buChar char="Ø"/>
            </a:pPr>
            <a:r>
              <a:rPr lang="en-US" sz="3000" dirty="0">
                <a:solidFill>
                  <a:schemeClr val="accent4">
                    <a:lumMod val="20000"/>
                    <a:lumOff val="80000"/>
                  </a:schemeClr>
                </a:solidFill>
                <a:effectLst>
                  <a:outerShdw blurRad="38100" dist="38100" dir="2700000" algn="tl">
                    <a:srgbClr val="000000">
                      <a:alpha val="43137"/>
                    </a:srgbClr>
                  </a:outerShdw>
                </a:effectLst>
              </a:rPr>
              <a:t>Any legal entity of which the public servant or the spouse exercises control or owns an interest greater than 25%</a:t>
            </a:r>
          </a:p>
          <a:p>
            <a:endParaRPr lang="en-US" sz="3000" dirty="0">
              <a:solidFill>
                <a:schemeClr val="accent4">
                  <a:lumMod val="20000"/>
                  <a:lumOff val="80000"/>
                </a:schemeClr>
              </a:solidFill>
            </a:endParaRPr>
          </a:p>
        </p:txBody>
      </p:sp>
      <p:sp>
        <p:nvSpPr>
          <p:cNvPr id="7" name="TextBox 6"/>
          <p:cNvSpPr txBox="1"/>
          <p:nvPr/>
        </p:nvSpPr>
        <p:spPr>
          <a:xfrm>
            <a:off x="10527956" y="6425656"/>
            <a:ext cx="1640193" cy="400110"/>
          </a:xfrm>
          <a:prstGeom prst="rect">
            <a:avLst/>
          </a:prstGeom>
          <a:noFill/>
        </p:spPr>
        <p:txBody>
          <a:bodyPr wrap="none" rtlCol="0">
            <a:spAutoFit/>
          </a:bodyPr>
          <a:lstStyle/>
          <a:p>
            <a:r>
              <a:rPr lang="en-US" sz="2000" dirty="0">
                <a:solidFill>
                  <a:schemeClr val="bg2"/>
                </a:solidFill>
                <a:effectLst>
                  <a:outerShdw blurRad="38100" dist="38100" dir="2700000" algn="tl">
                    <a:srgbClr val="000000">
                      <a:alpha val="43137"/>
                    </a:srgbClr>
                  </a:outerShdw>
                </a:effectLst>
              </a:rPr>
              <a:t>1113A(1)(a)</a:t>
            </a:r>
          </a:p>
        </p:txBody>
      </p:sp>
      <p:sp>
        <p:nvSpPr>
          <p:cNvPr id="8" name="Title 1"/>
          <p:cNvSpPr txBox="1">
            <a:spLocks/>
          </p:cNvSpPr>
          <p:nvPr/>
        </p:nvSpPr>
        <p:spPr>
          <a:xfrm>
            <a:off x="-23851" y="170759"/>
            <a:ext cx="12192000" cy="487609"/>
          </a:xfrm>
          <a:prstGeom prst="rect">
            <a:avLst/>
          </a:prstGeom>
          <a:noFill/>
          <a:effectLst>
            <a:outerShdw blurRad="50800" dist="76200" dir="5400000" algn="t" rotWithShape="0">
              <a:schemeClr val="bg2">
                <a:lumMod val="50000"/>
                <a:alpha val="40000"/>
              </a:schemeClr>
            </a:outerShdw>
          </a:effectLst>
        </p:spPr>
        <p:txBody>
          <a:bodyPr vert="horz" lIns="365760" tIns="0" rIns="91440" bIns="0" rtlCol="0" anchor="ctr">
            <a:normAutofit/>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r>
              <a:rPr lang="en-US" sz="2400" dirty="0">
                <a:solidFill>
                  <a:schemeClr val="accent4">
                    <a:lumMod val="20000"/>
                    <a:lumOff val="80000"/>
                    <a:alpha val="50000"/>
                  </a:schemeClr>
                </a:solidFill>
              </a:rPr>
              <a:t>Prohibited transactions</a:t>
            </a:r>
          </a:p>
        </p:txBody>
      </p:sp>
    </p:spTree>
    <p:extLst>
      <p:ext uri="{BB962C8B-B14F-4D97-AF65-F5344CB8AC3E}">
        <p14:creationId xmlns:p14="http://schemas.microsoft.com/office/powerpoint/2010/main" val="412332032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895351" y="314014"/>
            <a:ext cx="10692988" cy="3447098"/>
          </a:xfrm>
          <a:prstGeom prst="rect">
            <a:avLst/>
          </a:prstGeom>
          <a:solidFill>
            <a:schemeClr val="bg2">
              <a:lumMod val="25000"/>
              <a:alpha val="50000"/>
            </a:schemeClr>
          </a:solidFill>
        </p:spPr>
        <p:txBody>
          <a:bodyPr wrap="square">
            <a:spAutoFit/>
          </a:bodyPr>
          <a:lstStyle/>
          <a:p>
            <a:r>
              <a:rPr lang="en-US" sz="3200" b="1" dirty="0">
                <a:solidFill>
                  <a:schemeClr val="bg1"/>
                </a:solidFill>
                <a:latin typeface="Century Gothic" panose="020B0502020202020204" pitchFamily="34" charset="0"/>
                <a:ea typeface="Calibri" panose="020F0502020204030204" pitchFamily="34" charset="0"/>
                <a:cs typeface="Times New Roman" panose="02020603050405020304" pitchFamily="18" charset="0"/>
              </a:rPr>
              <a:t>What do you think?		True or False</a:t>
            </a:r>
            <a:endParaRPr lang="en-US" sz="3200" dirty="0">
              <a:solidFill>
                <a:schemeClr val="bg1"/>
              </a:solidFill>
              <a:latin typeface="Century Gothic" panose="020B0502020202020204" pitchFamily="34" charset="0"/>
              <a:ea typeface="Calibri" panose="020F0502020204030204" pitchFamily="34" charset="0"/>
              <a:cs typeface="Times New Roman" panose="02020603050405020304" pitchFamily="18" charset="0"/>
            </a:endParaRPr>
          </a:p>
          <a:p>
            <a:r>
              <a:rPr lang="en-US" b="1" dirty="0">
                <a:solidFill>
                  <a:schemeClr val="bg1"/>
                </a:solidFill>
                <a:latin typeface="Century Gothic" panose="020B0502020202020204" pitchFamily="34" charset="0"/>
                <a:ea typeface="Calibri" panose="020F0502020204030204" pitchFamily="34" charset="0"/>
                <a:cs typeface="Times New Roman" panose="02020603050405020304" pitchFamily="18" charset="0"/>
              </a:rPr>
              <a:t> </a:t>
            </a:r>
            <a:endParaRPr lang="en-US" dirty="0">
              <a:solidFill>
                <a:schemeClr val="bg1"/>
              </a:solidFill>
              <a:latin typeface="Century Gothic" panose="020B0502020202020204" pitchFamily="34" charset="0"/>
              <a:ea typeface="Calibri" panose="020F0502020204030204" pitchFamily="34" charset="0"/>
              <a:cs typeface="Times New Roman" panose="02020603050405020304" pitchFamily="18" charset="0"/>
            </a:endParaRPr>
          </a:p>
          <a:p>
            <a:r>
              <a:rPr lang="en-US" sz="2800" dirty="0">
                <a:solidFill>
                  <a:schemeClr val="bg1"/>
                </a:solidFill>
              </a:rPr>
              <a:t>In the video about the civic center vote, Jesse is right when he says his son may bid on the civic center construction job. Under the Code, it is okay for someone of a board or commission member’s immediate family to bid on contracts with the agency that the member’s board or commission oversees when the bidding process is </a:t>
            </a:r>
            <a:r>
              <a:rPr lang="en-US" sz="2800" i="1" dirty="0">
                <a:solidFill>
                  <a:schemeClr val="bg1"/>
                </a:solidFill>
              </a:rPr>
              <a:t>anonymous</a:t>
            </a:r>
            <a:r>
              <a:rPr lang="en-US" sz="2800" dirty="0">
                <a:solidFill>
                  <a:schemeClr val="bg1"/>
                </a:solidFill>
              </a:rPr>
              <a:t>.</a:t>
            </a:r>
          </a:p>
        </p:txBody>
      </p:sp>
      <p:cxnSp>
        <p:nvCxnSpPr>
          <p:cNvPr id="5" name="Straight Connector 4"/>
          <p:cNvCxnSpPr/>
          <p:nvPr/>
        </p:nvCxnSpPr>
        <p:spPr>
          <a:xfrm>
            <a:off x="603661" y="4398858"/>
            <a:ext cx="10984676" cy="17044"/>
          </a:xfrm>
          <a:prstGeom prst="line">
            <a:avLst/>
          </a:prstGeom>
          <a:ln w="38100">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039460" y="5162550"/>
            <a:ext cx="2113079" cy="1200329"/>
          </a:xfrm>
          <a:prstGeom prst="rect">
            <a:avLst/>
          </a:prstGeom>
          <a:solidFill>
            <a:srgbClr val="FF0000"/>
          </a:solidFill>
          <a:ln>
            <a:solidFill>
              <a:srgbClr val="FFFF00"/>
            </a:solidFill>
          </a:ln>
          <a:effectLst>
            <a:outerShdw blurRad="50800" dist="50800" dir="5400000" sx="102000" sy="102000" algn="t" rotWithShape="0">
              <a:schemeClr val="tx1">
                <a:lumMod val="95000"/>
                <a:lumOff val="5000"/>
                <a:alpha val="40000"/>
              </a:schemeClr>
            </a:outerShdw>
          </a:effectLst>
        </p:spPr>
        <p:txBody>
          <a:bodyPr wrap="none" rtlCol="0">
            <a:spAutoFit/>
          </a:bodyPr>
          <a:lstStyle/>
          <a:p>
            <a:r>
              <a:rPr lang="en-US" sz="7200" dirty="0">
                <a:solidFill>
                  <a:srgbClr val="FFFF00"/>
                </a:solidFill>
                <a:effectLst>
                  <a:outerShdw blurRad="38100" dist="38100" dir="2700000" algn="tl">
                    <a:srgbClr val="000000">
                      <a:alpha val="43137"/>
                    </a:srgbClr>
                  </a:outerShdw>
                </a:effectLst>
                <a:latin typeface="Berlin Sans FB" panose="020E0602020502020306" pitchFamily="34" charset="0"/>
              </a:rPr>
              <a:t>False</a:t>
            </a:r>
          </a:p>
        </p:txBody>
      </p:sp>
    </p:spTree>
    <p:extLst>
      <p:ext uri="{BB962C8B-B14F-4D97-AF65-F5344CB8AC3E}">
        <p14:creationId xmlns:p14="http://schemas.microsoft.com/office/powerpoint/2010/main" val="360600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835481" y="366623"/>
            <a:ext cx="10521038" cy="6124754"/>
          </a:xfrm>
          <a:prstGeom prst="rect">
            <a:avLst/>
          </a:prstGeom>
          <a:solidFill>
            <a:schemeClr val="bg2">
              <a:lumMod val="25000"/>
              <a:alpha val="50000"/>
            </a:schemeClr>
          </a:solidFill>
          <a:effectLst>
            <a:softEdge rad="63500"/>
          </a:effectLst>
        </p:spPr>
        <p:txBody>
          <a:bodyPr wrap="square">
            <a:spAutoFit/>
          </a:bodyPr>
          <a:lstStyle/>
          <a:p>
            <a:r>
              <a:rPr lang="en-US" sz="2800" b="1"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Answer:</a:t>
            </a:r>
            <a:r>
              <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r>
              <a:rPr lang="en-US" sz="2800" dirty="0">
                <a:solidFill>
                  <a:srgbClr val="FFFF00"/>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Jessie is wrong</a:t>
            </a:r>
            <a:r>
              <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p>
          <a:p>
            <a:endPar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endParaRPr>
          </a:p>
          <a:p>
            <a:r>
              <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La. R.S. 432:1113(B) says, “</a:t>
            </a:r>
            <a:r>
              <a:rPr lang="en-US" sz="2800" b="1"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No</a:t>
            </a:r>
            <a:r>
              <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appointed member of any board or commission, any member of his or her immediate family, or a legal entity in which he or she has a substantial economic interest may bid on or enter into . . . any contract, subcontract, or other transaction under the jurisdiction of the agency of the appointed member.” The Code makes the strong statement that </a:t>
            </a:r>
            <a:r>
              <a:rPr lang="en-US" sz="2800" b="1"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these persons “may not be in any way interested in” such transactions</a:t>
            </a:r>
            <a:r>
              <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a:t>
            </a:r>
          </a:p>
          <a:p>
            <a:endParaRPr lang="en-US" sz="2800" dirty="0">
              <a:solidFill>
                <a:schemeClr val="bg1"/>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endParaRPr>
          </a:p>
          <a:p>
            <a:r>
              <a:rPr lang="en-US" sz="2800" dirty="0">
                <a:solidFill>
                  <a:srgbClr val="FFFF00"/>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Miranda has given Jesse good advice. When immediate family members want to be involved, </a:t>
            </a:r>
            <a:r>
              <a:rPr lang="en-US" sz="2800" i="1" dirty="0">
                <a:solidFill>
                  <a:srgbClr val="FFFF00"/>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beware</a:t>
            </a:r>
            <a:r>
              <a:rPr lang="en-US" sz="2800" dirty="0">
                <a:solidFill>
                  <a:srgbClr val="FFFF00"/>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Jesse should not assume he knows the answer in this situation.</a:t>
            </a:r>
          </a:p>
        </p:txBody>
      </p:sp>
    </p:spTree>
    <p:extLst>
      <p:ext uri="{BB962C8B-B14F-4D97-AF65-F5344CB8AC3E}">
        <p14:creationId xmlns:p14="http://schemas.microsoft.com/office/powerpoint/2010/main" val="4206457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cxnSp>
        <p:nvCxnSpPr>
          <p:cNvPr id="5" name="Straight Connector 4"/>
          <p:cNvCxnSpPr/>
          <p:nvPr/>
        </p:nvCxnSpPr>
        <p:spPr>
          <a:xfrm>
            <a:off x="609600" y="4059656"/>
            <a:ext cx="10984676" cy="17044"/>
          </a:xfrm>
          <a:prstGeom prst="line">
            <a:avLst/>
          </a:prstGeom>
          <a:ln w="38100">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03662" y="124695"/>
            <a:ext cx="10984675" cy="3877985"/>
          </a:xfrm>
          <a:prstGeom prst="rect">
            <a:avLst/>
          </a:prstGeom>
          <a:noFill/>
        </p:spPr>
        <p:txBody>
          <a:bodyPr wrap="square" rtlCol="0">
            <a:spAutoFit/>
          </a:bodyPr>
          <a:lstStyle/>
          <a:p>
            <a:r>
              <a:rPr lang="en-US" sz="3200" b="1" dirty="0">
                <a:solidFill>
                  <a:schemeClr val="bg1"/>
                </a:solidFill>
                <a:effectLst>
                  <a:outerShdw blurRad="38100" dist="38100" dir="2700000" algn="tl">
                    <a:srgbClr val="000000">
                      <a:alpha val="43137"/>
                    </a:srgbClr>
                  </a:outerShdw>
                </a:effectLst>
              </a:rPr>
              <a:t>True or False</a:t>
            </a:r>
          </a:p>
          <a:p>
            <a:r>
              <a:rPr lang="en-US" dirty="0">
                <a:solidFill>
                  <a:schemeClr val="bg1"/>
                </a:solidFill>
                <a:effectLst>
                  <a:outerShdw blurRad="38100" dist="38100" dir="2700000" algn="tl">
                    <a:srgbClr val="000000">
                      <a:alpha val="43137"/>
                    </a:srgbClr>
                  </a:outerShdw>
                </a:effectLst>
              </a:rPr>
              <a:t> </a:t>
            </a:r>
          </a:p>
          <a:p>
            <a:r>
              <a:rPr lang="en-US" sz="2800" dirty="0">
                <a:solidFill>
                  <a:schemeClr val="bg1"/>
                </a:solidFill>
                <a:effectLst>
                  <a:outerShdw blurRad="38100" dist="38100" dir="2700000" algn="tl">
                    <a:srgbClr val="000000">
                      <a:alpha val="43137"/>
                    </a:srgbClr>
                  </a:outerShdw>
                </a:effectLst>
              </a:rPr>
              <a:t>Rebecca Chase does </a:t>
            </a:r>
            <a:r>
              <a:rPr lang="en-US" sz="2800" i="1" dirty="0">
                <a:solidFill>
                  <a:schemeClr val="bg1"/>
                </a:solidFill>
                <a:effectLst>
                  <a:outerShdw blurRad="38100" dist="38100" dir="2700000" algn="tl">
                    <a:srgbClr val="000000">
                      <a:alpha val="43137"/>
                    </a:srgbClr>
                  </a:outerShdw>
                </a:effectLst>
              </a:rPr>
              <a:t>not</a:t>
            </a:r>
            <a:r>
              <a:rPr lang="en-US" sz="2800" dirty="0">
                <a:solidFill>
                  <a:schemeClr val="bg1"/>
                </a:solidFill>
                <a:effectLst>
                  <a:outerShdw blurRad="38100" dist="38100" dir="2700000" algn="tl">
                    <a:srgbClr val="000000">
                      <a:alpha val="43137"/>
                    </a:srgbClr>
                  </a:outerShdw>
                </a:effectLst>
              </a:rPr>
              <a:t> serve on a board or commission. She manages cafeteria services for Riverrun Parish Public Schools and helps make decisions about food service suppliers. Her sister’s husband, Ed, runs a commercial kitchen equipment company. Under the Code, it is okay for Ed to place an </a:t>
            </a:r>
            <a:r>
              <a:rPr lang="en-US" sz="2800" b="1" dirty="0">
                <a:solidFill>
                  <a:schemeClr val="bg1"/>
                </a:solidFill>
                <a:effectLst>
                  <a:outerShdw blurRad="38100" dist="38100" dir="2700000" algn="tl">
                    <a:srgbClr val="000000">
                      <a:alpha val="43137"/>
                    </a:srgbClr>
                  </a:outerShdw>
                </a:effectLst>
              </a:rPr>
              <a:t>anonymous</a:t>
            </a:r>
            <a:r>
              <a:rPr lang="en-US" sz="2800" dirty="0">
                <a:solidFill>
                  <a:schemeClr val="bg1"/>
                </a:solidFill>
                <a:effectLst>
                  <a:outerShdw blurRad="38100" dist="38100" dir="2700000" algn="tl">
                    <a:srgbClr val="000000">
                      <a:alpha val="43137"/>
                    </a:srgbClr>
                  </a:outerShdw>
                </a:effectLst>
              </a:rPr>
              <a:t> bid to supply refrigerators for Riverrun Parish school system cafeterias.</a:t>
            </a:r>
            <a:endParaRPr lang="en-US" dirty="0">
              <a:solidFill>
                <a:schemeClr val="bg1"/>
              </a:solidFill>
              <a:effectLst>
                <a:outerShdw blurRad="38100" dist="38100" dir="2700000" algn="tl">
                  <a:srgbClr val="000000">
                    <a:alpha val="43137"/>
                  </a:srgbClr>
                </a:outerShdw>
              </a:effectLst>
            </a:endParaRPr>
          </a:p>
        </p:txBody>
      </p:sp>
      <p:sp>
        <p:nvSpPr>
          <p:cNvPr id="8" name="TextBox 7"/>
          <p:cNvSpPr txBox="1"/>
          <p:nvPr/>
        </p:nvSpPr>
        <p:spPr>
          <a:xfrm>
            <a:off x="5039459" y="4628832"/>
            <a:ext cx="2113079" cy="1200329"/>
          </a:xfrm>
          <a:prstGeom prst="rect">
            <a:avLst/>
          </a:prstGeom>
          <a:solidFill>
            <a:srgbClr val="FF0000"/>
          </a:solidFill>
          <a:ln>
            <a:solidFill>
              <a:srgbClr val="FFFF00"/>
            </a:solidFill>
          </a:ln>
          <a:effectLst>
            <a:outerShdw blurRad="50800" dist="50800" dir="5400000" sx="102000" sy="102000" algn="t" rotWithShape="0">
              <a:schemeClr val="tx1">
                <a:lumMod val="95000"/>
                <a:lumOff val="5000"/>
                <a:alpha val="40000"/>
              </a:schemeClr>
            </a:outerShdw>
          </a:effectLst>
        </p:spPr>
        <p:txBody>
          <a:bodyPr wrap="none" rtlCol="0">
            <a:spAutoFit/>
          </a:bodyPr>
          <a:lstStyle/>
          <a:p>
            <a:r>
              <a:rPr lang="en-US" sz="7200" dirty="0">
                <a:solidFill>
                  <a:srgbClr val="FFFF00"/>
                </a:solidFill>
                <a:effectLst>
                  <a:outerShdw blurRad="38100" dist="38100" dir="2700000" algn="tl">
                    <a:srgbClr val="000000">
                      <a:alpha val="43137"/>
                    </a:srgbClr>
                  </a:outerShdw>
                </a:effectLst>
                <a:latin typeface="Berlin Sans FB" panose="020E0602020502020306" pitchFamily="34" charset="0"/>
              </a:rPr>
              <a:t>False</a:t>
            </a:r>
          </a:p>
        </p:txBody>
      </p:sp>
    </p:spTree>
    <p:extLst>
      <p:ext uri="{BB962C8B-B14F-4D97-AF65-F5344CB8AC3E}">
        <p14:creationId xmlns:p14="http://schemas.microsoft.com/office/powerpoint/2010/main" val="66418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360214" y="441875"/>
            <a:ext cx="11471780" cy="4616648"/>
          </a:xfrm>
          <a:prstGeom prst="rect">
            <a:avLst/>
          </a:prstGeom>
          <a:solidFill>
            <a:schemeClr val="tx2">
              <a:lumMod val="50000"/>
              <a:alpha val="60000"/>
            </a:schemeClr>
          </a:solidFill>
        </p:spPr>
        <p:txBody>
          <a:bodyPr wrap="square" rtlCol="0">
            <a:spAutoFit/>
          </a:bodyPr>
          <a:lstStyle/>
          <a:p>
            <a:r>
              <a:rPr lang="en-US" sz="2800" b="1" dirty="0">
                <a:solidFill>
                  <a:schemeClr val="bg1"/>
                </a:solidFill>
              </a:rPr>
              <a:t>Answer:</a:t>
            </a:r>
          </a:p>
          <a:p>
            <a:endParaRPr lang="en-US" sz="2800" b="1" dirty="0">
              <a:solidFill>
                <a:schemeClr val="bg1"/>
              </a:solidFill>
            </a:endParaRPr>
          </a:p>
          <a:p>
            <a:pPr marL="514350" indent="-514350">
              <a:buClr>
                <a:schemeClr val="bg1"/>
              </a:buClr>
              <a:buSzPct val="110000"/>
              <a:buFont typeface="+mj-lt"/>
              <a:buAutoNum type="arabicPeriod"/>
            </a:pPr>
            <a:r>
              <a:rPr lang="en-US" sz="2800" dirty="0">
                <a:solidFill>
                  <a:schemeClr val="bg1"/>
                </a:solidFill>
              </a:rPr>
              <a:t>Under the Code, Ed is considered to be Rebecca’s immediate family because he is the spouse of Rebecca’s sister.</a:t>
            </a:r>
          </a:p>
          <a:p>
            <a:pPr marL="514350" indent="-514350">
              <a:buClr>
                <a:schemeClr val="bg1"/>
              </a:buClr>
              <a:buSzPct val="110000"/>
              <a:buFont typeface="+mj-lt"/>
              <a:buAutoNum type="arabicPeriod"/>
            </a:pPr>
            <a:endParaRPr lang="en-US" sz="1400" dirty="0">
              <a:solidFill>
                <a:schemeClr val="bg1"/>
              </a:solidFill>
            </a:endParaRPr>
          </a:p>
          <a:p>
            <a:pPr marL="514350" indent="-514350">
              <a:buClr>
                <a:schemeClr val="bg1"/>
              </a:buClr>
              <a:buSzPct val="110000"/>
              <a:buFont typeface="+mj-lt"/>
              <a:buAutoNum type="arabicPeriod"/>
            </a:pPr>
            <a:r>
              <a:rPr lang="en-US" sz="2800" dirty="0">
                <a:solidFill>
                  <a:schemeClr val="bg1"/>
                </a:solidFill>
              </a:rPr>
              <a:t>It does not matter whether a bidding process is anonymous or not, under La. R.S. 42:</a:t>
            </a:r>
            <a:r>
              <a:rPr lang="en-US" sz="2800" dirty="0">
                <a:solidFill>
                  <a:schemeClr val="bg2"/>
                </a:solidFill>
                <a:effectLst>
                  <a:outerShdw blurRad="38100" dist="38100" dir="2700000" algn="tl">
                    <a:srgbClr val="000000">
                      <a:alpha val="43137"/>
                    </a:srgbClr>
                  </a:outerShdw>
                </a:effectLst>
              </a:rPr>
              <a:t>1113A(1)(a), immediate family members of the public servant are included on the list of persons who </a:t>
            </a:r>
            <a:r>
              <a:rPr lang="en-US" sz="2800" b="1" dirty="0">
                <a:solidFill>
                  <a:schemeClr val="bg2"/>
                </a:solidFill>
                <a:effectLst>
                  <a:outerShdw blurRad="38100" dist="38100" dir="2700000" algn="tl">
                    <a:srgbClr val="000000">
                      <a:alpha val="43137"/>
                    </a:srgbClr>
                  </a:outerShdw>
                </a:effectLst>
              </a:rPr>
              <a:t>may not </a:t>
            </a:r>
            <a:r>
              <a:rPr lang="en-US" sz="2800" dirty="0">
                <a:solidFill>
                  <a:schemeClr val="bg2"/>
                </a:solidFill>
                <a:effectLst>
                  <a:outerShdw blurRad="38100" dist="38100" dir="2700000" algn="tl">
                    <a:srgbClr val="000000">
                      <a:alpha val="43137"/>
                    </a:srgbClr>
                  </a:outerShdw>
                </a:effectLst>
              </a:rPr>
              <a:t>bid on or enter into any contract, subcontract or other transaction under the supervision or jurisdiction of the public servant’s agency.</a:t>
            </a:r>
            <a:endParaRPr lang="en-US" sz="2800" dirty="0">
              <a:solidFill>
                <a:schemeClr val="bg1"/>
              </a:solidFill>
            </a:endParaRPr>
          </a:p>
        </p:txBody>
      </p:sp>
    </p:spTree>
    <p:extLst>
      <p:ext uri="{BB962C8B-B14F-4D97-AF65-F5344CB8AC3E}">
        <p14:creationId xmlns:p14="http://schemas.microsoft.com/office/powerpoint/2010/main" val="141876919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3" name="Hexagon 2"/>
          <p:cNvSpPr/>
          <p:nvPr/>
        </p:nvSpPr>
        <p:spPr>
          <a:xfrm>
            <a:off x="4505233" y="1359877"/>
            <a:ext cx="3257734" cy="2638425"/>
          </a:xfrm>
          <a:prstGeom prst="hexagon">
            <a:avLst/>
          </a:prstGeom>
          <a:solidFill>
            <a:srgbClr val="FF0000"/>
          </a:solidFill>
          <a:ln w="38100">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bg1"/>
                </a:solidFill>
                <a:effectLst>
                  <a:outerShdw blurRad="38100" dist="38100" dir="2700000" algn="tl">
                    <a:srgbClr val="000000">
                      <a:alpha val="43137"/>
                    </a:srgbClr>
                  </a:outerShdw>
                </a:effectLst>
              </a:rPr>
              <a:t>STOP</a:t>
            </a:r>
          </a:p>
          <a:p>
            <a:pPr algn="ctr"/>
            <a:r>
              <a:rPr lang="en-US" sz="4000" b="1" dirty="0">
                <a:solidFill>
                  <a:schemeClr val="bg1"/>
                </a:solidFill>
                <a:effectLst>
                  <a:outerShdw blurRad="38100" dist="38100" dir="2700000" algn="tl">
                    <a:srgbClr val="000000">
                      <a:alpha val="43137"/>
                    </a:srgbClr>
                  </a:outerShdw>
                </a:effectLst>
              </a:rPr>
              <a:t>&amp;</a:t>
            </a:r>
          </a:p>
          <a:p>
            <a:pPr algn="ctr"/>
            <a:r>
              <a:rPr lang="en-US" sz="4000" b="1" dirty="0">
                <a:solidFill>
                  <a:schemeClr val="bg1"/>
                </a:solidFill>
                <a:effectLst>
                  <a:outerShdw blurRad="38100" dist="38100" dir="2700000" algn="tl">
                    <a:srgbClr val="000000">
                      <a:alpha val="43137"/>
                    </a:srgbClr>
                  </a:outerShdw>
                </a:effectLst>
              </a:rPr>
              <a:t>THINK.</a:t>
            </a:r>
          </a:p>
        </p:txBody>
      </p:sp>
      <p:sp>
        <p:nvSpPr>
          <p:cNvPr id="5" name="TextBox 4"/>
          <p:cNvSpPr txBox="1"/>
          <p:nvPr/>
        </p:nvSpPr>
        <p:spPr>
          <a:xfrm>
            <a:off x="1716791" y="4618054"/>
            <a:ext cx="8887369" cy="1323439"/>
          </a:xfrm>
          <a:prstGeom prst="rect">
            <a:avLst/>
          </a:prstGeom>
          <a:solidFill>
            <a:srgbClr val="600000"/>
          </a:solidFill>
          <a:scene3d>
            <a:camera prst="orthographicFront"/>
            <a:lightRig rig="threePt" dir="t"/>
          </a:scene3d>
          <a:sp3d>
            <a:bevelT/>
          </a:sp3d>
        </p:spPr>
        <p:txBody>
          <a:bodyPr wrap="none" rtlCol="0">
            <a:spAutoFit/>
          </a:bodyPr>
          <a:lstStyle/>
          <a:p>
            <a:pPr algn="ctr"/>
            <a:r>
              <a:rPr lang="en-US" sz="3600" dirty="0">
                <a:solidFill>
                  <a:schemeClr val="bg1"/>
                </a:solidFill>
                <a:effectLst>
                  <a:outerShdw blurRad="38100" dist="38100" dir="2700000" algn="tl">
                    <a:srgbClr val="000000">
                      <a:alpha val="43137"/>
                    </a:srgbClr>
                  </a:outerShdw>
                </a:effectLst>
              </a:rPr>
              <a:t>Immediate family member </a:t>
            </a:r>
          </a:p>
          <a:p>
            <a:pPr algn="ctr"/>
            <a:r>
              <a:rPr lang="en-US" sz="4400" dirty="0">
                <a:solidFill>
                  <a:schemeClr val="bg1"/>
                </a:solidFill>
                <a:latin typeface="Arial Black" panose="020B0A04020102020204" pitchFamily="34" charset="0"/>
              </a:rPr>
              <a:t>+</a:t>
            </a:r>
            <a:r>
              <a:rPr lang="en-US" sz="3600" dirty="0">
                <a:solidFill>
                  <a:schemeClr val="bg1"/>
                </a:solidFill>
              </a:rPr>
              <a:t> </a:t>
            </a:r>
            <a:r>
              <a:rPr lang="en-US" sz="3600" dirty="0">
                <a:solidFill>
                  <a:schemeClr val="bg1"/>
                </a:solidFill>
                <a:effectLst>
                  <a:outerShdw blurRad="38100" dist="38100" dir="2700000" algn="tl">
                    <a:srgbClr val="000000">
                      <a:alpha val="43137"/>
                    </a:srgbClr>
                  </a:outerShdw>
                </a:effectLst>
              </a:rPr>
              <a:t>transactions with your agency = </a:t>
            </a:r>
            <a:r>
              <a:rPr lang="en-US" sz="4400" b="1" dirty="0">
                <a:solidFill>
                  <a:schemeClr val="bg1"/>
                </a:solidFill>
                <a:latin typeface="Arial Black" panose="020B0A04020102020204" pitchFamily="34" charset="0"/>
              </a:rPr>
              <a:t>NO</a:t>
            </a:r>
          </a:p>
        </p:txBody>
      </p:sp>
    </p:spTree>
    <p:extLst>
      <p:ext uri="{BB962C8B-B14F-4D97-AF65-F5344CB8AC3E}">
        <p14:creationId xmlns:p14="http://schemas.microsoft.com/office/powerpoint/2010/main" val="171905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33082" y="197223"/>
            <a:ext cx="3618298" cy="400110"/>
          </a:xfrm>
          <a:prstGeom prst="rect">
            <a:avLst/>
          </a:prstGeom>
          <a:noFill/>
        </p:spPr>
        <p:txBody>
          <a:bodyPr wrap="none" rtlCol="0">
            <a:spAutoFit/>
          </a:bodyPr>
          <a:lstStyle/>
          <a:p>
            <a:r>
              <a:rPr lang="en-US" sz="2000" dirty="0">
                <a:solidFill>
                  <a:schemeClr val="accent4">
                    <a:lumMod val="20000"/>
                    <a:lumOff val="80000"/>
                    <a:alpha val="50000"/>
                  </a:schemeClr>
                </a:solidFill>
                <a:latin typeface="Copperplate Gothic Light" panose="020E0507020206020404" pitchFamily="34" charset="0"/>
              </a:rPr>
              <a:t>Prohibited Transactions</a:t>
            </a:r>
          </a:p>
        </p:txBody>
      </p:sp>
      <p:sp>
        <p:nvSpPr>
          <p:cNvPr id="5" name="Rectangle 4"/>
          <p:cNvSpPr/>
          <p:nvPr/>
        </p:nvSpPr>
        <p:spPr>
          <a:xfrm>
            <a:off x="1603319" y="1062945"/>
            <a:ext cx="9000565" cy="4110317"/>
          </a:xfrm>
          <a:prstGeom prst="rect">
            <a:avLst/>
          </a:prstGeom>
          <a:solidFill>
            <a:schemeClr val="tx2">
              <a:lumMod val="50000"/>
            </a:schemeClr>
          </a:solidFill>
          <a:ln>
            <a:noFill/>
          </a:ln>
          <a:effectLst>
            <a:glow rad="660400">
              <a:srgbClr val="9EB8DF">
                <a:alpha val="34000"/>
              </a:srgbClr>
            </a:glow>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4800" dirty="0"/>
              <a:t>Section 1113(D)(1)(a)covers legislators and others restricted from entering into any contract with the state government.</a:t>
            </a:r>
          </a:p>
        </p:txBody>
      </p:sp>
      <p:sp>
        <p:nvSpPr>
          <p:cNvPr id="6" name="TextBox 5"/>
          <p:cNvSpPr txBox="1"/>
          <p:nvPr/>
        </p:nvSpPr>
        <p:spPr>
          <a:xfrm>
            <a:off x="1541494" y="5619020"/>
            <a:ext cx="9098966" cy="954107"/>
          </a:xfrm>
          <a:prstGeom prst="rect">
            <a:avLst/>
          </a:prstGeom>
          <a:noFill/>
        </p:spPr>
        <p:txBody>
          <a:bodyPr wrap="none" rtlCol="0">
            <a:spAutoFit/>
          </a:bodyPr>
          <a:lstStyle/>
          <a:p>
            <a:r>
              <a:rPr lang="en-US" sz="2800" b="1" dirty="0">
                <a:solidFill>
                  <a:schemeClr val="accent1">
                    <a:lumMod val="20000"/>
                    <a:lumOff val="80000"/>
                  </a:schemeClr>
                </a:solidFill>
                <a:effectLst>
                  <a:outerShdw blurRad="38100" dist="38100" dir="2700000" algn="tl">
                    <a:srgbClr val="FF0000">
                      <a:alpha val="43000"/>
                    </a:srgbClr>
                  </a:outerShdw>
                </a:effectLst>
              </a:rPr>
              <a:t>There is no allowable minimum value for contracts, </a:t>
            </a:r>
          </a:p>
          <a:p>
            <a:pPr algn="ctr"/>
            <a:r>
              <a:rPr lang="en-US" sz="2800" b="1" dirty="0">
                <a:solidFill>
                  <a:schemeClr val="accent1">
                    <a:lumMod val="20000"/>
                    <a:lumOff val="80000"/>
                  </a:schemeClr>
                </a:solidFill>
                <a:effectLst>
                  <a:outerShdw blurRad="38100" dist="38100" dir="2700000" algn="tl">
                    <a:srgbClr val="FF0000">
                      <a:alpha val="43000"/>
                    </a:srgbClr>
                  </a:outerShdw>
                </a:effectLst>
              </a:rPr>
              <a:t>subcontracts, or other transactions.</a:t>
            </a:r>
          </a:p>
        </p:txBody>
      </p:sp>
    </p:spTree>
    <p:extLst>
      <p:ext uri="{BB962C8B-B14F-4D97-AF65-F5344CB8AC3E}">
        <p14:creationId xmlns:p14="http://schemas.microsoft.com/office/powerpoint/2010/main" val="53339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8.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85000"/>
            <a:duotone>
              <a:prstClr val="black"/>
              <a:schemeClr val="accent6">
                <a:tint val="45000"/>
                <a:satMod val="400000"/>
              </a:schemeClr>
            </a:duotone>
            <a:extLst>
              <a:ext uri="{BEBA8EAE-BF5A-486C-A8C5-ECC9F3942E4B}">
                <a14:imgProps xmlns:a14="http://schemas.microsoft.com/office/drawing/2010/main">
                  <a14:imgLayer r:embed="rId4">
                    <a14:imgEffect>
                      <a14:brightnessContrast bright="-33000" contrast="-2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95769"/>
            <a:ext cx="10515600" cy="1325563"/>
          </a:xfrm>
        </p:spPr>
        <p:txBody>
          <a:bodyPr>
            <a:normAutofit/>
          </a:bodyPr>
          <a:lstStyle/>
          <a:p>
            <a:r>
              <a:rPr lang="en-US" sz="4000" dirty="0">
                <a:solidFill>
                  <a:schemeClr val="accent4">
                    <a:lumMod val="20000"/>
                    <a:lumOff val="80000"/>
                  </a:schemeClr>
                </a:solidFill>
                <a:effectLst>
                  <a:outerShdw blurRad="38100" dist="38100" dir="2700000" algn="tl">
                    <a:srgbClr val="000000">
                      <a:alpha val="43137"/>
                    </a:srgbClr>
                  </a:outerShdw>
                </a:effectLst>
              </a:rPr>
              <a:t>Disclosure for public Servants</a:t>
            </a:r>
          </a:p>
        </p:txBody>
      </p:sp>
      <p:sp>
        <p:nvSpPr>
          <p:cNvPr id="3" name="Text Placeholder 2"/>
          <p:cNvSpPr>
            <a:spLocks noGrp="1"/>
          </p:cNvSpPr>
          <p:nvPr>
            <p:ph type="body" idx="1"/>
          </p:nvPr>
        </p:nvSpPr>
        <p:spPr>
          <a:xfrm>
            <a:off x="1026695" y="1469034"/>
            <a:ext cx="7587914" cy="2109358"/>
          </a:xfrm>
        </p:spPr>
        <p:txBody>
          <a:bodyPr anchor="t" anchorCtr="0">
            <a:normAutofit/>
          </a:bodyPr>
          <a:lstStyle/>
          <a:p>
            <a:r>
              <a:rPr lang="en-US" sz="2800" dirty="0">
                <a:solidFill>
                  <a:srgbClr val="FFFF00"/>
                </a:solidFill>
                <a:effectLst>
                  <a:outerShdw blurRad="38100" dist="38100" dir="2700000" algn="tl">
                    <a:srgbClr val="000000">
                      <a:alpha val="43137"/>
                    </a:srgbClr>
                  </a:outerShdw>
                </a:effectLst>
              </a:rPr>
              <a:t>Public servants </a:t>
            </a:r>
            <a:r>
              <a:rPr lang="en-US" sz="2800" dirty="0">
                <a:solidFill>
                  <a:schemeClr val="bg1"/>
                </a:solidFill>
                <a:effectLst>
                  <a:outerShdw blurRad="38100" dist="38100" dir="2700000" algn="tl">
                    <a:srgbClr val="000000">
                      <a:alpha val="43137"/>
                    </a:srgbClr>
                  </a:outerShdw>
                </a:effectLst>
              </a:rPr>
              <a:t>or their </a:t>
            </a:r>
            <a:r>
              <a:rPr lang="en-US" sz="2800" dirty="0">
                <a:solidFill>
                  <a:srgbClr val="FFFF00"/>
                </a:solidFill>
                <a:effectLst>
                  <a:outerShdw blurRad="38100" dist="38100" dir="2700000" algn="tl">
                    <a:srgbClr val="000000">
                      <a:alpha val="43137"/>
                    </a:srgbClr>
                  </a:outerShdw>
                </a:effectLst>
              </a:rPr>
              <a:t>immediate family members</a:t>
            </a:r>
            <a:r>
              <a:rPr lang="en-US" sz="2800" dirty="0">
                <a:solidFill>
                  <a:schemeClr val="bg1"/>
                </a:solidFill>
                <a:effectLst>
                  <a:outerShdw blurRad="38100" dist="38100" dir="2700000" algn="tl">
                    <a:srgbClr val="000000">
                      <a:alpha val="43137"/>
                    </a:srgbClr>
                  </a:outerShdw>
                </a:effectLst>
              </a:rPr>
              <a:t> who receive any thing of economic value from the following people must disclose the income to the Board of Ethics:</a:t>
            </a:r>
          </a:p>
        </p:txBody>
      </p:sp>
      <p:sp>
        <p:nvSpPr>
          <p:cNvPr id="4" name="TextBox 3"/>
          <p:cNvSpPr txBox="1"/>
          <p:nvPr/>
        </p:nvSpPr>
        <p:spPr>
          <a:xfrm>
            <a:off x="1427748" y="3578392"/>
            <a:ext cx="7535778" cy="3000821"/>
          </a:xfrm>
          <a:prstGeom prst="rect">
            <a:avLst/>
          </a:prstGeom>
          <a:noFill/>
        </p:spPr>
        <p:txBody>
          <a:bodyPr wrap="square" rtlCol="0">
            <a:spAutoFit/>
          </a:bodyPr>
          <a:lstStyle/>
          <a:p>
            <a:pPr marL="342900" indent="-342900">
              <a:buFont typeface="Arial" panose="020B0604020202020204" pitchFamily="34" charset="0"/>
              <a:buChar char="•"/>
            </a:pPr>
            <a:r>
              <a:rPr lang="en-US" sz="2700" dirty="0">
                <a:solidFill>
                  <a:schemeClr val="bg1"/>
                </a:solidFill>
                <a:effectLst>
                  <a:outerShdw blurRad="38100" dist="38100" dir="2700000" algn="tl">
                    <a:srgbClr val="000000">
                      <a:alpha val="43137"/>
                    </a:srgbClr>
                  </a:outerShdw>
                </a:effectLst>
              </a:rPr>
              <a:t>A person regulated by the public servant’s agency</a:t>
            </a:r>
          </a:p>
          <a:p>
            <a:pPr marL="342900" indent="-342900">
              <a:buFont typeface="Arial" panose="020B0604020202020204" pitchFamily="34" charset="0"/>
              <a:buChar char="•"/>
            </a:pPr>
            <a:r>
              <a:rPr lang="en-US" sz="2700" dirty="0">
                <a:solidFill>
                  <a:schemeClr val="bg1"/>
                </a:solidFill>
                <a:effectLst>
                  <a:outerShdw blurRad="38100" dist="38100" dir="2700000" algn="tl">
                    <a:srgbClr val="000000">
                      <a:alpha val="43137"/>
                    </a:srgbClr>
                  </a:outerShdw>
                </a:effectLst>
              </a:rPr>
              <a:t>A person who has bid on or entered into or is in any way interested in any contract, subcontract, or other transaction under the supervision or jurisdiction of the public servant’s agency.</a:t>
            </a:r>
          </a:p>
        </p:txBody>
      </p:sp>
      <p:sp>
        <p:nvSpPr>
          <p:cNvPr id="5" name="TextBox 4"/>
          <p:cNvSpPr txBox="1"/>
          <p:nvPr/>
        </p:nvSpPr>
        <p:spPr>
          <a:xfrm>
            <a:off x="8486274" y="6488668"/>
            <a:ext cx="1858201" cy="369332"/>
          </a:xfrm>
          <a:prstGeom prst="rect">
            <a:avLst/>
          </a:prstGeom>
          <a:noFill/>
        </p:spPr>
        <p:txBody>
          <a:bodyPr wrap="none" rtlCol="0">
            <a:spAutoFit/>
          </a:bodyPr>
          <a:lstStyle/>
          <a:p>
            <a:r>
              <a:rPr lang="en-US" dirty="0">
                <a:solidFill>
                  <a:srgbClr val="92D050"/>
                </a:solidFill>
                <a:effectLst>
                  <a:outerShdw blurRad="38100" dist="38100" dir="2700000" algn="tl">
                    <a:srgbClr val="000000">
                      <a:alpha val="43137"/>
                    </a:srgbClr>
                  </a:outerShdw>
                </a:effectLst>
              </a:rPr>
              <a:t>La. R.S. 42:1114</a:t>
            </a:r>
          </a:p>
        </p:txBody>
      </p:sp>
    </p:spTree>
    <p:extLst>
      <p:ext uri="{BB962C8B-B14F-4D97-AF65-F5344CB8AC3E}">
        <p14:creationId xmlns:p14="http://schemas.microsoft.com/office/powerpoint/2010/main" val="363382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85000"/>
            <a:duotone>
              <a:prstClr val="black"/>
              <a:schemeClr val="accent6">
                <a:tint val="45000"/>
                <a:satMod val="400000"/>
              </a:schemeClr>
            </a:duotone>
            <a:extLst>
              <a:ext uri="{BEBA8EAE-BF5A-486C-A8C5-ECC9F3942E4B}">
                <a14:imgProps xmlns:a14="http://schemas.microsoft.com/office/drawing/2010/main">
                  <a14:imgLayer r:embed="rId4">
                    <a14:imgEffect>
                      <a14:brightnessContrast bright="-33000" contrast="-2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8763" y="254763"/>
            <a:ext cx="10515600" cy="1325563"/>
          </a:xfrm>
        </p:spPr>
        <p:txBody>
          <a:bodyPr>
            <a:normAutofit/>
          </a:bodyPr>
          <a:lstStyle/>
          <a:p>
            <a:r>
              <a:rPr lang="en-US" sz="4000" dirty="0">
                <a:solidFill>
                  <a:schemeClr val="accent4">
                    <a:lumMod val="20000"/>
                    <a:lumOff val="80000"/>
                  </a:schemeClr>
                </a:solidFill>
                <a:effectLst>
                  <a:outerShdw blurRad="38100" dist="38100" dir="2700000" algn="tl">
                    <a:srgbClr val="000000">
                      <a:alpha val="43137"/>
                    </a:srgbClr>
                  </a:outerShdw>
                </a:effectLst>
              </a:rPr>
              <a:t>Disclosure for public Servants</a:t>
            </a:r>
          </a:p>
        </p:txBody>
      </p:sp>
      <p:sp>
        <p:nvSpPr>
          <p:cNvPr id="3" name="Text Placeholder 2"/>
          <p:cNvSpPr>
            <a:spLocks noGrp="1"/>
          </p:cNvSpPr>
          <p:nvPr>
            <p:ph type="body" idx="1"/>
          </p:nvPr>
        </p:nvSpPr>
        <p:spPr>
          <a:xfrm>
            <a:off x="1042737" y="1272088"/>
            <a:ext cx="7443537" cy="5473617"/>
          </a:xfrm>
        </p:spPr>
        <p:txBody>
          <a:bodyPr>
            <a:normAutofit/>
          </a:bodyPr>
          <a:lstStyle/>
          <a:p>
            <a:pPr>
              <a:spcBef>
                <a:spcPts val="0"/>
              </a:spcBef>
            </a:pPr>
            <a:r>
              <a:rPr lang="en-US" sz="2800" b="1" dirty="0">
                <a:solidFill>
                  <a:schemeClr val="bg1"/>
                </a:solidFill>
                <a:effectLst>
                  <a:outerShdw blurRad="38100" dist="38100" dir="2700000" algn="tl">
                    <a:srgbClr val="000000">
                      <a:alpha val="43137"/>
                    </a:srgbClr>
                  </a:outerShdw>
                </a:effectLst>
              </a:rPr>
              <a:t>Reasons a public servant may need to submit a disclosure form:</a:t>
            </a:r>
          </a:p>
          <a:p>
            <a:pPr>
              <a:spcBef>
                <a:spcPts val="0"/>
              </a:spcBef>
            </a:pPr>
            <a:r>
              <a:rPr lang="en-US" sz="2800" dirty="0">
                <a:solidFill>
                  <a:schemeClr val="bg1"/>
                </a:solidFill>
              </a:rPr>
              <a:t> </a:t>
            </a:r>
          </a:p>
          <a:p>
            <a:pPr marL="457200" indent="-457200">
              <a:spcBef>
                <a:spcPts val="0"/>
              </a:spcBef>
              <a:buFont typeface="Arial" panose="020B0604020202020204" pitchFamily="34" charset="0"/>
              <a:buChar char="•"/>
            </a:pPr>
            <a:r>
              <a:rPr lang="en-US" sz="2800" dirty="0">
                <a:solidFill>
                  <a:schemeClr val="bg1"/>
                </a:solidFill>
                <a:effectLst>
                  <a:outerShdw blurRad="38100" dist="38100" dir="2700000" algn="tl">
                    <a:srgbClr val="000000">
                      <a:alpha val="43137"/>
                    </a:srgbClr>
                  </a:outerShdw>
                </a:effectLst>
              </a:rPr>
              <a:t>A person may have entered into a contract with an agency before becoming a public servant with that agency.</a:t>
            </a:r>
          </a:p>
          <a:p>
            <a:pPr marL="457200" indent="-457200">
              <a:spcBef>
                <a:spcPts val="0"/>
              </a:spcBef>
              <a:buFont typeface="Arial" panose="020B0604020202020204" pitchFamily="34" charset="0"/>
              <a:buChar char="•"/>
            </a:pPr>
            <a:endParaRPr lang="en-US" sz="2800" dirty="0">
              <a:solidFill>
                <a:schemeClr val="bg1"/>
              </a:solidFill>
              <a:effectLst>
                <a:outerShdw blurRad="38100" dist="38100" dir="2700000" algn="tl">
                  <a:srgbClr val="000000">
                    <a:alpha val="43137"/>
                  </a:srgbClr>
                </a:outerShdw>
              </a:effectLst>
            </a:endParaRPr>
          </a:p>
          <a:p>
            <a:pPr marL="457200" indent="-457200">
              <a:spcBef>
                <a:spcPts val="0"/>
              </a:spcBef>
              <a:buFont typeface="Arial" panose="020B0604020202020204" pitchFamily="34" charset="0"/>
              <a:buChar char="•"/>
            </a:pPr>
            <a:r>
              <a:rPr lang="en-US" sz="2800" dirty="0">
                <a:solidFill>
                  <a:schemeClr val="bg1"/>
                </a:solidFill>
                <a:effectLst>
                  <a:outerShdw blurRad="38100" dist="38100" dir="2700000" algn="tl">
                    <a:srgbClr val="000000">
                      <a:alpha val="43137"/>
                    </a:srgbClr>
                  </a:outerShdw>
                </a:effectLst>
              </a:rPr>
              <a:t>A public servant may own an interest of 25% or less in a legal entity that has entered into a transaction with his agency.</a:t>
            </a:r>
          </a:p>
        </p:txBody>
      </p:sp>
    </p:spTree>
    <p:extLst>
      <p:ext uri="{BB962C8B-B14F-4D97-AF65-F5344CB8AC3E}">
        <p14:creationId xmlns:p14="http://schemas.microsoft.com/office/powerpoint/2010/main" val="180527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85000"/>
            <a:duotone>
              <a:prstClr val="black"/>
              <a:schemeClr val="accent6">
                <a:tint val="45000"/>
                <a:satMod val="400000"/>
              </a:schemeClr>
            </a:duotone>
            <a:extLst>
              <a:ext uri="{BEBA8EAE-BF5A-486C-A8C5-ECC9F3942E4B}">
                <a14:imgProps xmlns:a14="http://schemas.microsoft.com/office/drawing/2010/main">
                  <a14:imgLayer r:embed="rId4">
                    <a14:imgEffect>
                      <a14:brightnessContrast bright="-33000" contrast="-2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95769"/>
            <a:ext cx="10515600" cy="1325563"/>
          </a:xfrm>
        </p:spPr>
        <p:txBody>
          <a:bodyPr>
            <a:normAutofit/>
          </a:bodyPr>
          <a:lstStyle/>
          <a:p>
            <a:r>
              <a:rPr lang="en-US" sz="4000" dirty="0">
                <a:solidFill>
                  <a:schemeClr val="accent4">
                    <a:lumMod val="20000"/>
                    <a:lumOff val="80000"/>
                  </a:schemeClr>
                </a:solidFill>
                <a:effectLst>
                  <a:outerShdw blurRad="38100" dist="38100" dir="2700000" algn="tl">
                    <a:srgbClr val="000000">
                      <a:alpha val="43137"/>
                    </a:srgbClr>
                  </a:outerShdw>
                </a:effectLst>
              </a:rPr>
              <a:t>Disclosure for public Servants</a:t>
            </a:r>
          </a:p>
        </p:txBody>
      </p:sp>
      <p:sp>
        <p:nvSpPr>
          <p:cNvPr id="3" name="Text Placeholder 2"/>
          <p:cNvSpPr>
            <a:spLocks noGrp="1"/>
          </p:cNvSpPr>
          <p:nvPr>
            <p:ph type="body" idx="1"/>
          </p:nvPr>
        </p:nvSpPr>
        <p:spPr>
          <a:xfrm rot="21306958">
            <a:off x="1401332" y="1683214"/>
            <a:ext cx="7610851" cy="4631585"/>
          </a:xfrm>
          <a:prstGeom prst="flowChartDocument">
            <a:avLst/>
          </a:prstGeom>
          <a:solidFill>
            <a:schemeClr val="accent1">
              <a:lumMod val="20000"/>
              <a:lumOff val="80000"/>
              <a:alpha val="80000"/>
            </a:schemeClr>
          </a:solidFill>
        </p:spPr>
        <p:style>
          <a:lnRef idx="2">
            <a:schemeClr val="accent2"/>
          </a:lnRef>
          <a:fillRef idx="1">
            <a:schemeClr val="lt1"/>
          </a:fillRef>
          <a:effectRef idx="0">
            <a:schemeClr val="accent2"/>
          </a:effectRef>
          <a:fontRef idx="minor">
            <a:schemeClr val="dk1"/>
          </a:fontRef>
        </p:style>
        <p:txBody>
          <a:bodyPr anchor="t" anchorCtr="0">
            <a:noAutofit/>
          </a:bodyPr>
          <a:lstStyle/>
          <a:p>
            <a:pPr>
              <a:lnSpc>
                <a:spcPct val="110000"/>
              </a:lnSpc>
            </a:pPr>
            <a:r>
              <a:rPr lang="en-US" sz="3200" b="1" dirty="0">
                <a:solidFill>
                  <a:schemeClr val="bg2">
                    <a:lumMod val="10000"/>
                  </a:schemeClr>
                </a:solidFill>
                <a:effectLst>
                  <a:outerShdw blurRad="38100" dist="38100" dir="2700000" algn="tl">
                    <a:srgbClr val="000000">
                      <a:alpha val="43137"/>
                    </a:srgbClr>
                  </a:outerShdw>
                </a:effectLst>
              </a:rPr>
              <a:t>NOTE: </a:t>
            </a:r>
            <a:r>
              <a:rPr lang="en-US" sz="3200" dirty="0">
                <a:solidFill>
                  <a:schemeClr val="bg2">
                    <a:lumMod val="10000"/>
                  </a:schemeClr>
                </a:solidFill>
                <a:effectLst>
                  <a:outerShdw blurRad="38100" dist="38100" dir="2700000" algn="tl">
                    <a:srgbClr val="000000">
                      <a:alpha val="43137"/>
                    </a:srgbClr>
                  </a:outerShdw>
                </a:effectLst>
              </a:rPr>
              <a:t>This disclosure form does not allow a public servant, a public servant’s immediate family member, or a legal entity in which they own an interest exceeding 25% to enter into a contract or transaction under the jurisdiction of the public servant’s agency.</a:t>
            </a:r>
          </a:p>
        </p:txBody>
      </p:sp>
      <p:sp>
        <p:nvSpPr>
          <p:cNvPr id="5" name="Text Placeholder 2"/>
          <p:cNvSpPr txBox="1">
            <a:spLocks/>
          </p:cNvSpPr>
          <p:nvPr/>
        </p:nvSpPr>
        <p:spPr>
          <a:xfrm rot="21306958">
            <a:off x="2220769" y="2624552"/>
            <a:ext cx="7256854" cy="2748908"/>
          </a:xfrm>
          <a:prstGeom prst="flowChartDocument">
            <a:avLst/>
          </a:prstGeom>
          <a:solidFill>
            <a:srgbClr val="37301B">
              <a:alpha val="91000"/>
            </a:srgbClr>
          </a:solidFill>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400" b="0" kern="1200">
                <a:solidFill>
                  <a:schemeClr val="dk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dk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dk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9pPr>
          </a:lstStyle>
          <a:p>
            <a:pPr>
              <a:lnSpc>
                <a:spcPct val="110000"/>
              </a:lnSpc>
            </a:pPr>
            <a:r>
              <a:rPr lang="en-US" sz="3200" b="1" dirty="0">
                <a:solidFill>
                  <a:schemeClr val="bg1"/>
                </a:solidFill>
                <a:effectLst>
                  <a:outerShdw blurRad="38100" dist="38100" dir="2700000" algn="tl">
                    <a:srgbClr val="000000">
                      <a:alpha val="43137"/>
                    </a:srgbClr>
                  </a:outerShdw>
                </a:effectLst>
              </a:rPr>
              <a:t>Also the disclosure statute in section 1114 of the Code is not an exception to Section 1113 for prohibited transactions. </a:t>
            </a:r>
            <a:endParaRPr lang="en-US" sz="3200" dirty="0">
              <a:solidFill>
                <a:schemeClr val="bg1"/>
              </a:solidFill>
              <a:effectLst>
                <a:outerShdw blurRad="38100" dist="38100" dir="2700000" algn="tl">
                  <a:srgbClr val="000000">
                    <a:alpha val="43137"/>
                  </a:srgbClr>
                </a:outerShdw>
              </a:effectLst>
            </a:endParaRPr>
          </a:p>
        </p:txBody>
      </p:sp>
      <p:sp>
        <p:nvSpPr>
          <p:cNvPr id="6" name="Rectangle 5"/>
          <p:cNvSpPr/>
          <p:nvPr/>
        </p:nvSpPr>
        <p:spPr>
          <a:xfrm>
            <a:off x="3150058" y="1526655"/>
            <a:ext cx="5946083" cy="4491790"/>
          </a:xfrm>
          <a:prstGeom prst="rect">
            <a:avLst/>
          </a:prstGeom>
          <a:solidFill>
            <a:srgbClr val="C00000"/>
          </a:solidFill>
          <a:ln>
            <a:noFill/>
          </a:ln>
          <a:effectLst>
            <a:glow rad="1016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365760" tIns="0" bIns="0" rtlCol="0" anchor="ctr"/>
          <a:lstStyle/>
          <a:p>
            <a:r>
              <a:rPr lang="en-US" sz="4000" b="1" dirty="0">
                <a:solidFill>
                  <a:srgbClr val="FFFF00"/>
                </a:solidFill>
                <a:effectLst>
                  <a:outerShdw blurRad="38100" dist="38100" dir="2700000" algn="tl">
                    <a:srgbClr val="000000">
                      <a:alpha val="43137"/>
                    </a:srgbClr>
                  </a:outerShdw>
                </a:effectLst>
              </a:rPr>
              <a:t>A person may be fined $100 per day if the disclosure is not filed by May 15</a:t>
            </a:r>
            <a:r>
              <a:rPr lang="en-US" sz="4000" b="1" baseline="30000" dirty="0">
                <a:solidFill>
                  <a:srgbClr val="FFFF00"/>
                </a:solidFill>
                <a:effectLst>
                  <a:outerShdw blurRad="38100" dist="38100" dir="2700000" algn="tl">
                    <a:srgbClr val="000000">
                      <a:alpha val="43137"/>
                    </a:srgbClr>
                  </a:outerShdw>
                </a:effectLst>
              </a:rPr>
              <a:t>th</a:t>
            </a:r>
            <a:r>
              <a:rPr lang="en-US" sz="4000" b="1" dirty="0">
                <a:solidFill>
                  <a:srgbClr val="FFFF00"/>
                </a:solidFill>
                <a:effectLst>
                  <a:outerShdw blurRad="38100" dist="38100" dir="2700000" algn="tl">
                    <a:srgbClr val="000000">
                      <a:alpha val="43137"/>
                    </a:srgbClr>
                  </a:outerShdw>
                </a:effectLst>
              </a:rPr>
              <a:t> for the prior calendar year.</a:t>
            </a:r>
          </a:p>
        </p:txBody>
      </p:sp>
    </p:spTree>
    <p:extLst>
      <p:ext uri="{BB962C8B-B14F-4D97-AF65-F5344CB8AC3E}">
        <p14:creationId xmlns:p14="http://schemas.microsoft.com/office/powerpoint/2010/main" val="305765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3"/>
                                        </p:tgtEl>
                                        <p:attrNameLst>
                                          <p:attrName>style.visibility</p:attrName>
                                        </p:attrNameLst>
                                      </p:cBhvr>
                                      <p:to>
                                        <p:strVal val="hidden"/>
                                      </p:to>
                                    </p:set>
                                  </p:childTnLst>
                                </p:cTn>
                              </p:par>
                              <p:par>
                                <p:cTn id="13" presetID="2" presetClass="entr" presetSubtype="2"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1+#ppt_w/2"/>
                                          </p:val>
                                        </p:tav>
                                        <p:tav tm="100000">
                                          <p:val>
                                            <p:strVal val="#ppt_x"/>
                                          </p:val>
                                        </p:tav>
                                      </p:tavLst>
                                    </p:anim>
                                    <p:anim calcmode="lin" valueType="num">
                                      <p:cBhvr additive="base">
                                        <p:cTn id="16"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5"/>
                                        </p:tgtEl>
                                        <p:attrNameLst>
                                          <p:attrName>style.visibility</p:attrName>
                                        </p:attrNameLst>
                                      </p:cBhvr>
                                      <p:to>
                                        <p:strVal val="hidden"/>
                                      </p:to>
                                    </p:set>
                                  </p:childTnLst>
                                </p:cTn>
                              </p:par>
                              <p:par>
                                <p:cTn id="21" presetID="2" presetClass="entr" presetSubtype="2"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1+#ppt_w/2"/>
                                          </p:val>
                                        </p:tav>
                                        <p:tav tm="100000">
                                          <p:val>
                                            <p:strVal val="#ppt_x"/>
                                          </p:val>
                                        </p:tav>
                                      </p:tavLst>
                                    </p:anim>
                                    <p:anim calcmode="lin" valueType="num">
                                      <p:cBhvr additive="base">
                                        <p:cTn id="24"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5" grpId="0" animBg="1"/>
      <p:bldP spid="5" grpId="1" animBg="1"/>
      <p:bldP spid="6"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extLst>
              <a:ext uri="{BEBA8EAE-BF5A-486C-A8C5-ECC9F3942E4B}">
                <a14:imgProps xmlns:a14="http://schemas.microsoft.com/office/drawing/2010/main">
                  <a14:imgLayer r:embed="rId3">
                    <a14:imgEffect>
                      <a14:brightnessContrast bright="-5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bg1"/>
                </a:solidFill>
                <a:effectLst>
                  <a:outerShdw blurRad="38100" dist="38100" dir="2700000" algn="tl">
                    <a:srgbClr val="000000">
                      <a:alpha val="43137"/>
                    </a:srgbClr>
                  </a:outerShdw>
                </a:effectLst>
              </a:rPr>
              <a:t>Complications of Participation</a:t>
            </a:r>
          </a:p>
        </p:txBody>
      </p:sp>
      <p:sp>
        <p:nvSpPr>
          <p:cNvPr id="3" name="Subtitle 2"/>
          <p:cNvSpPr>
            <a:spLocks noGrp="1"/>
          </p:cNvSpPr>
          <p:nvPr>
            <p:ph type="subTitle" idx="1"/>
          </p:nvPr>
        </p:nvSpPr>
        <p:spPr>
          <a:xfrm>
            <a:off x="1524000" y="3930316"/>
            <a:ext cx="9144000" cy="1327484"/>
          </a:xfrm>
        </p:spPr>
        <p:txBody>
          <a:bodyPr>
            <a:normAutofit/>
          </a:bodyPr>
          <a:lstStyle/>
          <a:p>
            <a:r>
              <a:rPr lang="en-US" sz="2800" dirty="0">
                <a:solidFill>
                  <a:schemeClr val="bg1"/>
                </a:solidFill>
                <a:effectLst>
                  <a:outerShdw blurRad="38100" dist="38100" dir="2700000" algn="tl">
                    <a:srgbClr val="000000">
                      <a:alpha val="43137"/>
                    </a:srgbClr>
                  </a:outerShdw>
                </a:effectLst>
              </a:rPr>
              <a:t>Section 42:1112</a:t>
            </a:r>
          </a:p>
        </p:txBody>
      </p:sp>
    </p:spTree>
    <p:extLst>
      <p:ext uri="{BB962C8B-B14F-4D97-AF65-F5344CB8AC3E}">
        <p14:creationId xmlns:p14="http://schemas.microsoft.com/office/powerpoint/2010/main" val="158577179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3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00957"/>
            <a:ext cx="10515600" cy="565317"/>
          </a:xfrm>
        </p:spPr>
        <p:txBody>
          <a:bodyPr>
            <a:normAutofit/>
          </a:bodyPr>
          <a:lstStyle/>
          <a:p>
            <a:pPr algn="ctr"/>
            <a:r>
              <a:rPr lang="en-US" sz="2800" dirty="0">
                <a:solidFill>
                  <a:schemeClr val="accent4">
                    <a:lumMod val="20000"/>
                    <a:lumOff val="80000"/>
                  </a:schemeClr>
                </a:solidFill>
              </a:rPr>
              <a:t>Complications of Participation</a:t>
            </a:r>
          </a:p>
        </p:txBody>
      </p:sp>
      <p:sp>
        <p:nvSpPr>
          <p:cNvPr id="3" name="TextBox 2"/>
          <p:cNvSpPr txBox="1"/>
          <p:nvPr/>
        </p:nvSpPr>
        <p:spPr>
          <a:xfrm>
            <a:off x="10122568" y="6432884"/>
            <a:ext cx="1914307" cy="369332"/>
          </a:xfrm>
          <a:prstGeom prst="rect">
            <a:avLst/>
          </a:prstGeom>
          <a:solidFill>
            <a:srgbClr val="443833">
              <a:alpha val="40000"/>
            </a:srgbClr>
          </a:solidFill>
          <a:effectLst>
            <a:softEdge rad="31750"/>
          </a:effectLst>
        </p:spPr>
        <p:txBody>
          <a:bodyPr wrap="none" rtlCol="0">
            <a:spAutoFit/>
          </a:bodyPr>
          <a:lstStyle/>
          <a:p>
            <a:r>
              <a:rPr lang="en-US" dirty="0">
                <a:solidFill>
                  <a:schemeClr val="accent4">
                    <a:lumMod val="20000"/>
                    <a:lumOff val="80000"/>
                  </a:schemeClr>
                </a:solidFill>
              </a:rPr>
              <a:t>Section 42:1112</a:t>
            </a:r>
          </a:p>
        </p:txBody>
      </p:sp>
      <p:sp>
        <p:nvSpPr>
          <p:cNvPr id="4" name="Subtitle 5"/>
          <p:cNvSpPr txBox="1">
            <a:spLocks/>
          </p:cNvSpPr>
          <p:nvPr/>
        </p:nvSpPr>
        <p:spPr>
          <a:xfrm>
            <a:off x="906378" y="1259304"/>
            <a:ext cx="10415338" cy="1395663"/>
          </a:xfrm>
          <a:prstGeom prst="rect">
            <a:avLst/>
          </a:prstGeom>
          <a:solidFill>
            <a:srgbClr val="514A3D">
              <a:alpha val="50000"/>
            </a:srgbClr>
          </a:solidFill>
          <a:effectLst>
            <a:softEdge rad="63500"/>
          </a:effectLst>
        </p:spPr>
        <p:txBody>
          <a:bodyPr vert="horz" lIns="91440" tIns="0" rIns="91440" bIns="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1200" dirty="0">
              <a:solidFill>
                <a:schemeClr val="bg1"/>
              </a:solidFill>
            </a:endParaRPr>
          </a:p>
          <a:p>
            <a:pPr marL="0" indent="0">
              <a:lnSpc>
                <a:spcPct val="110000"/>
              </a:lnSpc>
              <a:spcBef>
                <a:spcPts val="0"/>
              </a:spcBef>
              <a:buFont typeface="Arial" panose="020B0604020202020204" pitchFamily="34" charset="0"/>
              <a:buNone/>
            </a:pPr>
            <a:r>
              <a:rPr lang="en-US" sz="3200" dirty="0">
                <a:solidFill>
                  <a:schemeClr val="bg1"/>
                </a:solidFill>
              </a:rPr>
              <a:t>To “</a:t>
            </a:r>
            <a:r>
              <a:rPr lang="en-US" sz="3200" b="1" dirty="0">
                <a:solidFill>
                  <a:schemeClr val="bg1"/>
                </a:solidFill>
              </a:rPr>
              <a:t>participate</a:t>
            </a:r>
            <a:r>
              <a:rPr lang="en-US" sz="3200" dirty="0">
                <a:solidFill>
                  <a:schemeClr val="bg1"/>
                </a:solidFill>
              </a:rPr>
              <a:t>” means to take part in, or have or share responsibility for, an action of the governmental entity through:</a:t>
            </a:r>
          </a:p>
        </p:txBody>
      </p:sp>
      <p:sp>
        <p:nvSpPr>
          <p:cNvPr id="5" name="Subtitle 5"/>
          <p:cNvSpPr txBox="1">
            <a:spLocks/>
          </p:cNvSpPr>
          <p:nvPr/>
        </p:nvSpPr>
        <p:spPr>
          <a:xfrm>
            <a:off x="952500" y="5101389"/>
            <a:ext cx="10210800" cy="1331495"/>
          </a:xfrm>
          <a:prstGeom prst="rect">
            <a:avLst/>
          </a:prstGeom>
          <a:solidFill>
            <a:srgbClr val="514A3D">
              <a:alpha val="50000"/>
            </a:srgbClr>
          </a:solidFill>
          <a:effectLst>
            <a:softEdge rad="63500"/>
          </a:effectLst>
        </p:spPr>
        <p:txBody>
          <a:bodyPr vert="horz" lIns="91440" tIns="0" rIns="91440" bIns="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US" sz="3400" b="1" dirty="0">
                <a:solidFill>
                  <a:srgbClr val="FFFF00"/>
                </a:solidFill>
              </a:rPr>
              <a:t>Remember: </a:t>
            </a:r>
            <a:r>
              <a:rPr lang="en-US" sz="3400" dirty="0">
                <a:solidFill>
                  <a:schemeClr val="bg1"/>
                </a:solidFill>
              </a:rPr>
              <a:t>A “</a:t>
            </a:r>
            <a:r>
              <a:rPr lang="en-US" sz="3400" b="1" dirty="0">
                <a:solidFill>
                  <a:schemeClr val="bg1"/>
                </a:solidFill>
              </a:rPr>
              <a:t>governmental entity</a:t>
            </a:r>
            <a:r>
              <a:rPr lang="en-US" sz="3400" dirty="0">
                <a:solidFill>
                  <a:schemeClr val="bg1"/>
                </a:solidFill>
              </a:rPr>
              <a:t>” is the state, or any political subdivision, which employs the public employee or to which the elected official is elected.</a:t>
            </a:r>
          </a:p>
          <a:p>
            <a:pPr marL="0" indent="0">
              <a:lnSpc>
                <a:spcPct val="110000"/>
              </a:lnSpc>
              <a:spcBef>
                <a:spcPts val="0"/>
              </a:spcBef>
              <a:buFont typeface="Arial" panose="020B0604020202020204" pitchFamily="34" charset="0"/>
              <a:buNone/>
            </a:pPr>
            <a:endParaRPr lang="en-US" sz="1200" dirty="0">
              <a:solidFill>
                <a:schemeClr val="bg1"/>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2837890972"/>
              </p:ext>
            </p:extLst>
          </p:nvPr>
        </p:nvGraphicFramePr>
        <p:xfrm>
          <a:off x="1989221" y="2735179"/>
          <a:ext cx="8261685" cy="2072640"/>
        </p:xfrm>
        <a:graphic>
          <a:graphicData uri="http://schemas.openxmlformats.org/drawingml/2006/table">
            <a:tbl>
              <a:tblPr firstRow="1" bandRow="1">
                <a:tableStyleId>{5C22544A-7EE6-4342-B048-85BDC9FD1C3A}</a:tableStyleId>
              </a:tblPr>
              <a:tblGrid>
                <a:gridCol w="4130841">
                  <a:extLst>
                    <a:ext uri="{9D8B030D-6E8A-4147-A177-3AD203B41FA5}">
                      <a16:colId xmlns:a16="http://schemas.microsoft.com/office/drawing/2014/main" val="20000"/>
                    </a:ext>
                  </a:extLst>
                </a:gridCol>
                <a:gridCol w="4130844">
                  <a:extLst>
                    <a:ext uri="{9D8B030D-6E8A-4147-A177-3AD203B41FA5}">
                      <a16:colId xmlns:a16="http://schemas.microsoft.com/office/drawing/2014/main" val="20001"/>
                    </a:ext>
                  </a:extLst>
                </a:gridCol>
              </a:tblGrid>
              <a:tr h="370840">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Approval</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514A3D">
                        <a:alpha val="50000"/>
                      </a:srgbClr>
                    </a:solidFill>
                  </a:tcPr>
                </a:tc>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Rendering of advice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514A3D">
                        <a:alpha val="50000"/>
                      </a:srgbClr>
                    </a:solidFill>
                  </a:tcPr>
                </a:tc>
                <a:extLst>
                  <a:ext uri="{0D108BD9-81ED-4DB2-BD59-A6C34878D82A}">
                    <a16:rowId xmlns:a16="http://schemas.microsoft.com/office/drawing/2014/main" val="10000"/>
                  </a:ext>
                </a:extLst>
              </a:tr>
              <a:tr h="370840">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Disapproval</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514A3D">
                        <a:alpha val="50000"/>
                      </a:srgbClr>
                    </a:solidFill>
                  </a:tcPr>
                </a:tc>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Investigation</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514A3D">
                        <a:alpha val="50000"/>
                      </a:srgbClr>
                    </a:solidFill>
                  </a:tcPr>
                </a:tc>
                <a:extLst>
                  <a:ext uri="{0D108BD9-81ED-4DB2-BD59-A6C34878D82A}">
                    <a16:rowId xmlns:a16="http://schemas.microsoft.com/office/drawing/2014/main" val="10001"/>
                  </a:ext>
                </a:extLst>
              </a:tr>
              <a:tr h="370840">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Decision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514A3D">
                        <a:alpha val="50000"/>
                      </a:srgbClr>
                    </a:solidFill>
                  </a:tcPr>
                </a:tc>
                <a:tc rowSpan="2">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Failure to act or to perform a duty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514A3D">
                        <a:alpha val="50000"/>
                      </a:srgbClr>
                    </a:solidFill>
                  </a:tcPr>
                </a:tc>
                <a:extLst>
                  <a:ext uri="{0D108BD9-81ED-4DB2-BD59-A6C34878D82A}">
                    <a16:rowId xmlns:a16="http://schemas.microsoft.com/office/drawing/2014/main" val="10002"/>
                  </a:ext>
                </a:extLst>
              </a:tr>
              <a:tr h="370840">
                <a:tc>
                  <a:txBody>
                    <a:bodyPr/>
                    <a:lstStyle/>
                    <a:p>
                      <a:pPr marL="228600" marR="0" lvl="1" indent="-228600" algn="l" defTabSz="914400" rtl="0" eaLnBrk="1" fontAlgn="auto" latinLnBrk="0" hangingPunct="1">
                        <a:lnSpc>
                          <a:spcPct val="100000"/>
                        </a:lnSpc>
                        <a:spcBef>
                          <a:spcPts val="0"/>
                        </a:spcBef>
                        <a:spcAft>
                          <a:spcPts val="0"/>
                        </a:spcAft>
                        <a:buClr>
                          <a:schemeClr val="accent4">
                            <a:lumMod val="75000"/>
                          </a:schemeClr>
                        </a:buClr>
                        <a:buSzTx/>
                        <a:buFont typeface="Wingdings" panose="05000000000000000000" pitchFamily="2" charset="2"/>
                        <a:buChar char="§"/>
                        <a:tabLst/>
                        <a:defRPr/>
                      </a:pPr>
                      <a:r>
                        <a:rPr lang="en-US" sz="2800" b="0" dirty="0">
                          <a:solidFill>
                            <a:schemeClr val="bg1"/>
                          </a:solidFill>
                          <a:effectLst>
                            <a:outerShdw blurRad="38100" dist="38100" dir="2700000" algn="tl">
                              <a:srgbClr val="000000">
                                <a:alpha val="43137"/>
                              </a:srgbClr>
                            </a:outerShdw>
                          </a:effectLst>
                          <a:latin typeface="+mn-lt"/>
                        </a:rPr>
                        <a:t>Recommendation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514A3D">
                        <a:alpha val="50000"/>
                      </a:srgbClr>
                    </a:solidFill>
                  </a:tcPr>
                </a:tc>
                <a:tc vMerge="1">
                  <a:txBody>
                    <a:bodyPr/>
                    <a:lstStyle/>
                    <a:p>
                      <a:pPr marL="285750" indent="-285750">
                        <a:buClr>
                          <a:schemeClr val="accent4">
                            <a:lumMod val="50000"/>
                          </a:schemeClr>
                        </a:buClr>
                        <a:buFont typeface="Wingdings" panose="05000000000000000000" pitchFamily="2" charset="2"/>
                        <a:buChar char="§"/>
                      </a:pPr>
                      <a:endParaRPr lang="en-US" sz="2400"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6247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0000"/>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rcRect/>
          <a:stretch>
            <a:fillRect t="-2000" b="-2000"/>
          </a:stretch>
        </a:blipFill>
        <a:effectLst/>
      </p:bgPr>
    </p:bg>
    <p:spTree>
      <p:nvGrpSpPr>
        <p:cNvPr id="1" name=""/>
        <p:cNvGrpSpPr/>
        <p:nvPr/>
      </p:nvGrpSpPr>
      <p:grpSpPr>
        <a:xfrm>
          <a:off x="0" y="0"/>
          <a:ext cx="0" cy="0"/>
          <a:chOff x="0" y="0"/>
          <a:chExt cx="0" cy="0"/>
        </a:xfrm>
      </p:grpSpPr>
      <p:sp>
        <p:nvSpPr>
          <p:cNvPr id="3" name="Subtitle 5"/>
          <p:cNvSpPr txBox="1">
            <a:spLocks/>
          </p:cNvSpPr>
          <p:nvPr/>
        </p:nvSpPr>
        <p:spPr>
          <a:xfrm>
            <a:off x="910389" y="3641559"/>
            <a:ext cx="10359190" cy="2502568"/>
          </a:xfrm>
          <a:prstGeom prst="rect">
            <a:avLst/>
          </a:prstGeom>
          <a:solidFill>
            <a:srgbClr val="443833">
              <a:alpha val="80000"/>
            </a:srgbClr>
          </a:solidFill>
          <a:effectLst>
            <a:softEdge rad="127000"/>
          </a:effectLst>
        </p:spPr>
        <p:txBody>
          <a:bodyPr vert="horz" lIns="365760" tIns="45720" rIns="182880" bIns="45720" rtlCol="0" anchor="ctr"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dirty="0">
                <a:solidFill>
                  <a:schemeClr val="accent4">
                    <a:lumMod val="20000"/>
                    <a:lumOff val="80000"/>
                  </a:schemeClr>
                </a:solidFill>
                <a:effectLst>
                  <a:outerShdw blurRad="38100" dist="38100" dir="2700000" algn="tl">
                    <a:srgbClr val="000000">
                      <a:alpha val="43137"/>
                    </a:srgbClr>
                  </a:outerShdw>
                </a:effectLst>
              </a:rPr>
              <a:t>If any of the following people have a substantial economic interest in a transaction involving the public servant’s agency, the public servant MAY </a:t>
            </a:r>
            <a:r>
              <a:rPr lang="en-US" sz="3200" b="1" dirty="0">
                <a:solidFill>
                  <a:schemeClr val="accent4">
                    <a:lumMod val="20000"/>
                    <a:lumOff val="80000"/>
                  </a:schemeClr>
                </a:solidFill>
                <a:effectLst>
                  <a:outerShdw blurRad="38100" dist="38100" dir="2700000" algn="tl">
                    <a:srgbClr val="000000">
                      <a:alpha val="43137"/>
                    </a:srgbClr>
                  </a:outerShdw>
                </a:effectLst>
              </a:rPr>
              <a:t>NOT</a:t>
            </a:r>
            <a:r>
              <a:rPr lang="en-US" sz="3200" dirty="0">
                <a:solidFill>
                  <a:schemeClr val="accent4">
                    <a:lumMod val="20000"/>
                    <a:lumOff val="80000"/>
                  </a:schemeClr>
                </a:solidFill>
                <a:effectLst>
                  <a:outerShdw blurRad="38100" dist="38100" dir="2700000" algn="tl">
                    <a:srgbClr val="000000">
                      <a:alpha val="43137"/>
                    </a:srgbClr>
                  </a:outerShdw>
                </a:effectLst>
              </a:rPr>
              <a:t> participate in the transaction.</a:t>
            </a:r>
          </a:p>
        </p:txBody>
      </p:sp>
    </p:spTree>
    <p:extLst>
      <p:ext uri="{BB962C8B-B14F-4D97-AF65-F5344CB8AC3E}">
        <p14:creationId xmlns:p14="http://schemas.microsoft.com/office/powerpoint/2010/main" val="202601960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extLst>
              <a:ext uri="{BEBA8EAE-BF5A-486C-A8C5-ECC9F3942E4B}">
                <a14:imgProps xmlns:a14="http://schemas.microsoft.com/office/drawing/2010/main">
                  <a14:imgLayer r:embed="rId4">
                    <a14:imgEffect>
                      <a14:brightnessContrast bright="-41000"/>
                    </a14:imgEffect>
                  </a14:imgLayer>
                </a14:imgProps>
              </a:ext>
              <a:ext uri="{28A0092B-C50C-407E-A947-70E740481C1C}">
                <a14:useLocalDpi xmlns:a14="http://schemas.microsoft.com/office/drawing/2010/main"/>
              </a:ext>
            </a:extLst>
          </a:blip>
          <a:srcRect/>
          <a:stretch>
            <a:fillRect t="-2000" b="-2000"/>
          </a:stretch>
        </a:blipFill>
        <a:effectLst/>
      </p:bgPr>
    </p:bg>
    <p:spTree>
      <p:nvGrpSpPr>
        <p:cNvPr id="1" name=""/>
        <p:cNvGrpSpPr/>
        <p:nvPr/>
      </p:nvGrpSpPr>
      <p:grpSpPr>
        <a:xfrm>
          <a:off x="0" y="0"/>
          <a:ext cx="0" cy="0"/>
          <a:chOff x="0" y="0"/>
          <a:chExt cx="0" cy="0"/>
        </a:xfrm>
      </p:grpSpPr>
      <p:sp>
        <p:nvSpPr>
          <p:cNvPr id="2" name="Subtitle 5"/>
          <p:cNvSpPr txBox="1">
            <a:spLocks/>
          </p:cNvSpPr>
          <p:nvPr/>
        </p:nvSpPr>
        <p:spPr>
          <a:xfrm>
            <a:off x="6533146" y="3658019"/>
            <a:ext cx="5454316" cy="2554536"/>
          </a:xfrm>
          <a:prstGeom prst="snip2DiagRect">
            <a:avLst/>
          </a:prstGeom>
          <a:solidFill>
            <a:srgbClr val="443833">
              <a:alpha val="80000"/>
            </a:srgbClr>
          </a:solidFill>
          <a:ln>
            <a:solidFill>
              <a:schemeClr val="accent4">
                <a:lumMod val="20000"/>
                <a:lumOff val="80000"/>
              </a:schemeClr>
            </a:solidFill>
          </a:ln>
          <a:effectLst>
            <a:outerShdw blurRad="50800" dist="63500" dir="5400000" algn="t" rotWithShape="0">
              <a:prstClr val="black">
                <a:alpha val="40000"/>
              </a:prstClr>
            </a:outerShdw>
          </a:effectLst>
        </p:spPr>
        <p:txBody>
          <a:bodyPr vert="horz" lIns="182880" tIns="0" rIns="182880" bIns="1828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Aft>
                <a:spcPts val="1200"/>
              </a:spcAft>
              <a:buNone/>
            </a:pPr>
            <a:r>
              <a:rPr lang="en-US" sz="3200" dirty="0">
                <a:solidFill>
                  <a:schemeClr val="accent4">
                    <a:lumMod val="20000"/>
                    <a:lumOff val="80000"/>
                  </a:schemeClr>
                </a:solidFill>
              </a:rPr>
              <a:t>Any entity/person of which the public servant is an officer, director, trustee, partner, or employee</a:t>
            </a:r>
          </a:p>
        </p:txBody>
      </p:sp>
      <p:sp>
        <p:nvSpPr>
          <p:cNvPr id="5" name="Title 1"/>
          <p:cNvSpPr txBox="1">
            <a:spLocks/>
          </p:cNvSpPr>
          <p:nvPr/>
        </p:nvSpPr>
        <p:spPr>
          <a:xfrm>
            <a:off x="838200" y="6288907"/>
            <a:ext cx="10515600" cy="56909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algn="ctr"/>
            <a:r>
              <a:rPr lang="en-US" sz="2400" dirty="0">
                <a:solidFill>
                  <a:schemeClr val="accent4">
                    <a:lumMod val="20000"/>
                    <a:lumOff val="80000"/>
                  </a:schemeClr>
                </a:solidFill>
              </a:rPr>
              <a:t>Complications of Participation</a:t>
            </a:r>
          </a:p>
        </p:txBody>
      </p:sp>
      <p:sp>
        <p:nvSpPr>
          <p:cNvPr id="6" name="TextBox 5"/>
          <p:cNvSpPr txBox="1"/>
          <p:nvPr/>
        </p:nvSpPr>
        <p:spPr>
          <a:xfrm>
            <a:off x="0" y="27727"/>
            <a:ext cx="1914307" cy="369332"/>
          </a:xfrm>
          <a:prstGeom prst="rect">
            <a:avLst/>
          </a:prstGeom>
          <a:solidFill>
            <a:srgbClr val="443833">
              <a:alpha val="25000"/>
            </a:srgbClr>
          </a:solidFill>
          <a:effectLst>
            <a:softEdge rad="63500"/>
          </a:effectLst>
        </p:spPr>
        <p:txBody>
          <a:bodyPr wrap="none" rtlCol="0">
            <a:spAutoFit/>
          </a:bodyPr>
          <a:lstStyle/>
          <a:p>
            <a:r>
              <a:rPr lang="en-US" dirty="0">
                <a:solidFill>
                  <a:schemeClr val="accent4">
                    <a:lumMod val="20000"/>
                    <a:lumOff val="80000"/>
                  </a:schemeClr>
                </a:solidFill>
              </a:rPr>
              <a:t>Section 42:1112</a:t>
            </a:r>
          </a:p>
        </p:txBody>
      </p:sp>
      <p:sp>
        <p:nvSpPr>
          <p:cNvPr id="8" name="Subtitle 5"/>
          <p:cNvSpPr txBox="1">
            <a:spLocks/>
          </p:cNvSpPr>
          <p:nvPr/>
        </p:nvSpPr>
        <p:spPr>
          <a:xfrm>
            <a:off x="280737" y="3958808"/>
            <a:ext cx="5402179" cy="2029159"/>
          </a:xfrm>
          <a:prstGeom prst="snip2DiagRect">
            <a:avLst/>
          </a:prstGeom>
          <a:solidFill>
            <a:srgbClr val="443833">
              <a:alpha val="80000"/>
            </a:srgbClr>
          </a:solidFill>
          <a:ln>
            <a:solidFill>
              <a:schemeClr val="accent4">
                <a:lumMod val="20000"/>
                <a:lumOff val="80000"/>
              </a:schemeClr>
            </a:solidFill>
          </a:ln>
          <a:effectLst>
            <a:outerShdw blurRad="50800" dist="63500" dir="5400000" algn="t" rotWithShape="0">
              <a:prstClr val="black">
                <a:alpha val="40000"/>
              </a:prstClr>
            </a:outerShdw>
          </a:effectLst>
        </p:spPr>
        <p:txBody>
          <a:bodyPr vert="horz" lIns="182880" tIns="0" rIns="182880" bIns="1828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Aft>
                <a:spcPts val="1200"/>
              </a:spcAft>
              <a:buNone/>
            </a:pPr>
            <a:r>
              <a:rPr lang="en-US" sz="3200" dirty="0">
                <a:solidFill>
                  <a:schemeClr val="accent4">
                    <a:lumMod val="20000"/>
                    <a:lumOff val="80000"/>
                  </a:schemeClr>
                </a:solidFill>
              </a:rPr>
              <a:t>A legal entity in which he or she has a substantial economic interest</a:t>
            </a:r>
          </a:p>
        </p:txBody>
      </p:sp>
      <p:sp>
        <p:nvSpPr>
          <p:cNvPr id="9" name="Subtitle 5"/>
          <p:cNvSpPr txBox="1">
            <a:spLocks/>
          </p:cNvSpPr>
          <p:nvPr/>
        </p:nvSpPr>
        <p:spPr>
          <a:xfrm>
            <a:off x="6513094" y="882315"/>
            <a:ext cx="5494421" cy="1844842"/>
          </a:xfrm>
          <a:prstGeom prst="snip2DiagRect">
            <a:avLst/>
          </a:prstGeom>
          <a:solidFill>
            <a:srgbClr val="443833">
              <a:alpha val="80000"/>
            </a:srgbClr>
          </a:solidFill>
          <a:ln>
            <a:solidFill>
              <a:schemeClr val="accent4">
                <a:lumMod val="20000"/>
                <a:lumOff val="80000"/>
              </a:schemeClr>
            </a:solidFill>
          </a:ln>
          <a:effectLst>
            <a:outerShdw blurRad="50800" dist="63500" dir="5400000" algn="t" rotWithShape="0">
              <a:prstClr val="black">
                <a:alpha val="40000"/>
              </a:prstClr>
            </a:outerShdw>
          </a:effectLst>
        </p:spPr>
        <p:txBody>
          <a:bodyPr vert="horz" lIns="182880" tIns="182880" rIns="182880" bIns="1828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Aft>
                <a:spcPts val="1200"/>
              </a:spcAft>
              <a:buNone/>
            </a:pPr>
            <a:r>
              <a:rPr lang="en-US" sz="3200" dirty="0">
                <a:solidFill>
                  <a:schemeClr val="accent4">
                    <a:lumMod val="20000"/>
                    <a:lumOff val="80000"/>
                  </a:schemeClr>
                </a:solidFill>
              </a:rPr>
              <a:t>A member of the public servant’s immediate family</a:t>
            </a:r>
          </a:p>
        </p:txBody>
      </p:sp>
      <p:sp>
        <p:nvSpPr>
          <p:cNvPr id="10" name="Subtitle 5"/>
          <p:cNvSpPr txBox="1">
            <a:spLocks/>
          </p:cNvSpPr>
          <p:nvPr/>
        </p:nvSpPr>
        <p:spPr>
          <a:xfrm>
            <a:off x="280737" y="1267326"/>
            <a:ext cx="5402179" cy="1074820"/>
          </a:xfrm>
          <a:prstGeom prst="snip2DiagRect">
            <a:avLst/>
          </a:prstGeom>
          <a:solidFill>
            <a:srgbClr val="443833">
              <a:alpha val="80000"/>
            </a:srgbClr>
          </a:solidFill>
          <a:ln>
            <a:solidFill>
              <a:schemeClr val="accent4">
                <a:lumMod val="20000"/>
                <a:lumOff val="80000"/>
              </a:schemeClr>
            </a:solidFill>
          </a:ln>
          <a:effectLst>
            <a:outerShdw blurRad="50800" dist="63500" dir="5400000" algn="t" rotWithShape="0">
              <a:prstClr val="black">
                <a:alpha val="40000"/>
              </a:prstClr>
            </a:outerShdw>
          </a:effectLst>
        </p:spPr>
        <p:txBody>
          <a:bodyPr vert="horz" lIns="182880" tIns="182880" rIns="182880" bIns="1828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Aft>
                <a:spcPts val="1200"/>
              </a:spcAft>
              <a:buNone/>
            </a:pPr>
            <a:r>
              <a:rPr lang="en-US" sz="3200" dirty="0">
                <a:solidFill>
                  <a:schemeClr val="accent4">
                    <a:lumMod val="20000"/>
                    <a:lumOff val="80000"/>
                  </a:schemeClr>
                </a:solidFill>
              </a:rPr>
              <a:t>The public servant</a:t>
            </a:r>
          </a:p>
        </p:txBody>
      </p:sp>
    </p:spTree>
    <p:extLst>
      <p:ext uri="{BB962C8B-B14F-4D97-AF65-F5344CB8AC3E}">
        <p14:creationId xmlns:p14="http://schemas.microsoft.com/office/powerpoint/2010/main" val="2717543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Subtitle 5"/>
          <p:cNvSpPr txBox="1">
            <a:spLocks/>
          </p:cNvSpPr>
          <p:nvPr/>
        </p:nvSpPr>
        <p:spPr>
          <a:xfrm>
            <a:off x="328863" y="1835860"/>
            <a:ext cx="5462337" cy="3186280"/>
          </a:xfrm>
          <a:prstGeom prst="snip2DiagRect">
            <a:avLst/>
          </a:prstGeom>
          <a:solidFill>
            <a:srgbClr val="443833">
              <a:alpha val="85000"/>
            </a:srgbClr>
          </a:solidFill>
          <a:ln>
            <a:solidFill>
              <a:schemeClr val="accent4">
                <a:lumMod val="20000"/>
                <a:lumOff val="80000"/>
              </a:schemeClr>
            </a:solidFill>
          </a:ln>
          <a:effectLst/>
        </p:spPr>
        <p:txBody>
          <a:bodyPr vert="horz" lIns="18288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sz="3000" dirty="0">
                <a:solidFill>
                  <a:schemeClr val="accent4">
                    <a:lumMod val="20000"/>
                    <a:lumOff val="80000"/>
                  </a:schemeClr>
                </a:solidFill>
              </a:rPr>
              <a:t>A person with whom he or she is negotiating prospective employment</a:t>
            </a:r>
          </a:p>
        </p:txBody>
      </p:sp>
      <p:sp>
        <p:nvSpPr>
          <p:cNvPr id="5" name="TextBox 4"/>
          <p:cNvSpPr txBox="1"/>
          <p:nvPr/>
        </p:nvSpPr>
        <p:spPr>
          <a:xfrm>
            <a:off x="16042" y="23701"/>
            <a:ext cx="1914307" cy="369332"/>
          </a:xfrm>
          <a:prstGeom prst="rect">
            <a:avLst/>
          </a:prstGeom>
          <a:solidFill>
            <a:srgbClr val="443833">
              <a:alpha val="25000"/>
            </a:srgbClr>
          </a:solidFill>
          <a:effectLst>
            <a:softEdge rad="63500"/>
          </a:effectLst>
        </p:spPr>
        <p:txBody>
          <a:bodyPr wrap="none" rtlCol="0">
            <a:spAutoFit/>
          </a:bodyPr>
          <a:lstStyle/>
          <a:p>
            <a:r>
              <a:rPr lang="en-US" dirty="0">
                <a:solidFill>
                  <a:schemeClr val="accent4">
                    <a:lumMod val="20000"/>
                    <a:lumOff val="80000"/>
                  </a:schemeClr>
                </a:solidFill>
              </a:rPr>
              <a:t>Section 42:1112</a:t>
            </a:r>
          </a:p>
        </p:txBody>
      </p:sp>
      <p:sp>
        <p:nvSpPr>
          <p:cNvPr id="6" name="Title 1"/>
          <p:cNvSpPr txBox="1">
            <a:spLocks/>
          </p:cNvSpPr>
          <p:nvPr/>
        </p:nvSpPr>
        <p:spPr>
          <a:xfrm>
            <a:off x="838200" y="6410825"/>
            <a:ext cx="10515600" cy="409075"/>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pPr algn="ctr"/>
            <a:r>
              <a:rPr lang="en-US" sz="2400" dirty="0">
                <a:solidFill>
                  <a:schemeClr val="accent4">
                    <a:lumMod val="20000"/>
                    <a:lumOff val="80000"/>
                  </a:schemeClr>
                </a:solidFill>
              </a:rPr>
              <a:t>Complications of Participation</a:t>
            </a:r>
          </a:p>
        </p:txBody>
      </p:sp>
      <p:sp>
        <p:nvSpPr>
          <p:cNvPr id="7" name="Subtitle 5"/>
          <p:cNvSpPr txBox="1">
            <a:spLocks/>
          </p:cNvSpPr>
          <p:nvPr/>
        </p:nvSpPr>
        <p:spPr>
          <a:xfrm>
            <a:off x="6304549" y="184666"/>
            <a:ext cx="5662863" cy="5927376"/>
          </a:xfrm>
          <a:prstGeom prst="snip2DiagRect">
            <a:avLst/>
          </a:prstGeom>
          <a:solidFill>
            <a:srgbClr val="443833">
              <a:alpha val="85000"/>
            </a:srgbClr>
          </a:solidFill>
          <a:ln>
            <a:solidFill>
              <a:schemeClr val="accent4">
                <a:lumMod val="20000"/>
                <a:lumOff val="80000"/>
              </a:schemeClr>
            </a:solidFill>
          </a:ln>
          <a:effectLst>
            <a:outerShdw blurRad="50800" dist="38100" dir="5400000" algn="t" rotWithShape="0">
              <a:prstClr val="black">
                <a:alpha val="40000"/>
              </a:prstClr>
            </a:outerShdw>
          </a:effectLst>
        </p:spPr>
        <p:txBody>
          <a:bodyPr vert="horz" lIns="18288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1800"/>
              </a:spcAft>
              <a:buNone/>
            </a:pPr>
            <a:r>
              <a:rPr lang="en-US" sz="3000" dirty="0">
                <a:solidFill>
                  <a:schemeClr val="accent4">
                    <a:lumMod val="20000"/>
                    <a:lumOff val="80000"/>
                  </a:schemeClr>
                </a:solidFill>
              </a:rPr>
              <a:t>A person who owes money to the public servant or to a legal entity in which he or she owns in excess of 25%, or who can affect the public servant’s economic interests because of a contractual relationship with the public servant or the legal entity.</a:t>
            </a:r>
          </a:p>
        </p:txBody>
      </p:sp>
    </p:spTree>
    <p:extLst>
      <p:ext uri="{BB962C8B-B14F-4D97-AF65-F5344CB8AC3E}">
        <p14:creationId xmlns:p14="http://schemas.microsoft.com/office/powerpoint/2010/main" val="392876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extBox 8"/>
          <p:cNvSpPr txBox="1"/>
          <p:nvPr/>
        </p:nvSpPr>
        <p:spPr>
          <a:xfrm>
            <a:off x="6648450" y="304800"/>
            <a:ext cx="5107873" cy="584775"/>
          </a:xfrm>
          <a:prstGeom prst="rect">
            <a:avLst/>
          </a:prstGeom>
          <a:solidFill>
            <a:srgbClr val="40465C">
              <a:alpha val="85000"/>
            </a:srgbClr>
          </a:solidFill>
          <a:effectLst>
            <a:softEdge rad="63500"/>
          </a:effectLst>
        </p:spPr>
        <p:txBody>
          <a:bodyPr wrap="none" rtlCol="0">
            <a:spAutoFit/>
          </a:bodyPr>
          <a:lstStyle/>
          <a:p>
            <a:r>
              <a:rPr lang="en-US" sz="3200" dirty="0">
                <a:solidFill>
                  <a:schemeClr val="accent4">
                    <a:lumMod val="20000"/>
                    <a:lumOff val="80000"/>
                  </a:schemeClr>
                </a:solidFill>
                <a:latin typeface="Copperplate Gothic Light" panose="020E0507020206020404" pitchFamily="34" charset="0"/>
              </a:rPr>
              <a:t>Avoiding Participation</a:t>
            </a:r>
          </a:p>
        </p:txBody>
      </p:sp>
      <p:sp>
        <p:nvSpPr>
          <p:cNvPr id="11" name="Content Placeholder 4"/>
          <p:cNvSpPr txBox="1">
            <a:spLocks/>
          </p:cNvSpPr>
          <p:nvPr/>
        </p:nvSpPr>
        <p:spPr>
          <a:xfrm>
            <a:off x="491789" y="4724400"/>
            <a:ext cx="8901097" cy="1905000"/>
          </a:xfrm>
          <a:prstGeom prst="rect">
            <a:avLst/>
          </a:prstGeom>
          <a:solidFill>
            <a:srgbClr val="40465C">
              <a:alpha val="85000"/>
            </a:srgbClr>
          </a:solidFill>
          <a:ln w="6350">
            <a:solidFill>
              <a:schemeClr val="accent4">
                <a:lumMod val="20000"/>
                <a:lumOff val="80000"/>
              </a:schemeClr>
            </a:solidFill>
          </a:ln>
          <a:effectLst>
            <a:outerShdw blurRad="50800" dist="38100" dir="5400000" algn="t" rotWithShape="0">
              <a:prstClr val="black">
                <a:alpha val="40000"/>
              </a:prstClr>
            </a:outerShdw>
          </a:effectLst>
        </p:spPr>
        <p:txBody>
          <a:bodyPr vert="horz" lIns="365760" tIns="274320" rIns="91440" bIns="274320" rtlCol="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600" dirty="0">
                <a:solidFill>
                  <a:schemeClr val="bg1"/>
                </a:solidFill>
                <a:effectLst>
                  <a:outerShdw blurRad="50800" dist="38100" dir="5400000" algn="t" rotWithShape="0">
                    <a:prstClr val="black">
                      <a:alpha val="40000"/>
                    </a:prstClr>
                  </a:outerShdw>
                </a:effectLst>
              </a:rPr>
              <a:t>Public employees can disqualify themselves to avoid participation problems.</a:t>
            </a:r>
          </a:p>
        </p:txBody>
      </p:sp>
    </p:spTree>
    <p:extLst>
      <p:ext uri="{BB962C8B-B14F-4D97-AF65-F5344CB8AC3E}">
        <p14:creationId xmlns:p14="http://schemas.microsoft.com/office/powerpoint/2010/main" val="261120787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TextBox 8"/>
          <p:cNvSpPr txBox="1"/>
          <p:nvPr/>
        </p:nvSpPr>
        <p:spPr>
          <a:xfrm>
            <a:off x="6648450" y="304800"/>
            <a:ext cx="5107873" cy="584775"/>
          </a:xfrm>
          <a:prstGeom prst="rect">
            <a:avLst/>
          </a:prstGeom>
          <a:solidFill>
            <a:srgbClr val="3C353D">
              <a:alpha val="85000"/>
            </a:srgbClr>
          </a:solidFill>
          <a:effectLst>
            <a:softEdge rad="63500"/>
          </a:effectLst>
        </p:spPr>
        <p:txBody>
          <a:bodyPr wrap="none" rtlCol="0">
            <a:spAutoFit/>
          </a:bodyPr>
          <a:lstStyle/>
          <a:p>
            <a:r>
              <a:rPr lang="en-US" sz="3200" dirty="0">
                <a:solidFill>
                  <a:schemeClr val="accent4">
                    <a:lumMod val="20000"/>
                    <a:lumOff val="80000"/>
                  </a:schemeClr>
                </a:solidFill>
                <a:latin typeface="Copperplate Gothic Light" panose="020E0507020206020404" pitchFamily="34" charset="0"/>
              </a:rPr>
              <a:t>Avoiding Participation</a:t>
            </a:r>
          </a:p>
        </p:txBody>
      </p:sp>
      <p:sp>
        <p:nvSpPr>
          <p:cNvPr id="11" name="Content Placeholder 4"/>
          <p:cNvSpPr txBox="1">
            <a:spLocks/>
          </p:cNvSpPr>
          <p:nvPr/>
        </p:nvSpPr>
        <p:spPr>
          <a:xfrm>
            <a:off x="378726" y="3790950"/>
            <a:ext cx="5450574" cy="2705100"/>
          </a:xfrm>
          <a:prstGeom prst="rect">
            <a:avLst/>
          </a:prstGeom>
          <a:solidFill>
            <a:srgbClr val="3C353D">
              <a:alpha val="80000"/>
            </a:srgbClr>
          </a:solidFill>
          <a:ln w="3175">
            <a:solidFill>
              <a:schemeClr val="accent4">
                <a:lumMod val="20000"/>
                <a:lumOff val="80000"/>
              </a:schemeClr>
            </a:solidFill>
          </a:ln>
          <a:effectLst>
            <a:outerShdw blurRad="63500" dist="63500" dir="5400000" sx="101000" sy="101000" algn="t" rotWithShape="0">
              <a:prstClr val="black">
                <a:alpha val="50000"/>
              </a:prstClr>
            </a:outerShdw>
          </a:effectLst>
        </p:spPr>
        <p:txBody>
          <a:bodyPr vert="horz" lIns="274320" tIns="182880" rIns="182880" bIns="182880" rtlCol="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dirty="0">
                <a:solidFill>
                  <a:schemeClr val="bg1"/>
                </a:solidFill>
                <a:effectLst>
                  <a:outerShdw blurRad="50800" dist="38100" dir="5400000" algn="t" rotWithShape="0">
                    <a:prstClr val="black">
                      <a:alpha val="40000"/>
                    </a:prstClr>
                  </a:outerShdw>
                </a:effectLst>
              </a:rPr>
              <a:t>Elected officials must recuse themselves from voting. They may participate in debate or discussion.</a:t>
            </a:r>
          </a:p>
        </p:txBody>
      </p:sp>
    </p:spTree>
    <p:extLst>
      <p:ext uri="{BB962C8B-B14F-4D97-AF65-F5344CB8AC3E}">
        <p14:creationId xmlns:p14="http://schemas.microsoft.com/office/powerpoint/2010/main" val="237527200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0000"/>
            <a:lum/>
            <a:extLst>
              <a:ext uri="{28A0092B-C50C-407E-A947-70E740481C1C}">
                <a14:useLocalDpi xmlns:a14="http://schemas.microsoft.com/office/drawing/2010/main"/>
              </a:ext>
            </a:extLst>
          </a:blip>
          <a:srcRect/>
          <a:stretch>
            <a:fillRect t="1000"/>
          </a:stretch>
        </a:blipFill>
        <a:effectLst/>
      </p:bgPr>
    </p:bg>
    <p:spTree>
      <p:nvGrpSpPr>
        <p:cNvPr id="1" name=""/>
        <p:cNvGrpSpPr/>
        <p:nvPr/>
      </p:nvGrpSpPr>
      <p:grpSpPr>
        <a:xfrm>
          <a:off x="0" y="0"/>
          <a:ext cx="0" cy="0"/>
          <a:chOff x="0" y="0"/>
          <a:chExt cx="0" cy="0"/>
        </a:xfrm>
      </p:grpSpPr>
      <p:sp>
        <p:nvSpPr>
          <p:cNvPr id="9" name="TextBox 8"/>
          <p:cNvSpPr txBox="1"/>
          <p:nvPr/>
        </p:nvSpPr>
        <p:spPr>
          <a:xfrm>
            <a:off x="6648450" y="323850"/>
            <a:ext cx="5107873" cy="584775"/>
          </a:xfrm>
          <a:prstGeom prst="rect">
            <a:avLst/>
          </a:prstGeom>
          <a:solidFill>
            <a:srgbClr val="40465C">
              <a:alpha val="85000"/>
            </a:srgbClr>
          </a:solidFill>
          <a:effectLst>
            <a:softEdge rad="63500"/>
          </a:effectLst>
        </p:spPr>
        <p:txBody>
          <a:bodyPr wrap="none" rtlCol="0">
            <a:spAutoFit/>
          </a:bodyPr>
          <a:lstStyle/>
          <a:p>
            <a:r>
              <a:rPr lang="en-US" sz="3200" dirty="0">
                <a:solidFill>
                  <a:schemeClr val="accent4">
                    <a:lumMod val="20000"/>
                    <a:lumOff val="80000"/>
                  </a:schemeClr>
                </a:solidFill>
                <a:latin typeface="Copperplate Gothic Light" panose="020E0507020206020404" pitchFamily="34" charset="0"/>
              </a:rPr>
              <a:t>Avoiding Participation</a:t>
            </a:r>
          </a:p>
        </p:txBody>
      </p:sp>
      <p:sp>
        <p:nvSpPr>
          <p:cNvPr id="11" name="Content Placeholder 4"/>
          <p:cNvSpPr txBox="1">
            <a:spLocks/>
          </p:cNvSpPr>
          <p:nvPr/>
        </p:nvSpPr>
        <p:spPr>
          <a:xfrm>
            <a:off x="6742563" y="1590675"/>
            <a:ext cx="4919646" cy="4324350"/>
          </a:xfrm>
          <a:prstGeom prst="rect">
            <a:avLst/>
          </a:prstGeom>
          <a:solidFill>
            <a:srgbClr val="40465C">
              <a:alpha val="85000"/>
            </a:srgbClr>
          </a:solidFill>
          <a:ln w="6350">
            <a:solidFill>
              <a:schemeClr val="accent4">
                <a:lumMod val="20000"/>
                <a:lumOff val="80000"/>
              </a:schemeClr>
            </a:solidFill>
          </a:ln>
          <a:effectLst>
            <a:outerShdw blurRad="50800" dist="50800" dir="5400000" algn="t" rotWithShape="0">
              <a:prstClr val="black">
                <a:alpha val="40000"/>
              </a:prstClr>
            </a:outerShdw>
          </a:effectLst>
        </p:spPr>
        <p:txBody>
          <a:bodyPr vert="horz" lIns="274320" tIns="182880" rIns="182880" bIns="182880" rtlCol="0" anchor="t" anchorCtr="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600"/>
              </a:spcBef>
              <a:buNone/>
            </a:pPr>
            <a:r>
              <a:rPr lang="en-US" sz="3600" dirty="0">
                <a:solidFill>
                  <a:schemeClr val="bg1"/>
                </a:solidFill>
                <a:effectLst>
                  <a:outerShdw blurRad="38100" dist="38100" dir="2700000" algn="tl">
                    <a:srgbClr val="000000">
                      <a:alpha val="43137"/>
                    </a:srgbClr>
                  </a:outerShdw>
                </a:effectLst>
              </a:rPr>
              <a:t>Appointed members of boards or commissions must recuse themselves to avoid Section 1112 conflicts and may not participate in the debate or discussions.</a:t>
            </a:r>
            <a:endParaRPr lang="en-US" sz="3200" dirty="0">
              <a:solidFill>
                <a:schemeClr val="bg1"/>
              </a:solidFill>
            </a:endParaRPr>
          </a:p>
        </p:txBody>
      </p:sp>
    </p:spTree>
    <p:extLst>
      <p:ext uri="{BB962C8B-B14F-4D97-AF65-F5344CB8AC3E}">
        <p14:creationId xmlns:p14="http://schemas.microsoft.com/office/powerpoint/2010/main" val="61861308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0000"/>
            <a:lum/>
            <a:extLst>
              <a:ext uri="{28A0092B-C50C-407E-A947-70E740481C1C}">
                <a14:useLocalDpi xmlns:a14="http://schemas.microsoft.com/office/drawing/2010/main"/>
              </a:ext>
            </a:extLst>
          </a:blip>
          <a:srcRect/>
          <a:stretch>
            <a:fillRect l="12000"/>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657850" cy="6858000"/>
          </a:xfrm>
          <a:prstGeom prst="rect">
            <a:avLst/>
          </a:prstGeom>
          <a:gradFill flip="none" rotWithShape="1">
            <a:gsLst>
              <a:gs pos="0">
                <a:srgbClr val="9EA660">
                  <a:alpha val="0"/>
                </a:srgbClr>
              </a:gs>
              <a:gs pos="18000">
                <a:srgbClr val="919943">
                  <a:alpha val="23000"/>
                </a:srgbClr>
              </a:gs>
              <a:gs pos="45000">
                <a:srgbClr val="959D4D">
                  <a:alpha val="91000"/>
                </a:srgbClr>
              </a:gs>
              <a:gs pos="65000">
                <a:srgbClr val="98A054"/>
              </a:gs>
              <a:gs pos="84000">
                <a:srgbClr val="848B3D"/>
              </a:gs>
              <a:gs pos="100000">
                <a:srgbClr val="6D753F"/>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365760" tIns="822960" rIns="274320" bIns="0" rtlCol="0" anchor="ctr"/>
          <a:lstStyle/>
          <a:p>
            <a:r>
              <a:rPr lang="en-US" sz="2800" dirty="0">
                <a:solidFill>
                  <a:schemeClr val="bg1"/>
                </a:solidFill>
                <a:effectLst>
                  <a:outerShdw blurRad="38100" dist="38100" dir="2700000" algn="tl">
                    <a:srgbClr val="000000">
                      <a:alpha val="43137"/>
                    </a:srgbClr>
                  </a:outerShdw>
                </a:effectLst>
              </a:rPr>
              <a:t>Dr. Julietta Rios sits on the Board of Medical Examiners. Her brother’s wife, Kat, is a doctor as well. Unfortunately, the Board of Examiners has received a complaint against Kat that puts her medical license in jeopardy. At tonight’s meeting, Kat’s case will come before Julietta’s board.</a:t>
            </a:r>
          </a:p>
          <a:p>
            <a:endParaRPr lang="en-US" sz="2800" dirty="0">
              <a:solidFill>
                <a:schemeClr val="bg1"/>
              </a:solidFill>
              <a:effectLst>
                <a:outerShdw blurRad="38100" dist="38100" dir="2700000" algn="tl">
                  <a:srgbClr val="000000">
                    <a:alpha val="43137"/>
                  </a:srgbClr>
                </a:outerShdw>
              </a:effectLst>
            </a:endParaRPr>
          </a:p>
          <a:p>
            <a:r>
              <a:rPr lang="en-US" sz="2800" b="1" dirty="0">
                <a:solidFill>
                  <a:schemeClr val="bg1"/>
                </a:solidFill>
                <a:effectLst>
                  <a:outerShdw blurRad="38100" dist="38100" dir="2700000" algn="tl">
                    <a:srgbClr val="000000">
                      <a:alpha val="43137"/>
                    </a:srgbClr>
                  </a:outerShdw>
                </a:effectLst>
              </a:rPr>
              <a:t>What should Julietta Rios do?</a:t>
            </a:r>
          </a:p>
          <a:p>
            <a:endParaRPr lang="en-US" sz="2800" b="1" dirty="0">
              <a:solidFill>
                <a:schemeClr val="bg1"/>
              </a:solidFill>
              <a:effectLst>
                <a:outerShdw blurRad="38100" dist="38100" dir="2700000" algn="tl">
                  <a:srgbClr val="000000">
                    <a:alpha val="43137"/>
                  </a:srgbClr>
                </a:outerShdw>
              </a:effectLst>
            </a:endParaRPr>
          </a:p>
        </p:txBody>
      </p:sp>
      <p:sp>
        <p:nvSpPr>
          <p:cNvPr id="4" name="TextBox 3"/>
          <p:cNvSpPr txBox="1"/>
          <p:nvPr/>
        </p:nvSpPr>
        <p:spPr>
          <a:xfrm>
            <a:off x="655509" y="152400"/>
            <a:ext cx="4537332" cy="400110"/>
          </a:xfrm>
          <a:prstGeom prst="rect">
            <a:avLst/>
          </a:prstGeom>
          <a:noFill/>
        </p:spPr>
        <p:txBody>
          <a:bodyPr wrap="none" rtlCol="0">
            <a:spAutoFit/>
          </a:bodyPr>
          <a:lstStyle/>
          <a:p>
            <a:r>
              <a:rPr lang="en-US" sz="2000" dirty="0">
                <a:solidFill>
                  <a:schemeClr val="accent4">
                    <a:lumMod val="20000"/>
                    <a:lumOff val="80000"/>
                  </a:schemeClr>
                </a:solidFill>
                <a:latin typeface="Copperplate Gothic Light" panose="020E0507020206020404" pitchFamily="34" charset="0"/>
              </a:rPr>
              <a:t>Complications of Participation</a:t>
            </a:r>
          </a:p>
        </p:txBody>
      </p:sp>
    </p:spTree>
    <p:extLst>
      <p:ext uri="{BB962C8B-B14F-4D97-AF65-F5344CB8AC3E}">
        <p14:creationId xmlns:p14="http://schemas.microsoft.com/office/powerpoint/2010/main" val="87805149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0000"/>
            <a:lum/>
            <a:extLst>
              <a:ext uri="{28A0092B-C50C-407E-A947-70E740481C1C}">
                <a14:useLocalDpi xmlns:a14="http://schemas.microsoft.com/office/drawing/2010/main"/>
              </a:ext>
            </a:extLst>
          </a:blip>
          <a:srcRect/>
          <a:stretch>
            <a:fillRect l="12000"/>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848350" cy="6858000"/>
          </a:xfrm>
          <a:prstGeom prst="rect">
            <a:avLst/>
          </a:prstGeom>
          <a:gradFill flip="none" rotWithShape="1">
            <a:gsLst>
              <a:gs pos="0">
                <a:srgbClr val="9EA660">
                  <a:alpha val="0"/>
                </a:srgbClr>
              </a:gs>
              <a:gs pos="18000">
                <a:srgbClr val="919943">
                  <a:alpha val="23000"/>
                </a:srgbClr>
              </a:gs>
              <a:gs pos="45000">
                <a:srgbClr val="959D4D">
                  <a:alpha val="91000"/>
                </a:srgbClr>
              </a:gs>
              <a:gs pos="65000">
                <a:srgbClr val="98A054"/>
              </a:gs>
              <a:gs pos="84000">
                <a:srgbClr val="848B3D"/>
              </a:gs>
              <a:gs pos="100000">
                <a:srgbClr val="6D753F"/>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274320" tIns="1737360" rIns="182880" bIns="0" rtlCol="0" anchor="ctr"/>
          <a:lstStyle/>
          <a:p>
            <a:pPr marL="514350" indent="-514350">
              <a:spcAft>
                <a:spcPts val="1800"/>
              </a:spcAft>
              <a:buFont typeface="+mj-lt"/>
              <a:buAutoNum type="alphaUcPeriod"/>
            </a:pPr>
            <a:r>
              <a:rPr lang="en-US" sz="2800" dirty="0">
                <a:solidFill>
                  <a:schemeClr val="bg1"/>
                </a:solidFill>
                <a:effectLst>
                  <a:outerShdw blurRad="38100" dist="38100" dir="2700000" algn="tl">
                    <a:srgbClr val="000000">
                      <a:alpha val="43137"/>
                    </a:srgbClr>
                  </a:outerShdw>
                </a:effectLst>
              </a:rPr>
              <a:t>Let her fellow board members know that Kat is her sister-in-law and she knows Kat is a good person.</a:t>
            </a:r>
          </a:p>
          <a:p>
            <a:pPr marL="514350" indent="-514350">
              <a:spcAft>
                <a:spcPts val="1800"/>
              </a:spcAft>
              <a:buFont typeface="+mj-lt"/>
              <a:buAutoNum type="alphaUcPeriod"/>
            </a:pPr>
            <a:r>
              <a:rPr lang="en-US" sz="2800" dirty="0">
                <a:solidFill>
                  <a:schemeClr val="bg1"/>
                </a:solidFill>
                <a:effectLst>
                  <a:outerShdw blurRad="38100" dist="38100" dir="2700000" algn="tl">
                    <a:srgbClr val="000000">
                      <a:alpha val="43137"/>
                    </a:srgbClr>
                  </a:outerShdw>
                </a:effectLst>
              </a:rPr>
              <a:t>Recuse herself from the vote as well as all discussion of Kat’s case.</a:t>
            </a:r>
          </a:p>
          <a:p>
            <a:pPr marL="514350" indent="-514350">
              <a:spcAft>
                <a:spcPts val="1800"/>
              </a:spcAft>
              <a:buFont typeface="+mj-lt"/>
              <a:buAutoNum type="alphaUcPeriod"/>
            </a:pPr>
            <a:r>
              <a:rPr lang="en-US" sz="2800" dirty="0">
                <a:solidFill>
                  <a:schemeClr val="bg1"/>
                </a:solidFill>
                <a:effectLst>
                  <a:outerShdw blurRad="38100" dist="38100" dir="2700000" algn="tl">
                    <a:srgbClr val="000000">
                      <a:alpha val="43137"/>
                    </a:srgbClr>
                  </a:outerShdw>
                </a:effectLst>
              </a:rPr>
              <a:t>Tell her fellow board members that she will participate in the discussion, but she will not vote.</a:t>
            </a:r>
          </a:p>
          <a:p>
            <a:endParaRPr lang="en-US" sz="2800" dirty="0">
              <a:solidFill>
                <a:schemeClr val="bg1"/>
              </a:solidFill>
              <a:effectLst>
                <a:outerShdw blurRad="38100" dist="38100" dir="2700000" algn="tl">
                  <a:srgbClr val="000000">
                    <a:alpha val="43137"/>
                  </a:srgbClr>
                </a:outerShdw>
              </a:effectLst>
            </a:endParaRPr>
          </a:p>
          <a:p>
            <a:endParaRPr lang="en-US" sz="2800" dirty="0">
              <a:solidFill>
                <a:schemeClr val="bg1"/>
              </a:solidFill>
              <a:effectLst>
                <a:outerShdw blurRad="38100" dist="38100" dir="2700000" algn="tl">
                  <a:srgbClr val="000000">
                    <a:alpha val="43137"/>
                  </a:srgbClr>
                </a:outerShdw>
              </a:effectLst>
            </a:endParaRPr>
          </a:p>
        </p:txBody>
      </p:sp>
      <p:sp>
        <p:nvSpPr>
          <p:cNvPr id="3" name="TextBox 2"/>
          <p:cNvSpPr txBox="1"/>
          <p:nvPr/>
        </p:nvSpPr>
        <p:spPr>
          <a:xfrm>
            <a:off x="655509" y="152400"/>
            <a:ext cx="4537332" cy="400110"/>
          </a:xfrm>
          <a:prstGeom prst="rect">
            <a:avLst/>
          </a:prstGeom>
          <a:noFill/>
        </p:spPr>
        <p:txBody>
          <a:bodyPr wrap="none" rtlCol="0">
            <a:spAutoFit/>
          </a:bodyPr>
          <a:lstStyle/>
          <a:p>
            <a:r>
              <a:rPr lang="en-US" sz="2000" dirty="0">
                <a:solidFill>
                  <a:schemeClr val="accent4">
                    <a:lumMod val="20000"/>
                    <a:lumOff val="80000"/>
                  </a:schemeClr>
                </a:solidFill>
                <a:latin typeface="Copperplate Gothic Light" panose="020E0507020206020404" pitchFamily="34" charset="0"/>
              </a:rPr>
              <a:t>Complications of Participation</a:t>
            </a:r>
          </a:p>
        </p:txBody>
      </p:sp>
    </p:spTree>
    <p:extLst>
      <p:ext uri="{BB962C8B-B14F-4D97-AF65-F5344CB8AC3E}">
        <p14:creationId xmlns:p14="http://schemas.microsoft.com/office/powerpoint/2010/main" val="384664430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10000" contrast="28000"/>
                    </a14:imgEffect>
                  </a14:imgLayer>
                </a14:imgProps>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281808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Rounded Rectangle 3"/>
          <p:cNvSpPr/>
          <p:nvPr/>
        </p:nvSpPr>
        <p:spPr>
          <a:xfrm>
            <a:off x="6673514" y="2592805"/>
            <a:ext cx="5261811" cy="1748589"/>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72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117181329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5000"/>
            <a:extLst>
              <a:ext uri="{BEBA8EAE-BF5A-486C-A8C5-ECC9F3942E4B}">
                <a14:imgProps xmlns:a14="http://schemas.microsoft.com/office/drawing/2010/main">
                  <a14:imgLayer r:embed="rId3">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2133600" y="1335505"/>
            <a:ext cx="8020050" cy="4186990"/>
          </a:xfrm>
          <a:prstGeom prst="roundRect">
            <a:avLst/>
          </a:prstGeom>
          <a:solidFill>
            <a:schemeClr val="accent4">
              <a:lumMod val="20000"/>
              <a:lumOff val="80000"/>
              <a:alpha val="7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4000" dirty="0">
                <a:solidFill>
                  <a:schemeClr val="tx2">
                    <a:lumMod val="50000"/>
                  </a:schemeClr>
                </a:solidFill>
                <a:effectLst>
                  <a:outerShdw blurRad="38100" dist="38100" dir="2700000" algn="tl">
                    <a:srgbClr val="000000">
                      <a:alpha val="43137"/>
                    </a:srgbClr>
                  </a:outerShdw>
                </a:effectLst>
              </a:rPr>
              <a:t>For the purposes of the Code, a nepotism violation occurs when an agency head hires an immediate family member.</a:t>
            </a:r>
          </a:p>
        </p:txBody>
      </p:sp>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119867116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5000"/>
            <a:extLst>
              <a:ext uri="{BEBA8EAE-BF5A-486C-A8C5-ECC9F3942E4B}">
                <a14:imgProps xmlns:a14="http://schemas.microsoft.com/office/drawing/2010/main">
                  <a14:imgLayer r:embed="rId3">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2727158" y="1373605"/>
            <a:ext cx="7186863" cy="4186990"/>
          </a:xfrm>
          <a:prstGeom prst="roundRect">
            <a:avLst/>
          </a:prstGeom>
          <a:solidFill>
            <a:schemeClr val="accent4">
              <a:lumMod val="20000"/>
              <a:lumOff val="80000"/>
              <a:alpha val="7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3600" dirty="0">
                <a:solidFill>
                  <a:schemeClr val="tx2">
                    <a:lumMod val="50000"/>
                  </a:schemeClr>
                </a:solidFill>
                <a:effectLst>
                  <a:outerShdw blurRad="38100" dist="38100" dir="2700000" algn="tl">
                    <a:srgbClr val="000000">
                      <a:alpha val="43137"/>
                    </a:srgbClr>
                  </a:outerShdw>
                </a:effectLst>
              </a:rPr>
              <a:t>Under Section 1119 of the Code of Governmental Ethics, agency heads may not hire their immediate family members to work at the agency head’s agency.</a:t>
            </a:r>
          </a:p>
        </p:txBody>
      </p:sp>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341161880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5000"/>
            <a:extLst>
              <a:ext uri="{BEBA8EAE-BF5A-486C-A8C5-ECC9F3942E4B}">
                <a14:imgProps xmlns:a14="http://schemas.microsoft.com/office/drawing/2010/main">
                  <a14:imgLayer r:embed="rId3">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2727158" y="1373605"/>
            <a:ext cx="7186863" cy="4186990"/>
          </a:xfrm>
          <a:prstGeom prst="roundRect">
            <a:avLst/>
          </a:prstGeom>
          <a:solidFill>
            <a:schemeClr val="accent4">
              <a:lumMod val="20000"/>
              <a:lumOff val="80000"/>
              <a:alpha val="7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3600" dirty="0">
                <a:solidFill>
                  <a:schemeClr val="tx2">
                    <a:lumMod val="50000"/>
                  </a:schemeClr>
                </a:solidFill>
                <a:effectLst>
                  <a:outerShdw blurRad="38100" dist="38100" dir="2700000" algn="tl">
                    <a:srgbClr val="000000">
                      <a:alpha val="43137"/>
                    </a:srgbClr>
                  </a:outerShdw>
                </a:effectLst>
              </a:rPr>
              <a:t>Likewise, public servants may not work under an agency head who is also one of their immediate family members.</a:t>
            </a:r>
          </a:p>
        </p:txBody>
      </p:sp>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182030362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5000"/>
            <a:extLst>
              <a:ext uri="{BEBA8EAE-BF5A-486C-A8C5-ECC9F3942E4B}">
                <a14:imgProps xmlns:a14="http://schemas.microsoft.com/office/drawing/2010/main">
                  <a14:imgLayer r:embed="rId4">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1030705" y="154405"/>
            <a:ext cx="10130590" cy="5815263"/>
          </a:xfrm>
          <a:prstGeom prst="roundRect">
            <a:avLst/>
          </a:prstGeom>
          <a:solidFill>
            <a:schemeClr val="accent4">
              <a:lumMod val="20000"/>
              <a:lumOff val="80000"/>
              <a:alpha val="89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3600" dirty="0">
                <a:solidFill>
                  <a:schemeClr val="tx2">
                    <a:lumMod val="50000"/>
                  </a:schemeClr>
                </a:solidFill>
                <a:effectLst>
                  <a:outerShdw blurRad="38100" dist="38100" dir="2700000" algn="tl">
                    <a:srgbClr val="000000">
                      <a:alpha val="43137"/>
                    </a:srgbClr>
                  </a:outerShdw>
                </a:effectLst>
              </a:rPr>
              <a:t>The nepotism rules do NOT prohibit...</a:t>
            </a:r>
          </a:p>
          <a:p>
            <a:endParaRPr lang="en-US" sz="2800" dirty="0">
              <a:solidFill>
                <a:schemeClr val="tx2">
                  <a:lumMod val="50000"/>
                </a:schemeClr>
              </a:solidFill>
              <a:effectLst>
                <a:outerShdw blurRad="38100" dist="38100" dir="2700000" algn="tl">
                  <a:srgbClr val="000000">
                    <a:alpha val="43137"/>
                  </a:srgbClr>
                </a:outerShdw>
              </a:effectLst>
            </a:endParaRPr>
          </a:p>
          <a:p>
            <a:pPr lvl="1"/>
            <a:r>
              <a:rPr lang="en-US" sz="2800" dirty="0">
                <a:solidFill>
                  <a:schemeClr val="tx2">
                    <a:lumMod val="50000"/>
                  </a:schemeClr>
                </a:solidFill>
                <a:effectLst>
                  <a:outerShdw blurRad="38100" dist="38100" dir="2700000" algn="tl">
                    <a:srgbClr val="000000">
                      <a:alpha val="43137"/>
                    </a:srgbClr>
                  </a:outerShdw>
                </a:effectLst>
              </a:rPr>
              <a:t>The continued employment and normal promotional advancement of a public employee where a member of the public employee’s immediate family becomes the agency head, provided that the public employee has been employed by the agency for at least one year prior to the public employee’s immediate family member becoming the agency head.</a:t>
            </a:r>
          </a:p>
        </p:txBody>
      </p:sp>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80331998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95000"/>
            <a:extLst>
              <a:ext uri="{BEBA8EAE-BF5A-486C-A8C5-ECC9F3942E4B}">
                <a14:imgProps xmlns:a14="http://schemas.microsoft.com/office/drawing/2010/main">
                  <a14:imgLayer r:embed="rId3">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1030705" y="250657"/>
            <a:ext cx="10130590" cy="5815263"/>
          </a:xfrm>
          <a:prstGeom prst="roundRect">
            <a:avLst/>
          </a:prstGeom>
          <a:solidFill>
            <a:schemeClr val="accent4">
              <a:lumMod val="20000"/>
              <a:lumOff val="80000"/>
              <a:alpha val="89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3600" dirty="0">
                <a:solidFill>
                  <a:schemeClr val="tx2">
                    <a:lumMod val="50000"/>
                  </a:schemeClr>
                </a:solidFill>
                <a:effectLst>
                  <a:outerShdw blurRad="38100" dist="38100" dir="2700000" algn="tl">
                    <a:srgbClr val="000000">
                      <a:alpha val="43137"/>
                    </a:srgbClr>
                  </a:outerShdw>
                </a:effectLst>
              </a:rPr>
              <a:t>Persons held liable for willful violation of the nepotism provisions:</a:t>
            </a:r>
          </a:p>
          <a:p>
            <a:endParaRPr lang="en-US" sz="1400" dirty="0">
              <a:solidFill>
                <a:schemeClr val="tx2">
                  <a:lumMod val="50000"/>
                </a:schemeClr>
              </a:solidFill>
              <a:effectLst>
                <a:outerShdw blurRad="38100" dist="38100" dir="2700000" algn="tl">
                  <a:srgbClr val="000000">
                    <a:alpha val="43137"/>
                  </a:srgbClr>
                </a:outerShdw>
              </a:effectLst>
            </a:endParaRPr>
          </a:p>
          <a:p>
            <a:pPr lvl="1">
              <a:buFont typeface="Arial" panose="020B0604020202020204" pitchFamily="34" charset="0"/>
              <a:buChar char="•"/>
            </a:pPr>
            <a:r>
              <a:rPr lang="en-US" sz="2800" dirty="0">
                <a:solidFill>
                  <a:schemeClr val="tx2">
                    <a:lumMod val="50000"/>
                  </a:schemeClr>
                </a:solidFill>
                <a:effectLst>
                  <a:outerShdw blurRad="38100" dist="38100" dir="2700000" algn="tl">
                    <a:srgbClr val="000000">
                      <a:alpha val="43137"/>
                    </a:srgbClr>
                  </a:outerShdw>
                </a:effectLst>
              </a:rPr>
              <a:t>The agency head</a:t>
            </a:r>
          </a:p>
          <a:p>
            <a:pPr lvl="1">
              <a:buFont typeface="Arial" panose="020B0604020202020204" pitchFamily="34" charset="0"/>
              <a:buChar char="•"/>
            </a:pPr>
            <a:endParaRPr lang="en-US" sz="2800" dirty="0">
              <a:solidFill>
                <a:schemeClr val="tx2">
                  <a:lumMod val="50000"/>
                </a:schemeClr>
              </a:solidFill>
              <a:effectLst>
                <a:outerShdw blurRad="38100" dist="38100" dir="2700000" algn="tl">
                  <a:srgbClr val="000000">
                    <a:alpha val="43137"/>
                  </a:srgbClr>
                </a:outerShdw>
              </a:effectLst>
            </a:endParaRPr>
          </a:p>
          <a:p>
            <a:pPr lvl="1">
              <a:buFont typeface="Arial" panose="020B0604020202020204" pitchFamily="34" charset="0"/>
              <a:buChar char="•"/>
            </a:pPr>
            <a:r>
              <a:rPr lang="en-US" sz="2800" dirty="0">
                <a:solidFill>
                  <a:schemeClr val="tx2">
                    <a:lumMod val="50000"/>
                  </a:schemeClr>
                </a:solidFill>
                <a:effectLst>
                  <a:outerShdw blurRad="38100" dist="38100" dir="2700000" algn="tl">
                    <a:srgbClr val="000000">
                      <a:alpha val="43137"/>
                    </a:srgbClr>
                  </a:outerShdw>
                </a:effectLst>
              </a:rPr>
              <a:t>The member of the governing authority</a:t>
            </a:r>
          </a:p>
          <a:p>
            <a:pPr lvl="1">
              <a:buFont typeface="Arial" panose="020B0604020202020204" pitchFamily="34" charset="0"/>
              <a:buChar char="•"/>
            </a:pPr>
            <a:endParaRPr lang="en-US" sz="2800" dirty="0">
              <a:solidFill>
                <a:schemeClr val="tx2">
                  <a:lumMod val="50000"/>
                </a:schemeClr>
              </a:solidFill>
              <a:effectLst>
                <a:outerShdw blurRad="38100" dist="38100" dir="2700000" algn="tl">
                  <a:srgbClr val="000000">
                    <a:alpha val="43137"/>
                  </a:srgbClr>
                </a:outerShdw>
              </a:effectLst>
            </a:endParaRPr>
          </a:p>
          <a:p>
            <a:pPr lvl="1">
              <a:buFont typeface="Arial" panose="020B0604020202020204" pitchFamily="34" charset="0"/>
              <a:buChar char="•"/>
            </a:pPr>
            <a:r>
              <a:rPr lang="en-US" sz="2800" dirty="0">
                <a:solidFill>
                  <a:schemeClr val="tx2">
                    <a:lumMod val="50000"/>
                  </a:schemeClr>
                </a:solidFill>
                <a:effectLst>
                  <a:outerShdw blurRad="38100" dist="38100" dir="2700000" algn="tl">
                    <a:srgbClr val="000000">
                      <a:alpha val="43137"/>
                    </a:srgbClr>
                  </a:outerShdw>
                </a:effectLst>
              </a:rPr>
              <a:t>The person having the authority to hire and fire</a:t>
            </a:r>
          </a:p>
          <a:p>
            <a:pPr lvl="1">
              <a:buFont typeface="Arial" panose="020B0604020202020204" pitchFamily="34" charset="0"/>
              <a:buChar char="•"/>
            </a:pPr>
            <a:endParaRPr lang="en-US" sz="2800" dirty="0">
              <a:solidFill>
                <a:schemeClr val="tx2">
                  <a:lumMod val="50000"/>
                </a:schemeClr>
              </a:solidFill>
              <a:effectLst>
                <a:outerShdw blurRad="38100" dist="38100" dir="2700000" algn="tl">
                  <a:srgbClr val="000000">
                    <a:alpha val="43137"/>
                  </a:srgbClr>
                </a:outerShdw>
              </a:effectLst>
            </a:endParaRPr>
          </a:p>
          <a:p>
            <a:pPr lvl="1">
              <a:buFont typeface="Arial" panose="020B0604020202020204" pitchFamily="34" charset="0"/>
              <a:buChar char="•"/>
            </a:pPr>
            <a:r>
              <a:rPr lang="en-US" sz="2800" dirty="0">
                <a:solidFill>
                  <a:schemeClr val="tx2">
                    <a:lumMod val="50000"/>
                  </a:schemeClr>
                </a:solidFill>
                <a:effectLst>
                  <a:outerShdw blurRad="38100" dist="38100" dir="2700000" algn="tl">
                    <a:srgbClr val="000000">
                      <a:alpha val="43137"/>
                    </a:srgbClr>
                  </a:outerShdw>
                </a:effectLst>
              </a:rPr>
              <a:t>The immediate supervisor</a:t>
            </a:r>
          </a:p>
          <a:p>
            <a:pPr lvl="1">
              <a:buFont typeface="Arial" panose="020B0604020202020204" pitchFamily="34" charset="0"/>
              <a:buChar char="•"/>
            </a:pPr>
            <a:endParaRPr lang="en-US" sz="2800" dirty="0">
              <a:solidFill>
                <a:schemeClr val="tx2">
                  <a:lumMod val="50000"/>
                </a:schemeClr>
              </a:solidFill>
              <a:effectLst>
                <a:outerShdw blurRad="38100" dist="38100" dir="2700000" algn="tl">
                  <a:srgbClr val="000000">
                    <a:alpha val="43137"/>
                  </a:srgbClr>
                </a:outerShdw>
              </a:effectLst>
            </a:endParaRPr>
          </a:p>
          <a:p>
            <a:pPr lvl="1">
              <a:buFont typeface="Arial" panose="020B0604020202020204" pitchFamily="34" charset="0"/>
              <a:buChar char="•"/>
            </a:pPr>
            <a:r>
              <a:rPr lang="en-US" sz="2800" dirty="0">
                <a:solidFill>
                  <a:schemeClr val="tx2">
                    <a:lumMod val="50000"/>
                  </a:schemeClr>
                </a:solidFill>
                <a:effectLst>
                  <a:outerShdw blurRad="38100" dist="38100" dir="2700000" algn="tl">
                    <a:srgbClr val="000000">
                      <a:alpha val="43137"/>
                    </a:srgbClr>
                  </a:outerShdw>
                </a:effectLst>
              </a:rPr>
              <a:t>The family members involved</a:t>
            </a:r>
          </a:p>
        </p:txBody>
      </p:sp>
      <p:sp>
        <p:nvSpPr>
          <p:cNvPr id="3" name="Rounded Rectangle 2"/>
          <p:cNvSpPr/>
          <p:nvPr/>
        </p:nvSpPr>
        <p:spPr>
          <a:xfrm>
            <a:off x="8373978" y="5951621"/>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Tree>
    <p:extLst>
      <p:ext uri="{BB962C8B-B14F-4D97-AF65-F5344CB8AC3E}">
        <p14:creationId xmlns:p14="http://schemas.microsoft.com/office/powerpoint/2010/main" val="253484109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5000"/>
            <a:extLst>
              <a:ext uri="{BEBA8EAE-BF5A-486C-A8C5-ECC9F3942E4B}">
                <a14:imgProps xmlns:a14="http://schemas.microsoft.com/office/drawing/2010/main">
                  <a14:imgLayer r:embed="rId4">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ounded Rectangle 1"/>
          <p:cNvSpPr/>
          <p:nvPr/>
        </p:nvSpPr>
        <p:spPr>
          <a:xfrm>
            <a:off x="992605" y="171031"/>
            <a:ext cx="10130590" cy="5815263"/>
          </a:xfrm>
          <a:prstGeom prst="roundRect">
            <a:avLst/>
          </a:prstGeom>
          <a:solidFill>
            <a:schemeClr val="accent4">
              <a:lumMod val="20000"/>
              <a:lumOff val="80000"/>
              <a:alpha val="89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4000" dirty="0">
                <a:solidFill>
                  <a:srgbClr val="C00000"/>
                </a:solidFill>
                <a:latin typeface="Berlin Sans FB Demi" panose="020E0802020502020306" pitchFamily="34" charset="0"/>
              </a:rPr>
              <a:t>True or False</a:t>
            </a:r>
          </a:p>
          <a:p>
            <a:endParaRPr lang="en-US" sz="2800" dirty="0">
              <a:solidFill>
                <a:schemeClr val="tx2">
                  <a:lumMod val="50000"/>
                </a:schemeClr>
              </a:solidFill>
              <a:effectLst>
                <a:outerShdw blurRad="38100" dist="38100" dir="2700000" algn="tl">
                  <a:srgbClr val="000000">
                    <a:alpha val="43137"/>
                  </a:srgbClr>
                </a:outerShdw>
              </a:effectLst>
            </a:endParaRPr>
          </a:p>
          <a:p>
            <a:r>
              <a:rPr lang="en-US" sz="2800" dirty="0">
                <a:solidFill>
                  <a:schemeClr val="tx2">
                    <a:lumMod val="50000"/>
                  </a:schemeClr>
                </a:solidFill>
                <a:effectLst>
                  <a:outerShdw blurRad="38100" dist="38100" dir="2700000" algn="tl">
                    <a:srgbClr val="000000">
                      <a:alpha val="43137"/>
                    </a:srgbClr>
                  </a:outerShdw>
                </a:effectLst>
              </a:rPr>
              <a:t>Alex Jordan runs the summer program at Riverrun Parish Recreation Department. His daughter, Emily, just turned 16 and wants a summer job. She would make an excellent camp counselor, but he knows he should not get involved with the hiring decision. Emily gets the job, and the HR manager gives her a head counselor job under her father. This is perfectly fine.</a:t>
            </a:r>
          </a:p>
        </p:txBody>
      </p:sp>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
        <p:nvSpPr>
          <p:cNvPr id="5" name="Rounded Rectangle 4"/>
          <p:cNvSpPr/>
          <p:nvPr/>
        </p:nvSpPr>
        <p:spPr>
          <a:xfrm>
            <a:off x="2464468" y="1093452"/>
            <a:ext cx="7186863" cy="4186990"/>
          </a:xfrm>
          <a:prstGeom prst="roundRect">
            <a:avLst/>
          </a:prstGeom>
          <a:solidFill>
            <a:schemeClr val="accent4">
              <a:lumMod val="20000"/>
              <a:lumOff val="80000"/>
              <a:alpha val="7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r>
              <a:rPr lang="en-US" sz="3600" dirty="0">
                <a:solidFill>
                  <a:schemeClr val="tx2">
                    <a:lumMod val="50000"/>
                  </a:schemeClr>
                </a:solidFill>
                <a:effectLst>
                  <a:outerShdw blurRad="38100" dist="38100" dir="2700000" algn="tl">
                    <a:srgbClr val="000000">
                      <a:alpha val="43137"/>
                    </a:srgbClr>
                  </a:outerShdw>
                </a:effectLst>
              </a:rPr>
              <a:t>Public servants may not work under an agency head who is also one of their immediate family members unless the situation falls under an exception in the Code.</a:t>
            </a:r>
          </a:p>
        </p:txBody>
      </p:sp>
      <p:sp>
        <p:nvSpPr>
          <p:cNvPr id="6" name="TextBox 5"/>
          <p:cNvSpPr txBox="1"/>
          <p:nvPr/>
        </p:nvSpPr>
        <p:spPr>
          <a:xfrm>
            <a:off x="351389" y="5255204"/>
            <a:ext cx="2113079" cy="1200329"/>
          </a:xfrm>
          <a:prstGeom prst="rect">
            <a:avLst/>
          </a:prstGeom>
          <a:solidFill>
            <a:srgbClr val="FF0000"/>
          </a:solidFill>
          <a:ln>
            <a:solidFill>
              <a:srgbClr val="FFFF00"/>
            </a:solidFill>
          </a:ln>
          <a:effectLst>
            <a:glow rad="381000">
              <a:schemeClr val="accent4">
                <a:satMod val="175000"/>
                <a:alpha val="40000"/>
              </a:schemeClr>
            </a:glow>
            <a:outerShdw blurRad="50800" dist="50800" dir="5400000" sx="102000" sy="102000" algn="t" rotWithShape="0">
              <a:schemeClr val="tx1">
                <a:lumMod val="95000"/>
                <a:lumOff val="5000"/>
                <a:alpha val="40000"/>
              </a:schemeClr>
            </a:outerShdw>
          </a:effectLst>
        </p:spPr>
        <p:txBody>
          <a:bodyPr wrap="none" rtlCol="0">
            <a:spAutoFit/>
          </a:bodyPr>
          <a:lstStyle/>
          <a:p>
            <a:r>
              <a:rPr lang="en-US" sz="7200" dirty="0">
                <a:solidFill>
                  <a:srgbClr val="FFFF00"/>
                </a:solidFill>
                <a:effectLst>
                  <a:outerShdw blurRad="38100" dist="38100" dir="2700000" algn="tl">
                    <a:srgbClr val="000000">
                      <a:alpha val="43137"/>
                    </a:srgbClr>
                  </a:outerShdw>
                </a:effectLst>
                <a:latin typeface="Berlin Sans FB" panose="020E0602020502020306" pitchFamily="34" charset="0"/>
              </a:rPr>
              <a:t>False</a:t>
            </a:r>
          </a:p>
        </p:txBody>
      </p:sp>
    </p:spTree>
    <p:extLst>
      <p:ext uri="{BB962C8B-B14F-4D97-AF65-F5344CB8AC3E}">
        <p14:creationId xmlns:p14="http://schemas.microsoft.com/office/powerpoint/2010/main" val="2209001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22" presetClass="entr" presetSubtype="8"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animEffect transition="in" filter="wipe(left)">
                                      <p:cBhvr>
                                        <p:cTn id="9" dur="500"/>
                                        <p:tgtEl>
                                          <p:spTgt spid="6"/>
                                        </p:tgtEl>
                                      </p:cBhvr>
                                    </p:animEffect>
                                  </p:childTnLst>
                                </p:cTn>
                              </p:par>
                              <p:par>
                                <p:cTn id="10" presetID="1" presetClass="entr" presetSubtype="0" fill="hold" grpId="0" nodeType="withEffect">
                                  <p:stCondLst>
                                    <p:cond delay="200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6" grpId="1" animBg="1"/>
    </p:bldLst>
  </p:timing>
</p:sld>
</file>

<file path=ppt/slides/slide129.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5000"/>
            <a:extLst>
              <a:ext uri="{BEBA8EAE-BF5A-486C-A8C5-ECC9F3942E4B}">
                <a14:imgProps xmlns:a14="http://schemas.microsoft.com/office/drawing/2010/main">
                  <a14:imgLayer r:embed="rId4">
                    <a14:imgEffect>
                      <a14:brightnessContrast bright="-3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Rounded Rectangle 2"/>
          <p:cNvSpPr/>
          <p:nvPr/>
        </p:nvSpPr>
        <p:spPr>
          <a:xfrm>
            <a:off x="8373978" y="5855369"/>
            <a:ext cx="3689686" cy="705852"/>
          </a:xfrm>
          <a:prstGeom prst="roundRect">
            <a:avLst/>
          </a:prstGeom>
          <a:gradFill>
            <a:gsLst>
              <a:gs pos="100000">
                <a:schemeClr val="accent1">
                  <a:lumMod val="75000"/>
                  <a:alpha val="52000"/>
                </a:schemeClr>
              </a:gs>
              <a:gs pos="18000">
                <a:schemeClr val="tx2">
                  <a:lumMod val="50000"/>
                  <a:alpha val="52000"/>
                </a:schemeClr>
              </a:gs>
              <a:gs pos="74000">
                <a:schemeClr val="accent1">
                  <a:lumMod val="50000"/>
                </a:schemeClr>
              </a:gs>
              <a:gs pos="43000">
                <a:schemeClr val="tx2">
                  <a:lumMod val="75000"/>
                </a:schemeClr>
              </a:gs>
            </a:gsLst>
            <a:lin ang="5400000" scaled="1"/>
          </a:gra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lIns="0" tIns="91440" rIns="0" rtlCol="0" anchor="ctr"/>
          <a:lstStyle/>
          <a:p>
            <a:pPr algn="ctr"/>
            <a:r>
              <a:rPr lang="en-US" sz="3600"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Nepotism</a:t>
            </a:r>
          </a:p>
        </p:txBody>
      </p:sp>
      <p:sp>
        <p:nvSpPr>
          <p:cNvPr id="7" name="Rounded Rectangle 6"/>
          <p:cNvSpPr/>
          <p:nvPr/>
        </p:nvSpPr>
        <p:spPr>
          <a:xfrm>
            <a:off x="987163" y="211132"/>
            <a:ext cx="10130590" cy="5815263"/>
          </a:xfrm>
          <a:prstGeom prst="roundRect">
            <a:avLst/>
          </a:prstGeom>
          <a:solidFill>
            <a:schemeClr val="accent4">
              <a:lumMod val="20000"/>
              <a:lumOff val="80000"/>
              <a:alpha val="89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274320" rtlCol="0" anchor="ctr"/>
          <a:lstStyle/>
          <a:p>
            <a:pPr algn="ctr"/>
            <a:r>
              <a:rPr lang="en-US" sz="3600" dirty="0">
                <a:solidFill>
                  <a:schemeClr val="tx1"/>
                </a:solidFill>
              </a:rPr>
              <a:t>There are other exceptions to the nepotism restrictions listed in </a:t>
            </a:r>
          </a:p>
          <a:p>
            <a:pPr algn="ctr"/>
            <a:r>
              <a:rPr lang="en-US" sz="3600" dirty="0">
                <a:solidFill>
                  <a:schemeClr val="tx1"/>
                </a:solidFill>
              </a:rPr>
              <a:t>Section 1119.  </a:t>
            </a:r>
          </a:p>
          <a:p>
            <a:pPr algn="ctr"/>
            <a:endParaRPr lang="en-US" sz="3600" dirty="0">
              <a:solidFill>
                <a:schemeClr val="tx1"/>
              </a:solidFill>
            </a:endParaRPr>
          </a:p>
          <a:p>
            <a:pPr algn="ctr"/>
            <a:r>
              <a:rPr lang="en-US" sz="3600" dirty="0">
                <a:solidFill>
                  <a:schemeClr val="tx1"/>
                </a:solidFill>
              </a:rPr>
              <a:t>These include school board members, legislators, and volunteer firefighters.  </a:t>
            </a:r>
          </a:p>
          <a:p>
            <a:pPr algn="ctr"/>
            <a:endParaRPr lang="en-US" sz="3600" dirty="0">
              <a:solidFill>
                <a:schemeClr val="tx1"/>
              </a:solidFill>
            </a:endParaRPr>
          </a:p>
          <a:p>
            <a:pPr algn="ctr"/>
            <a:r>
              <a:rPr lang="en-US" sz="3600" dirty="0">
                <a:solidFill>
                  <a:schemeClr val="tx1"/>
                </a:solidFill>
              </a:rPr>
              <a:t>For a full list, please view the specifics of La. R.S. 42:1119.</a:t>
            </a:r>
          </a:p>
        </p:txBody>
      </p:sp>
    </p:spTree>
    <p:extLst>
      <p:ext uri="{BB962C8B-B14F-4D97-AF65-F5344CB8AC3E}">
        <p14:creationId xmlns:p14="http://schemas.microsoft.com/office/powerpoint/2010/main" val="4023642272"/>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5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831432" y="707704"/>
            <a:ext cx="6529135" cy="417094"/>
          </a:xfrm>
          <a:prstGeom prst="rect">
            <a:avLst/>
          </a:prstGeom>
          <a:solidFill>
            <a:schemeClr val="tx2">
              <a:lumMod val="50000"/>
            </a:schemeClr>
          </a:solidFill>
          <a:ln>
            <a:solidFill>
              <a:srgbClr val="676F72">
                <a:alpha val="41000"/>
              </a:srgb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2800" dirty="0">
                <a:effectLst>
                  <a:outerShdw blurRad="38100" dist="38100" dir="2700000" algn="tl">
                    <a:srgbClr val="000000">
                      <a:alpha val="43137"/>
                    </a:srgbClr>
                  </a:outerShdw>
                </a:effectLst>
                <a:latin typeface="Copperplate Gothic Light" panose="020E0507020206020404" pitchFamily="34" charset="0"/>
              </a:rPr>
              <a:t>Post Employment Restrictions</a:t>
            </a:r>
          </a:p>
        </p:txBody>
      </p:sp>
      <p:sp>
        <p:nvSpPr>
          <p:cNvPr id="3" name="TextBox 2"/>
          <p:cNvSpPr txBox="1"/>
          <p:nvPr/>
        </p:nvSpPr>
        <p:spPr>
          <a:xfrm>
            <a:off x="3805950" y="184484"/>
            <a:ext cx="4580100" cy="523220"/>
          </a:xfrm>
          <a:prstGeom prst="rect">
            <a:avLst/>
          </a:prstGeom>
          <a:noFill/>
        </p:spPr>
        <p:txBody>
          <a:bodyPr wrap="none" rtlCol="0">
            <a:spAutoFit/>
          </a:bodyPr>
          <a:lstStyle/>
          <a:p>
            <a:r>
              <a:rPr lang="en-US" sz="2800" b="1" dirty="0">
                <a:solidFill>
                  <a:schemeClr val="tx2">
                    <a:lumMod val="20000"/>
                    <a:lumOff val="80000"/>
                  </a:schemeClr>
                </a:solidFill>
                <a:effectLst>
                  <a:outerShdw blurRad="38100" dist="38100" dir="2700000" algn="tl">
                    <a:srgbClr val="000000">
                      <a:alpha val="43137"/>
                    </a:srgbClr>
                  </a:outerShdw>
                </a:effectLst>
              </a:rPr>
              <a:t>Back in the Saddle Again</a:t>
            </a:r>
          </a:p>
        </p:txBody>
      </p:sp>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0702" y="2521307"/>
            <a:ext cx="4022119" cy="4304609"/>
          </a:xfrm>
          <a:prstGeom prst="rect">
            <a:avLst/>
          </a:prstGeom>
        </p:spPr>
      </p:pic>
      <p:sp>
        <p:nvSpPr>
          <p:cNvPr id="5" name="Content Placeholder 3"/>
          <p:cNvSpPr txBox="1">
            <a:spLocks/>
          </p:cNvSpPr>
          <p:nvPr/>
        </p:nvSpPr>
        <p:spPr>
          <a:xfrm>
            <a:off x="4572000" y="1760313"/>
            <a:ext cx="7315200" cy="476049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r>
              <a:rPr lang="en-US" dirty="0">
                <a:solidFill>
                  <a:schemeClr val="tx2">
                    <a:lumMod val="20000"/>
                    <a:lumOff val="80000"/>
                  </a:schemeClr>
                </a:solidFill>
                <a:effectLst>
                  <a:outerShdw blurRad="38100" dist="38100" dir="2700000" algn="tl">
                    <a:srgbClr val="000000">
                      <a:alpha val="43137"/>
                    </a:srgbClr>
                  </a:outerShdw>
                </a:effectLst>
              </a:rPr>
              <a:t>A former </a:t>
            </a:r>
            <a:r>
              <a:rPr lang="en-US" u="sng" dirty="0">
                <a:solidFill>
                  <a:schemeClr val="tx2">
                    <a:lumMod val="20000"/>
                    <a:lumOff val="80000"/>
                  </a:schemeClr>
                </a:solidFill>
                <a:effectLst>
                  <a:outerShdw blurRad="38100" dist="38100" dir="2700000" algn="tl">
                    <a:srgbClr val="000000">
                      <a:alpha val="43137"/>
                    </a:srgbClr>
                  </a:outerShdw>
                </a:effectLst>
              </a:rPr>
              <a:t>agency head</a:t>
            </a:r>
            <a:r>
              <a:rPr lang="en-US" dirty="0">
                <a:solidFill>
                  <a:schemeClr val="tx2">
                    <a:lumMod val="20000"/>
                    <a:lumOff val="80000"/>
                  </a:schemeClr>
                </a:solidFill>
                <a:effectLst>
                  <a:outerShdw blurRad="38100" dist="38100" dir="2700000" algn="tl">
                    <a:srgbClr val="000000">
                      <a:alpha val="43137"/>
                    </a:srgbClr>
                  </a:outerShdw>
                </a:effectLst>
              </a:rPr>
              <a:t> or </a:t>
            </a:r>
            <a:r>
              <a:rPr lang="en-US" u="sng" dirty="0">
                <a:solidFill>
                  <a:schemeClr val="tx2">
                    <a:lumMod val="20000"/>
                    <a:lumOff val="80000"/>
                  </a:schemeClr>
                </a:solidFill>
                <a:effectLst>
                  <a:outerShdw blurRad="38100" dist="38100" dir="2700000" algn="tl">
                    <a:srgbClr val="000000">
                      <a:alpha val="43137"/>
                    </a:srgbClr>
                  </a:outerShdw>
                </a:effectLst>
              </a:rPr>
              <a:t>elected official</a:t>
            </a:r>
            <a:r>
              <a:rPr lang="en-US" dirty="0">
                <a:solidFill>
                  <a:schemeClr val="tx2">
                    <a:lumMod val="20000"/>
                    <a:lumOff val="80000"/>
                  </a:schemeClr>
                </a:solidFill>
                <a:effectLst>
                  <a:outerShdw blurRad="38100" dist="38100" dir="2700000" algn="tl">
                    <a:srgbClr val="000000">
                      <a:alpha val="43137"/>
                    </a:srgbClr>
                  </a:outerShdw>
                </a:effectLst>
              </a:rPr>
              <a:t> SHALL NOT, for a period of two years following the termination of his or her public service:</a:t>
            </a:r>
          </a:p>
          <a:p>
            <a:endParaRPr lang="en-US" sz="10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Assist another person, for compensation, in a transaction, or in an appearance in connection with a transaction, involving their former agency.</a:t>
            </a:r>
          </a:p>
          <a:p>
            <a:pPr lvl="1"/>
            <a:endParaRPr lang="en-US" sz="28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Render any service on a contractual basis to or for their former agency.</a:t>
            </a:r>
          </a:p>
          <a:p>
            <a:endParaRPr lang="en-US" sz="2200" dirty="0">
              <a:solidFill>
                <a:schemeClr val="tx2">
                  <a:lumMod val="20000"/>
                  <a:lumOff val="80000"/>
                </a:schemeClr>
              </a:solidFill>
            </a:endParaRPr>
          </a:p>
          <a:p>
            <a:endParaRPr lang="en-US" dirty="0"/>
          </a:p>
        </p:txBody>
      </p:sp>
      <p:sp>
        <p:nvSpPr>
          <p:cNvPr id="6" name="TextBox 5"/>
          <p:cNvSpPr txBox="1"/>
          <p:nvPr/>
        </p:nvSpPr>
        <p:spPr>
          <a:xfrm>
            <a:off x="57160" y="6477264"/>
            <a:ext cx="755335" cy="400110"/>
          </a:xfrm>
          <a:prstGeom prst="rect">
            <a:avLst/>
          </a:prstGeom>
          <a:noFill/>
        </p:spPr>
        <p:txBody>
          <a:bodyPr wrap="none" rtlCol="0">
            <a:spAutoFit/>
          </a:bodyPr>
          <a:lstStyle/>
          <a:p>
            <a:r>
              <a:rPr lang="en-US" sz="2000" dirty="0">
                <a:solidFill>
                  <a:schemeClr val="bg1"/>
                </a:solidFill>
              </a:rPr>
              <a:t>1121</a:t>
            </a:r>
          </a:p>
        </p:txBody>
      </p:sp>
    </p:spTree>
    <p:extLst>
      <p:ext uri="{BB962C8B-B14F-4D97-AF65-F5344CB8AC3E}">
        <p14:creationId xmlns:p14="http://schemas.microsoft.com/office/powerpoint/2010/main" val="1146228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5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831432" y="707704"/>
            <a:ext cx="6529135" cy="417094"/>
          </a:xfrm>
          <a:prstGeom prst="rect">
            <a:avLst/>
          </a:prstGeom>
          <a:solidFill>
            <a:schemeClr val="tx2">
              <a:lumMod val="50000"/>
            </a:schemeClr>
          </a:solidFill>
          <a:ln>
            <a:solidFill>
              <a:srgbClr val="676F72">
                <a:alpha val="41000"/>
              </a:srgb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2800" dirty="0">
                <a:effectLst>
                  <a:outerShdw blurRad="38100" dist="38100" dir="2700000" algn="tl">
                    <a:srgbClr val="000000">
                      <a:alpha val="43137"/>
                    </a:srgbClr>
                  </a:outerShdw>
                </a:effectLst>
                <a:latin typeface="Copperplate Gothic Light" panose="020E0507020206020404" pitchFamily="34" charset="0"/>
              </a:rPr>
              <a:t>Post Employment Restrictions</a:t>
            </a:r>
          </a:p>
        </p:txBody>
      </p:sp>
      <p:sp>
        <p:nvSpPr>
          <p:cNvPr id="3" name="TextBox 2"/>
          <p:cNvSpPr txBox="1"/>
          <p:nvPr/>
        </p:nvSpPr>
        <p:spPr>
          <a:xfrm>
            <a:off x="3805950" y="184484"/>
            <a:ext cx="4580100" cy="523220"/>
          </a:xfrm>
          <a:prstGeom prst="rect">
            <a:avLst/>
          </a:prstGeom>
          <a:noFill/>
        </p:spPr>
        <p:txBody>
          <a:bodyPr wrap="none" rtlCol="0">
            <a:spAutoFit/>
          </a:bodyPr>
          <a:lstStyle/>
          <a:p>
            <a:r>
              <a:rPr lang="en-US" sz="2800" b="1" dirty="0">
                <a:solidFill>
                  <a:schemeClr val="tx2">
                    <a:lumMod val="20000"/>
                    <a:lumOff val="80000"/>
                    <a:alpha val="70000"/>
                  </a:schemeClr>
                </a:solidFill>
                <a:effectLst>
                  <a:outerShdw blurRad="38100" dist="38100" dir="2700000" algn="tl">
                    <a:srgbClr val="000000">
                      <a:alpha val="43137"/>
                    </a:srgbClr>
                  </a:outerShdw>
                </a:effectLst>
              </a:rPr>
              <a:t>Back in the Saddle Again</a:t>
            </a:r>
          </a:p>
        </p:txBody>
      </p:sp>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32785" y="2695075"/>
            <a:ext cx="3829777" cy="4098758"/>
          </a:xfrm>
          <a:prstGeom prst="rect">
            <a:avLst/>
          </a:prstGeom>
        </p:spPr>
      </p:pic>
      <p:sp>
        <p:nvSpPr>
          <p:cNvPr id="6" name="Content Placeholder 3"/>
          <p:cNvSpPr txBox="1">
            <a:spLocks/>
          </p:cNvSpPr>
          <p:nvPr/>
        </p:nvSpPr>
        <p:spPr>
          <a:xfrm>
            <a:off x="1395662" y="1696144"/>
            <a:ext cx="10796337" cy="1063099"/>
          </a:xfrm>
          <a:prstGeom prst="rect">
            <a:avLst/>
          </a:prstGeom>
        </p:spPr>
        <p:txBody>
          <a:bodyPr vert="horz" lIns="91440" tIns="45720" rIns="0" bIns="0" rtlCol="0">
            <a:normAutofit/>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buNone/>
            </a:pPr>
            <a:r>
              <a:rPr lang="en-US" sz="2800" dirty="0">
                <a:solidFill>
                  <a:schemeClr val="bg1"/>
                </a:solidFill>
                <a:effectLst>
                  <a:outerShdw blurRad="38100" dist="38100" dir="2700000" algn="tl">
                    <a:srgbClr val="000000">
                      <a:alpha val="43137"/>
                    </a:srgbClr>
                  </a:outerShdw>
                </a:effectLst>
                <a:latin typeface="+mn-lt"/>
              </a:rPr>
              <a:t>For a period of two years after termination of their public service, former public servants shall not do the following:</a:t>
            </a:r>
            <a:endParaRPr lang="en-US" dirty="0">
              <a:latin typeface="+mn-lt"/>
            </a:endParaRPr>
          </a:p>
        </p:txBody>
      </p:sp>
      <p:sp>
        <p:nvSpPr>
          <p:cNvPr id="7" name="TextBox 6"/>
          <p:cNvSpPr txBox="1"/>
          <p:nvPr/>
        </p:nvSpPr>
        <p:spPr>
          <a:xfrm>
            <a:off x="4160149" y="3202253"/>
            <a:ext cx="7834263" cy="2554545"/>
          </a:xfrm>
          <a:prstGeom prst="rect">
            <a:avLst/>
          </a:prstGeom>
          <a:solidFill>
            <a:schemeClr val="tx1">
              <a:lumMod val="95000"/>
              <a:lumOff val="5000"/>
            </a:schemeClr>
          </a:solidFill>
          <a:ln>
            <a:solidFill>
              <a:schemeClr val="bg2"/>
            </a:solidFill>
          </a:ln>
          <a:effectLst>
            <a:outerShdw blurRad="50800" dist="63500" dir="5400000" algn="t" rotWithShape="0">
              <a:prstClr val="black">
                <a:alpha val="40000"/>
              </a:prstClr>
            </a:outerShdw>
          </a:effectLst>
        </p:spPr>
        <p:txBody>
          <a:bodyPr wrap="square" rtlCol="0">
            <a:spAutoFit/>
          </a:bodyPr>
          <a:lstStyle/>
          <a:p>
            <a:pPr marL="0" lvl="1"/>
            <a:r>
              <a:rPr lang="en-US" sz="2800" dirty="0">
                <a:solidFill>
                  <a:schemeClr val="bg1"/>
                </a:solidFill>
                <a:effectLst>
                  <a:outerShdw blurRad="38100" dist="38100" dir="2700000" algn="tl">
                    <a:srgbClr val="000000">
                      <a:alpha val="43137"/>
                    </a:srgbClr>
                  </a:outerShdw>
                </a:effectLst>
              </a:rPr>
              <a:t>Assist another person, for compensation, in a transaction, or in an appearance in connection with a transaction, in which he or she participated at any time during his or her employment in the agency.</a:t>
            </a:r>
          </a:p>
          <a:p>
            <a:endParaRPr lang="en-US" sz="2000" dirty="0"/>
          </a:p>
        </p:txBody>
      </p:sp>
      <p:sp>
        <p:nvSpPr>
          <p:cNvPr id="8" name="TextBox 7"/>
          <p:cNvSpPr txBox="1"/>
          <p:nvPr/>
        </p:nvSpPr>
        <p:spPr>
          <a:xfrm>
            <a:off x="4160149" y="3202253"/>
            <a:ext cx="7834263" cy="2897332"/>
          </a:xfrm>
          <a:prstGeom prst="rect">
            <a:avLst/>
          </a:prstGeom>
          <a:solidFill>
            <a:schemeClr val="tx1">
              <a:lumMod val="95000"/>
              <a:lumOff val="5000"/>
            </a:schemeClr>
          </a:solidFill>
          <a:ln>
            <a:solidFill>
              <a:schemeClr val="bg2"/>
            </a:solidFill>
          </a:ln>
        </p:spPr>
        <p:txBody>
          <a:bodyPr wrap="square" rtlCol="0">
            <a:spAutoFit/>
          </a:bodyPr>
          <a:lstStyle/>
          <a:p>
            <a:pPr lvl="1">
              <a:lnSpc>
                <a:spcPct val="110000"/>
              </a:lnSpc>
            </a:pPr>
            <a:r>
              <a:rPr lang="en-US" sz="2800" dirty="0">
                <a:solidFill>
                  <a:schemeClr val="bg1"/>
                </a:solidFill>
                <a:effectLst>
                  <a:outerShdw blurRad="38100" dist="38100" dir="2700000" algn="tl">
                    <a:srgbClr val="000000">
                      <a:alpha val="43137"/>
                    </a:srgbClr>
                  </a:outerShdw>
                </a:effectLst>
              </a:rPr>
              <a:t>Render any service which he or she performed at the agency during his or her term of employment, on a contractual basis with the former agency, regardless of the parties to, for, or on behalf of the agency.</a:t>
            </a:r>
            <a:endParaRPr lang="en-US" sz="2800" dirty="0"/>
          </a:p>
        </p:txBody>
      </p:sp>
    </p:spTree>
    <p:extLst>
      <p:ext uri="{BB962C8B-B14F-4D97-AF65-F5344CB8AC3E}">
        <p14:creationId xmlns:p14="http://schemas.microsoft.com/office/powerpoint/2010/main" val="184271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1" nodeType="clickEffect">
                                  <p:stCondLst>
                                    <p:cond delay="0"/>
                                  </p:stCondLst>
                                  <p:childTnLst>
                                    <p:set>
                                      <p:cBhvr>
                                        <p:cTn id="11" dur="1" fill="hold">
                                          <p:stCondLst>
                                            <p:cond delay="0"/>
                                          </p:stCondLst>
                                        </p:cTn>
                                        <p:tgtEl>
                                          <p:spTgt spid="7"/>
                                        </p:tgtEl>
                                        <p:attrNameLst>
                                          <p:attrName>style.visibility</p:attrName>
                                        </p:attrNameLst>
                                      </p:cBhvr>
                                      <p:to>
                                        <p:strVal val="hidden"/>
                                      </p:to>
                                    </p:set>
                                  </p:childTnLst>
                                </p:cTn>
                              </p:par>
                              <p:par>
                                <p:cTn id="12" presetID="10" presetClass="entr" presetSubtype="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8"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extLst>
              <a:ext uri="{BEBA8EAE-BF5A-486C-A8C5-ECC9F3942E4B}">
                <a14:imgProps xmlns:a14="http://schemas.microsoft.com/office/drawing/2010/main">
                  <a14:imgLayer r:embed="rId4">
                    <a14:imgEffect>
                      <a14:brightnessContrast bright="-55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831432" y="707704"/>
            <a:ext cx="6529135" cy="417094"/>
          </a:xfrm>
          <a:prstGeom prst="rect">
            <a:avLst/>
          </a:prstGeom>
          <a:solidFill>
            <a:schemeClr val="tx2">
              <a:lumMod val="50000"/>
            </a:schemeClr>
          </a:solidFill>
          <a:ln>
            <a:solidFill>
              <a:srgbClr val="676F72">
                <a:alpha val="41000"/>
              </a:srgb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2800" dirty="0">
                <a:effectLst>
                  <a:outerShdw blurRad="38100" dist="38100" dir="2700000" algn="tl">
                    <a:srgbClr val="000000">
                      <a:alpha val="43137"/>
                    </a:srgbClr>
                  </a:outerShdw>
                </a:effectLst>
                <a:latin typeface="Copperplate Gothic Light" panose="020E0507020206020404" pitchFamily="34" charset="0"/>
              </a:rPr>
              <a:t>Post Employment Restrictions</a:t>
            </a:r>
          </a:p>
        </p:txBody>
      </p:sp>
      <p:sp>
        <p:nvSpPr>
          <p:cNvPr id="3" name="TextBox 2"/>
          <p:cNvSpPr txBox="1"/>
          <p:nvPr/>
        </p:nvSpPr>
        <p:spPr>
          <a:xfrm>
            <a:off x="3805950" y="184484"/>
            <a:ext cx="4580100" cy="523220"/>
          </a:xfrm>
          <a:prstGeom prst="rect">
            <a:avLst/>
          </a:prstGeom>
          <a:noFill/>
        </p:spPr>
        <p:txBody>
          <a:bodyPr wrap="none" rtlCol="0">
            <a:spAutoFit/>
          </a:bodyPr>
          <a:lstStyle/>
          <a:p>
            <a:r>
              <a:rPr lang="en-US" sz="2800" b="1" dirty="0">
                <a:solidFill>
                  <a:schemeClr val="tx2">
                    <a:lumMod val="20000"/>
                    <a:lumOff val="80000"/>
                    <a:alpha val="70000"/>
                  </a:schemeClr>
                </a:solidFill>
                <a:effectLst>
                  <a:outerShdw blurRad="38100" dist="38100" dir="2700000" algn="tl">
                    <a:srgbClr val="000000">
                      <a:alpha val="43137"/>
                    </a:srgbClr>
                  </a:outerShdw>
                </a:effectLst>
              </a:rPr>
              <a:t>Back in the Saddle Again</a:t>
            </a:r>
          </a:p>
        </p:txBody>
      </p:sp>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32785" y="2695075"/>
            <a:ext cx="3829777" cy="4098758"/>
          </a:xfrm>
          <a:prstGeom prst="rect">
            <a:avLst/>
          </a:prstGeom>
        </p:spPr>
      </p:pic>
      <p:sp>
        <p:nvSpPr>
          <p:cNvPr id="7" name="TextBox 6"/>
          <p:cNvSpPr txBox="1"/>
          <p:nvPr/>
        </p:nvSpPr>
        <p:spPr>
          <a:xfrm>
            <a:off x="4604085" y="2310065"/>
            <a:ext cx="7133654" cy="2985433"/>
          </a:xfrm>
          <a:prstGeom prst="rect">
            <a:avLst/>
          </a:prstGeom>
          <a:solidFill>
            <a:schemeClr val="tx1">
              <a:lumMod val="95000"/>
              <a:lumOff val="5000"/>
            </a:schemeClr>
          </a:solidFill>
          <a:ln>
            <a:solidFill>
              <a:schemeClr val="bg2"/>
            </a:solidFill>
          </a:ln>
          <a:effectLst>
            <a:outerShdw blurRad="50800" dist="63500" dir="5400000" algn="t" rotWithShape="0">
              <a:prstClr val="black">
                <a:alpha val="40000"/>
              </a:prstClr>
            </a:outerShdw>
          </a:effectLst>
        </p:spPr>
        <p:txBody>
          <a:bodyPr wrap="square" rtlCol="0">
            <a:spAutoFit/>
          </a:bodyPr>
          <a:lstStyle/>
          <a:p>
            <a:pPr marL="0" lvl="1"/>
            <a:r>
              <a:rPr lang="en-US" sz="2800" dirty="0">
                <a:solidFill>
                  <a:schemeClr val="bg1"/>
                </a:solidFill>
                <a:effectLst>
                  <a:outerShdw blurRad="38100" dist="38100" dir="2700000" algn="tl">
                    <a:srgbClr val="000000">
                      <a:alpha val="43137"/>
                    </a:srgbClr>
                  </a:outerShdw>
                </a:effectLst>
              </a:rPr>
              <a:t>Former members of boards and commissions may neither contract with nor be employed in any capacity by their former board or commission for two years after they leave their board or commission.</a:t>
            </a:r>
          </a:p>
          <a:p>
            <a:endParaRPr lang="en-US" sz="2000" dirty="0"/>
          </a:p>
        </p:txBody>
      </p:sp>
    </p:spTree>
    <p:extLst>
      <p:ext uri="{BB962C8B-B14F-4D97-AF65-F5344CB8AC3E}">
        <p14:creationId xmlns:p14="http://schemas.microsoft.com/office/powerpoint/2010/main" val="135184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51188" y="1682740"/>
            <a:ext cx="8689623" cy="3416320"/>
          </a:xfrm>
          <a:prstGeom prst="rect">
            <a:avLst/>
          </a:prstGeom>
          <a:noFill/>
        </p:spPr>
        <p:txBody>
          <a:bodyPr wrap="none" rtlCol="0">
            <a:spAutoFit/>
          </a:bodyPr>
          <a:lstStyle/>
          <a:p>
            <a:pPr algn="ctr"/>
            <a:r>
              <a:rPr lang="en-US" sz="5400" dirty="0">
                <a:solidFill>
                  <a:schemeClr val="bg1"/>
                </a:solidFill>
                <a:effectLst>
                  <a:outerShdw blurRad="38100" dist="38100" dir="2700000" algn="tl">
                    <a:srgbClr val="000000">
                      <a:alpha val="43137"/>
                    </a:srgbClr>
                  </a:outerShdw>
                </a:effectLst>
                <a:latin typeface="Copperplate Gothic Light" panose="020E0507020206020404" pitchFamily="34" charset="0"/>
              </a:rPr>
              <a:t>Financial Disclosure </a:t>
            </a:r>
          </a:p>
          <a:p>
            <a:pPr algn="ctr"/>
            <a:r>
              <a:rPr lang="en-US" sz="5400" dirty="0">
                <a:solidFill>
                  <a:schemeClr val="bg1"/>
                </a:solidFill>
                <a:effectLst>
                  <a:outerShdw blurRad="38100" dist="38100" dir="2700000" algn="tl">
                    <a:srgbClr val="000000">
                      <a:alpha val="43137"/>
                    </a:srgbClr>
                  </a:outerShdw>
                </a:effectLst>
                <a:latin typeface="Copperplate Gothic Light" panose="020E0507020206020404" pitchFamily="34" charset="0"/>
              </a:rPr>
              <a:t>for Elected Officials</a:t>
            </a:r>
          </a:p>
          <a:p>
            <a:pPr algn="ctr"/>
            <a:r>
              <a:rPr lang="en-US" sz="5400" dirty="0">
                <a:solidFill>
                  <a:schemeClr val="bg1"/>
                </a:solidFill>
                <a:effectLst>
                  <a:outerShdw blurRad="38100" dist="38100" dir="2700000" algn="tl">
                    <a:srgbClr val="000000">
                      <a:alpha val="43137"/>
                    </a:srgbClr>
                  </a:outerShdw>
                </a:effectLst>
                <a:latin typeface="Copperplate Gothic Light" panose="020E0507020206020404" pitchFamily="34" charset="0"/>
              </a:rPr>
              <a:t>and Members of</a:t>
            </a:r>
          </a:p>
          <a:p>
            <a:pPr algn="ctr"/>
            <a:r>
              <a:rPr lang="en-US" sz="5400" dirty="0">
                <a:solidFill>
                  <a:schemeClr val="bg1"/>
                </a:solidFill>
                <a:effectLst>
                  <a:outerShdw blurRad="38100" dist="38100" dir="2700000" algn="tl">
                    <a:srgbClr val="000000">
                      <a:alpha val="43137"/>
                    </a:srgbClr>
                  </a:outerShdw>
                </a:effectLst>
                <a:latin typeface="Copperplate Gothic Light" panose="020E0507020206020404" pitchFamily="34" charset="0"/>
              </a:rPr>
              <a:t>Boards &amp; Commissions</a:t>
            </a:r>
          </a:p>
        </p:txBody>
      </p:sp>
      <p:sp>
        <p:nvSpPr>
          <p:cNvPr id="4" name="TextBox 3"/>
          <p:cNvSpPr txBox="1"/>
          <p:nvPr/>
        </p:nvSpPr>
        <p:spPr>
          <a:xfrm>
            <a:off x="8909539" y="6251848"/>
            <a:ext cx="2894265" cy="400110"/>
          </a:xfrm>
          <a:prstGeom prst="rect">
            <a:avLst/>
          </a:prstGeom>
          <a:noFill/>
        </p:spPr>
        <p:txBody>
          <a:bodyPr wrap="square" rtlCol="0">
            <a:spAutoFit/>
          </a:bodyPr>
          <a:lstStyle/>
          <a:p>
            <a:pPr algn="r"/>
            <a:r>
              <a:rPr lang="en-US" sz="2000" dirty="0">
                <a:solidFill>
                  <a:schemeClr val="bg1"/>
                </a:solidFill>
                <a:effectLst>
                  <a:outerShdw blurRad="38100" dist="38100" dir="2700000" algn="tl">
                    <a:srgbClr val="000000">
                      <a:alpha val="43137"/>
                    </a:srgbClr>
                  </a:outerShdw>
                </a:effectLst>
              </a:rPr>
              <a:t>La. R.S. 42:1124</a:t>
            </a:r>
          </a:p>
        </p:txBody>
      </p:sp>
    </p:spTree>
    <p:extLst>
      <p:ext uri="{BB962C8B-B14F-4D97-AF65-F5344CB8AC3E}">
        <p14:creationId xmlns:p14="http://schemas.microsoft.com/office/powerpoint/2010/main" val="229205595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3000"/>
            <a:lum/>
          </a:blip>
          <a:srcRect/>
          <a:stretch>
            <a:fillRect/>
          </a:stretch>
        </a:blipFill>
        <a:effectLst/>
      </p:bgPr>
    </p:bg>
    <p:spTree>
      <p:nvGrpSpPr>
        <p:cNvPr id="1" name=""/>
        <p:cNvGrpSpPr/>
        <p:nvPr/>
      </p:nvGrpSpPr>
      <p:grpSpPr>
        <a:xfrm>
          <a:off x="0" y="0"/>
          <a:ext cx="0" cy="0"/>
          <a:chOff x="0" y="0"/>
          <a:chExt cx="0" cy="0"/>
        </a:xfrm>
      </p:grpSpPr>
      <p:sp>
        <p:nvSpPr>
          <p:cNvPr id="4" name="Content Placeholder 1"/>
          <p:cNvSpPr txBox="1">
            <a:spLocks/>
          </p:cNvSpPr>
          <p:nvPr/>
        </p:nvSpPr>
        <p:spPr>
          <a:xfrm>
            <a:off x="560476" y="303797"/>
            <a:ext cx="8149390" cy="6364706"/>
          </a:xfrm>
          <a:prstGeom prst="rect">
            <a:avLst/>
          </a:prstGeom>
          <a:solidFill>
            <a:schemeClr val="accent1">
              <a:lumMod val="50000"/>
              <a:alpha val="75000"/>
            </a:schemeClr>
          </a:solidFill>
          <a:ln w="28575">
            <a:solidFill>
              <a:srgbClr val="DFC7B0"/>
            </a:solidFill>
          </a:ln>
          <a:effectLst>
            <a:outerShdw blurRad="63500" dist="101600" sx="102000" sy="102000" algn="ctr" rotWithShape="0">
              <a:prstClr val="black">
                <a:alpha val="40000"/>
              </a:prstClr>
            </a:outerShdw>
          </a:effectLst>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endParaRPr lang="en-US" sz="3200" dirty="0">
              <a:solidFill>
                <a:srgbClr val="FFFC89"/>
              </a:solidFill>
              <a:effectLst>
                <a:outerShdw blurRad="38100" dist="38100" dir="2700000" algn="tl">
                  <a:srgbClr val="000000">
                    <a:alpha val="43137"/>
                  </a:srgbClr>
                </a:outerShdw>
              </a:effectLst>
              <a:latin typeface="Century Gothic" panose="020B0502020202020204" pitchFamily="34" charset="0"/>
            </a:endParaRPr>
          </a:p>
          <a:p>
            <a:endParaRPr lang="en-US" sz="3200" dirty="0">
              <a:solidFill>
                <a:srgbClr val="FFFC89"/>
              </a:solidFill>
              <a:effectLst>
                <a:outerShdw blurRad="38100" dist="38100" dir="2700000" algn="tl">
                  <a:srgbClr val="000000">
                    <a:alpha val="43137"/>
                  </a:srgbClr>
                </a:outerShdw>
              </a:effectLst>
              <a:latin typeface="Century Gothic" panose="020B0502020202020204" pitchFamily="34" charset="0"/>
            </a:endParaRPr>
          </a:p>
          <a:p>
            <a:endParaRPr lang="en-US" sz="3200" dirty="0">
              <a:solidFill>
                <a:srgbClr val="FFFC89"/>
              </a:solidFill>
              <a:effectLst>
                <a:outerShdw blurRad="38100" dist="38100" dir="2700000" algn="tl">
                  <a:srgbClr val="000000">
                    <a:alpha val="43137"/>
                  </a:srgbClr>
                </a:outerShdw>
              </a:effectLst>
              <a:latin typeface="Century Gothic" panose="020B0502020202020204" pitchFamily="34" charset="0"/>
            </a:endParaRPr>
          </a:p>
          <a:p>
            <a:r>
              <a:rPr lang="en-US" sz="3200" dirty="0">
                <a:solidFill>
                  <a:srgbClr val="FFFC89"/>
                </a:solidFill>
                <a:effectLst>
                  <a:outerShdw blurRad="38100" dist="38100" dir="2700000" algn="tl">
                    <a:srgbClr val="000000">
                      <a:alpha val="43137"/>
                    </a:srgbClr>
                  </a:outerShdw>
                </a:effectLst>
                <a:latin typeface="Century Gothic" panose="020B0502020202020204" pitchFamily="34" charset="0"/>
              </a:rPr>
              <a:t>All elected officials as well as certain members of boards and commissions are required to file a personal financial disclosure statement with the Board of Ethics by May 15th of each year.</a:t>
            </a:r>
          </a:p>
          <a:p>
            <a:pPr marL="0" indent="0">
              <a:buNone/>
            </a:pPr>
            <a:endParaRPr lang="en-US" sz="1800" dirty="0">
              <a:solidFill>
                <a:srgbClr val="FFFC89"/>
              </a:solidFill>
              <a:effectLst>
                <a:outerShdw blurRad="38100" dist="38100" dir="2700000" algn="tl">
                  <a:srgbClr val="000000">
                    <a:alpha val="43137"/>
                  </a:srgbClr>
                </a:outerShdw>
              </a:effectLst>
              <a:latin typeface="Century Gothic" panose="020B0502020202020204" pitchFamily="34" charset="0"/>
            </a:endParaRPr>
          </a:p>
        </p:txBody>
      </p:sp>
      <p:sp>
        <p:nvSpPr>
          <p:cNvPr id="5" name="Content Placeholder 1"/>
          <p:cNvSpPr txBox="1">
            <a:spLocks/>
          </p:cNvSpPr>
          <p:nvPr/>
        </p:nvSpPr>
        <p:spPr>
          <a:xfrm>
            <a:off x="572391" y="303797"/>
            <a:ext cx="8149390" cy="6364706"/>
          </a:xfrm>
          <a:prstGeom prst="rect">
            <a:avLst/>
          </a:prstGeom>
          <a:solidFill>
            <a:schemeClr val="accent1">
              <a:lumMod val="50000"/>
              <a:alpha val="75000"/>
            </a:schemeClr>
          </a:solidFill>
          <a:ln w="28575">
            <a:solidFill>
              <a:srgbClr val="DFC7B0"/>
            </a:solidFill>
          </a:ln>
          <a:effectLst>
            <a:outerShdw blurRad="63500" dist="101600" sx="102000" sy="102000" algn="ctr" rotWithShape="0">
              <a:prstClr val="black">
                <a:alpha val="40000"/>
              </a:prstClr>
            </a:outerShdw>
          </a:effectLst>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endParaRPr lang="en-US" sz="3200" dirty="0">
              <a:solidFill>
                <a:srgbClr val="FFFC89"/>
              </a:solidFill>
              <a:effectLst>
                <a:outerShdw blurRad="38100" dist="38100" dir="2700000" algn="tl">
                  <a:srgbClr val="000000">
                    <a:alpha val="43137"/>
                  </a:srgbClr>
                </a:outerShdw>
              </a:effectLst>
              <a:latin typeface="Century Gothic" panose="020B0502020202020204" pitchFamily="34" charset="0"/>
            </a:endParaRPr>
          </a:p>
          <a:p>
            <a:r>
              <a:rPr lang="en-US" sz="3200" dirty="0">
                <a:solidFill>
                  <a:srgbClr val="FFFC89"/>
                </a:solidFill>
                <a:effectLst>
                  <a:outerShdw blurRad="38100" dist="38100" dir="2700000" algn="tl">
                    <a:srgbClr val="000000">
                      <a:alpha val="43137"/>
                    </a:srgbClr>
                  </a:outerShdw>
                </a:effectLst>
                <a:latin typeface="Century Gothic" panose="020B0502020202020204" pitchFamily="34" charset="0"/>
              </a:rPr>
              <a:t>Candidates for state or parish government must also submit a personal financial disclosure statement to the Board, and will receive their forms upon qualifying.</a:t>
            </a:r>
          </a:p>
          <a:p>
            <a:endParaRPr lang="en-US" sz="3200" dirty="0">
              <a:solidFill>
                <a:srgbClr val="FFFC89"/>
              </a:solidFill>
              <a:effectLst>
                <a:outerShdw blurRad="38100" dist="38100" dir="2700000" algn="tl">
                  <a:srgbClr val="000000">
                    <a:alpha val="43137"/>
                  </a:srgbClr>
                </a:outerShdw>
              </a:effectLst>
              <a:latin typeface="Century Gothic" panose="020B0502020202020204" pitchFamily="34" charset="0"/>
            </a:endParaRPr>
          </a:p>
          <a:p>
            <a:r>
              <a:rPr lang="en-US" sz="3200" dirty="0">
                <a:solidFill>
                  <a:srgbClr val="FFFC89"/>
                </a:solidFill>
                <a:effectLst>
                  <a:outerShdw blurRad="38100" dist="38100" dir="2700000" algn="tl">
                    <a:srgbClr val="000000">
                      <a:alpha val="43137"/>
                    </a:srgbClr>
                  </a:outerShdw>
                </a:effectLst>
                <a:latin typeface="Century Gothic" panose="020B0502020202020204" pitchFamily="34" charset="0"/>
              </a:rPr>
              <a:t>Each elected official should file only one statement annually, regardless of the number of positions that the official holds.</a:t>
            </a:r>
          </a:p>
          <a:p>
            <a:endParaRPr lang="en-US" sz="2700" dirty="0">
              <a:latin typeface="Century Gothic" panose="020B0502020202020204" pitchFamily="34" charset="0"/>
            </a:endParaRPr>
          </a:p>
        </p:txBody>
      </p:sp>
      <p:sp>
        <p:nvSpPr>
          <p:cNvPr id="7" name="TextBox 6"/>
          <p:cNvSpPr txBox="1"/>
          <p:nvPr/>
        </p:nvSpPr>
        <p:spPr>
          <a:xfrm>
            <a:off x="9256296" y="962526"/>
            <a:ext cx="2695074" cy="1815882"/>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Copperplate Gothic Light" panose="020E0507020206020404" pitchFamily="34" charset="0"/>
              </a:rPr>
              <a:t>Personal Disclosure for Elected Officials</a:t>
            </a:r>
          </a:p>
        </p:txBody>
      </p:sp>
    </p:spTree>
    <p:extLst>
      <p:ext uri="{BB962C8B-B14F-4D97-AF65-F5344CB8AC3E}">
        <p14:creationId xmlns:p14="http://schemas.microsoft.com/office/powerpoint/2010/main" val="301367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8"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0-ppt_w/2"/>
                                          </p:val>
                                        </p:tav>
                                      </p:tavLst>
                                    </p:anim>
                                    <p:anim calcmode="lin" valueType="num">
                                      <p:cBhvr additive="base">
                                        <p:cTn id="7" dur="500"/>
                                        <p:tgtEl>
                                          <p:spTgt spid="4"/>
                                        </p:tgtEl>
                                        <p:attrNameLst>
                                          <p:attrName>ppt_y</p:attrName>
                                        </p:attrNameLst>
                                      </p:cBhvr>
                                      <p:tavLst>
                                        <p:tav tm="0">
                                          <p:val>
                                            <p:strVal val="ppt_y"/>
                                          </p:val>
                                        </p:tav>
                                        <p:tav tm="100000">
                                          <p:val>
                                            <p:strVal val="ppt_y"/>
                                          </p:val>
                                        </p:tav>
                                      </p:tavLst>
                                    </p:anim>
                                    <p:set>
                                      <p:cBhvr>
                                        <p:cTn id="8" dur="1" fill="hold">
                                          <p:stCondLst>
                                            <p:cond delay="499"/>
                                          </p:stCondLst>
                                        </p:cTn>
                                        <p:tgtEl>
                                          <p:spTgt spid="4"/>
                                        </p:tgtEl>
                                        <p:attrNameLst>
                                          <p:attrName>style.visibility</p:attrName>
                                        </p:attrNameLst>
                                      </p:cBhvr>
                                      <p:to>
                                        <p:strVal val="hidden"/>
                                      </p:to>
                                    </p:set>
                                  </p:childTnLst>
                                </p:cTn>
                              </p:par>
                              <p:par>
                                <p:cTn id="9" presetID="2" presetClass="entr" presetSubtype="2"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800100" y="1066800"/>
            <a:ext cx="4953000" cy="462915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4100" b="1" dirty="0">
                <a:solidFill>
                  <a:srgbClr val="FFFC89"/>
                </a:solidFill>
                <a:effectLst>
                  <a:outerShdw blurRad="38100" dist="38100" dir="2700000" algn="tl">
                    <a:srgbClr val="000000">
                      <a:alpha val="43137"/>
                    </a:srgbClr>
                  </a:outerShdw>
                </a:effectLst>
              </a:rPr>
              <a:t>Tier 1</a:t>
            </a:r>
          </a:p>
          <a:p>
            <a:pPr marL="0" indent="0">
              <a:buFont typeface="Arial" panose="020B0604020202020204" pitchFamily="34" charset="0"/>
              <a:buNone/>
            </a:pPr>
            <a:endParaRPr lang="en-US" sz="1000" dirty="0">
              <a:solidFill>
                <a:srgbClr val="FFFC89"/>
              </a:solidFill>
              <a:effectLst>
                <a:outerShdw blurRad="38100" dist="38100" dir="2700000" algn="tl">
                  <a:srgbClr val="000000">
                    <a:alpha val="43137"/>
                  </a:srgbClr>
                </a:outerShdw>
              </a:effectLst>
            </a:endParaRPr>
          </a:p>
          <a:p>
            <a:pPr marL="457200" lvl="1" indent="0">
              <a:lnSpc>
                <a:spcPct val="120000"/>
              </a:lnSpc>
              <a:buFont typeface="Arial" panose="020B0604020202020204" pitchFamily="34" charset="0"/>
              <a:buNone/>
            </a:pPr>
            <a:r>
              <a:rPr lang="en-US" sz="3600" b="1" dirty="0">
                <a:solidFill>
                  <a:srgbClr val="FFFC89"/>
                </a:solidFill>
                <a:effectLst>
                  <a:outerShdw blurRad="38100" dist="38100" dir="2700000" algn="tl">
                    <a:srgbClr val="000000">
                      <a:alpha val="43137"/>
                    </a:srgbClr>
                  </a:outerShdw>
                </a:effectLst>
              </a:rPr>
              <a:t>Statewide elected officials, secretaries of certain state departments, and designated members of the office of the governor must file </a:t>
            </a:r>
          </a:p>
          <a:p>
            <a:pPr marL="457200" lvl="1" indent="0">
              <a:lnSpc>
                <a:spcPct val="120000"/>
              </a:lnSpc>
              <a:buFont typeface="Arial" panose="020B0604020202020204" pitchFamily="34" charset="0"/>
              <a:buNone/>
            </a:pPr>
            <a:r>
              <a:rPr lang="en-US" sz="3600" b="1" dirty="0">
                <a:solidFill>
                  <a:srgbClr val="FFFC89"/>
                </a:solidFill>
                <a:effectLst>
                  <a:outerShdw blurRad="38100" dist="38100" dir="2700000" algn="tl">
                    <a:srgbClr val="000000">
                      <a:alpha val="43137"/>
                    </a:srgbClr>
                  </a:outerShdw>
                </a:effectLst>
              </a:rPr>
              <a:t>Tier 1 Personal Financial Disclosure Statements.</a:t>
            </a:r>
            <a:endParaRPr lang="en-US" sz="2600" b="1" dirty="0">
              <a:solidFill>
                <a:srgbClr val="FFFC89"/>
              </a:solidFill>
              <a:effectLst>
                <a:outerShdw blurRad="38100" dist="38100" dir="2700000" algn="tl">
                  <a:srgbClr val="000000">
                    <a:alpha val="43137"/>
                  </a:srgbClr>
                </a:outerShdw>
              </a:effectLst>
            </a:endParaRPr>
          </a:p>
          <a:p>
            <a:endParaRPr lang="en-US" dirty="0"/>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97054" y="432791"/>
            <a:ext cx="4684142" cy="6068618"/>
          </a:xfrm>
          <a:prstGeom prst="rect">
            <a:avLst/>
          </a:prstGeom>
          <a:effectLst>
            <a:outerShdw blurRad="63500" sx="102000" sy="102000" algn="ctr" rotWithShape="0">
              <a:prstClr val="black">
                <a:alpha val="40000"/>
              </a:prstClr>
            </a:outerShdw>
          </a:effectLst>
        </p:spPr>
      </p:pic>
      <p:sp>
        <p:nvSpPr>
          <p:cNvPr id="6" name="TextBox 5"/>
          <p:cNvSpPr txBox="1"/>
          <p:nvPr/>
        </p:nvSpPr>
        <p:spPr>
          <a:xfrm>
            <a:off x="449029" y="6083859"/>
            <a:ext cx="5679056" cy="369332"/>
          </a:xfrm>
          <a:prstGeom prst="rect">
            <a:avLst/>
          </a:prstGeom>
          <a:noFill/>
        </p:spPr>
        <p:txBody>
          <a:bodyPr wrap="square" rtlCol="0">
            <a:spAutoFit/>
          </a:bodyPr>
          <a:lstStyle/>
          <a:p>
            <a:pPr algn="ctr"/>
            <a:r>
              <a:rPr lang="en-US"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Personal Disclosure for Elected Officials</a:t>
            </a:r>
          </a:p>
        </p:txBody>
      </p:sp>
    </p:spTree>
    <p:extLst>
      <p:ext uri="{BB962C8B-B14F-4D97-AF65-F5344CB8AC3E}">
        <p14:creationId xmlns:p14="http://schemas.microsoft.com/office/powerpoint/2010/main" val="249064333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21642" y="487634"/>
            <a:ext cx="4622861" cy="5982525"/>
          </a:xfrm>
          <a:prstGeom prst="rect">
            <a:avLst/>
          </a:prstGeom>
          <a:effectLst>
            <a:outerShdw blurRad="63500" sx="102000" sy="102000" algn="ctr" rotWithShape="0">
              <a:prstClr val="black">
                <a:alpha val="40000"/>
              </a:prstClr>
            </a:outerShdw>
          </a:effectLst>
        </p:spPr>
      </p:pic>
      <p:sp>
        <p:nvSpPr>
          <p:cNvPr id="6" name="Content Placeholder 3"/>
          <p:cNvSpPr txBox="1">
            <a:spLocks/>
          </p:cNvSpPr>
          <p:nvPr/>
        </p:nvSpPr>
        <p:spPr>
          <a:xfrm>
            <a:off x="946484" y="884320"/>
            <a:ext cx="4844715" cy="519764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900" dirty="0">
                <a:solidFill>
                  <a:srgbClr val="FFFC89"/>
                </a:solidFill>
                <a:effectLst>
                  <a:outerShdw blurRad="38100" dist="38100" dir="2700000" algn="tl">
                    <a:srgbClr val="000000">
                      <a:alpha val="43137"/>
                    </a:srgbClr>
                  </a:outerShdw>
                </a:effectLst>
              </a:rPr>
              <a:t>Tier 2</a:t>
            </a:r>
          </a:p>
          <a:p>
            <a:pPr marL="0" indent="0">
              <a:buFont typeface="Arial" panose="020B0604020202020204" pitchFamily="34" charset="0"/>
              <a:buNone/>
            </a:pPr>
            <a:endParaRPr lang="en-US" sz="1000" dirty="0">
              <a:solidFill>
                <a:srgbClr val="FFFC89"/>
              </a:solidFill>
              <a:effectLst>
                <a:outerShdw blurRad="38100" dist="38100" dir="2700000" algn="tl">
                  <a:srgbClr val="000000">
                    <a:alpha val="43137"/>
                  </a:srgbClr>
                </a:outerShdw>
              </a:effectLst>
            </a:endParaRPr>
          </a:p>
          <a:p>
            <a:pPr marL="457200" lvl="1" indent="0">
              <a:lnSpc>
                <a:spcPct val="110000"/>
              </a:lnSpc>
              <a:buFont typeface="Arial" panose="020B0604020202020204" pitchFamily="34" charset="0"/>
              <a:buNone/>
            </a:pPr>
            <a:r>
              <a:rPr lang="en-US" sz="3500" b="1" dirty="0">
                <a:solidFill>
                  <a:srgbClr val="FFFC89"/>
                </a:solidFill>
              </a:rPr>
              <a:t>All state legislators, certain state boards, and all elected officials who represent a voting district with a population of 5,000 or more must file Tier 2 Personal Financial Disclosure Statements.</a:t>
            </a:r>
          </a:p>
        </p:txBody>
      </p:sp>
      <p:sp>
        <p:nvSpPr>
          <p:cNvPr id="8" name="TextBox 7"/>
          <p:cNvSpPr txBox="1"/>
          <p:nvPr/>
        </p:nvSpPr>
        <p:spPr>
          <a:xfrm>
            <a:off x="449029" y="6083859"/>
            <a:ext cx="5679056" cy="369332"/>
          </a:xfrm>
          <a:prstGeom prst="rect">
            <a:avLst/>
          </a:prstGeom>
          <a:noFill/>
        </p:spPr>
        <p:txBody>
          <a:bodyPr wrap="square" rtlCol="0">
            <a:spAutoFit/>
          </a:bodyPr>
          <a:lstStyle/>
          <a:p>
            <a:pPr algn="ctr"/>
            <a:r>
              <a:rPr lang="en-US"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Personal Disclosure for Elected Officials</a:t>
            </a:r>
          </a:p>
        </p:txBody>
      </p:sp>
    </p:spTree>
    <p:extLst>
      <p:ext uri="{BB962C8B-B14F-4D97-AF65-F5344CB8AC3E}">
        <p14:creationId xmlns:p14="http://schemas.microsoft.com/office/powerpoint/2010/main" val="330069437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82063" y="520323"/>
            <a:ext cx="4567989" cy="5925636"/>
          </a:xfrm>
          <a:prstGeom prst="rect">
            <a:avLst/>
          </a:prstGeom>
          <a:effectLst>
            <a:outerShdw blurRad="63500" sx="102000" sy="102000" algn="ctr" rotWithShape="0">
              <a:prstClr val="black">
                <a:alpha val="40000"/>
              </a:prstClr>
            </a:outerShdw>
          </a:effectLst>
        </p:spPr>
      </p:pic>
      <p:sp>
        <p:nvSpPr>
          <p:cNvPr id="5" name="Content Placeholder 3"/>
          <p:cNvSpPr txBox="1">
            <a:spLocks/>
          </p:cNvSpPr>
          <p:nvPr/>
        </p:nvSpPr>
        <p:spPr>
          <a:xfrm>
            <a:off x="744956" y="438362"/>
            <a:ext cx="5440279" cy="6084009"/>
          </a:xfrm>
          <a:prstGeom prst="rect">
            <a:avLst/>
          </a:prstGeom>
          <a:noFill/>
          <a:effectLst>
            <a:softEdge rad="63500"/>
          </a:effectLst>
        </p:spPr>
        <p:txBody>
          <a:bodyPr vert="horz" lIns="91440" tIns="45720" rIns="91440" bIns="45720" rtlCol="0" anchor="ctr"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dirty="0">
                <a:solidFill>
                  <a:srgbClr val="FFFC89"/>
                </a:solidFill>
                <a:effectLst>
                  <a:outerShdw blurRad="38100" dist="38100" dir="2700000" algn="tl">
                    <a:srgbClr val="000000">
                      <a:alpha val="43137"/>
                    </a:srgbClr>
                  </a:outerShdw>
                </a:effectLst>
              </a:rPr>
              <a:t>Tier 2.1</a:t>
            </a:r>
          </a:p>
          <a:p>
            <a:pPr marL="0" indent="0">
              <a:buFont typeface="Arial" panose="020B0604020202020204" pitchFamily="34" charset="0"/>
              <a:buNone/>
            </a:pPr>
            <a:endParaRPr lang="en-US" sz="1000" dirty="0">
              <a:solidFill>
                <a:srgbClr val="FFFC89"/>
              </a:solidFill>
              <a:effectLst>
                <a:outerShdw blurRad="38100" dist="38100" dir="2700000" algn="tl">
                  <a:srgbClr val="000000">
                    <a:alpha val="43137"/>
                  </a:srgbClr>
                </a:outerShdw>
              </a:effectLst>
            </a:endParaRPr>
          </a:p>
          <a:p>
            <a:pPr marL="57150" indent="0">
              <a:lnSpc>
                <a:spcPct val="100000"/>
              </a:lnSpc>
              <a:spcBef>
                <a:spcPts val="0"/>
              </a:spcBef>
              <a:buFont typeface="Arial" panose="020B0604020202020204" pitchFamily="34" charset="0"/>
              <a:buNone/>
            </a:pPr>
            <a:r>
              <a:rPr lang="en-US" sz="3000" b="1" dirty="0">
                <a:solidFill>
                  <a:srgbClr val="FFFC89"/>
                </a:solidFill>
                <a:effectLst>
                  <a:outerShdw blurRad="38100" dist="38100" dir="2700000" algn="tl">
                    <a:srgbClr val="000000">
                      <a:alpha val="43137"/>
                    </a:srgbClr>
                  </a:outerShdw>
                </a:effectLst>
              </a:rPr>
              <a:t>Each member and any designee of a member of a board or commission that has the authority to expend, disburse, or invest ten thousand dollars or more of funds in a fiscal year must file Tier 2.1 Personal Financial Disclosure Statements.</a:t>
            </a:r>
          </a:p>
          <a:p>
            <a:pPr marL="57150" indent="0">
              <a:buFont typeface="Arial" panose="020B0604020202020204" pitchFamily="34" charset="0"/>
              <a:buNone/>
            </a:pPr>
            <a:endParaRPr lang="en-US" sz="3600" b="1" dirty="0">
              <a:solidFill>
                <a:srgbClr val="FFFC89"/>
              </a:solidFill>
              <a:effectLst>
                <a:outerShdw blurRad="38100" dist="38100" dir="2700000" algn="tl">
                  <a:srgbClr val="000000">
                    <a:alpha val="43137"/>
                  </a:srgbClr>
                </a:outerShdw>
              </a:effectLst>
            </a:endParaRPr>
          </a:p>
        </p:txBody>
      </p:sp>
      <p:sp>
        <p:nvSpPr>
          <p:cNvPr id="8" name="TextBox 7"/>
          <p:cNvSpPr txBox="1"/>
          <p:nvPr/>
        </p:nvSpPr>
        <p:spPr>
          <a:xfrm>
            <a:off x="449029" y="6324489"/>
            <a:ext cx="5679056" cy="369332"/>
          </a:xfrm>
          <a:prstGeom prst="rect">
            <a:avLst/>
          </a:prstGeom>
          <a:noFill/>
        </p:spPr>
        <p:txBody>
          <a:bodyPr wrap="square" rtlCol="0">
            <a:spAutoFit/>
          </a:bodyPr>
          <a:lstStyle/>
          <a:p>
            <a:pPr algn="ctr"/>
            <a:r>
              <a:rPr lang="en-US"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Personal Disclosure for Elected Officials</a:t>
            </a:r>
          </a:p>
        </p:txBody>
      </p:sp>
    </p:spTree>
    <p:extLst>
      <p:ext uri="{BB962C8B-B14F-4D97-AF65-F5344CB8AC3E}">
        <p14:creationId xmlns:p14="http://schemas.microsoft.com/office/powerpoint/2010/main" val="8491296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30189" y="477486"/>
            <a:ext cx="4595029" cy="5955399"/>
          </a:xfrm>
          <a:prstGeom prst="rect">
            <a:avLst/>
          </a:prstGeom>
          <a:effectLst>
            <a:outerShdw blurRad="63500" sx="102000" sy="102000" algn="ctr" rotWithShape="0">
              <a:prstClr val="black">
                <a:alpha val="40000"/>
              </a:prstClr>
            </a:outerShdw>
          </a:effectLst>
        </p:spPr>
      </p:pic>
      <p:sp>
        <p:nvSpPr>
          <p:cNvPr id="7" name="Content Placeholder 3"/>
          <p:cNvSpPr txBox="1">
            <a:spLocks/>
          </p:cNvSpPr>
          <p:nvPr/>
        </p:nvSpPr>
        <p:spPr>
          <a:xfrm>
            <a:off x="1022684" y="1279357"/>
            <a:ext cx="4572000" cy="4431632"/>
          </a:xfrm>
          <a:prstGeom prst="rect">
            <a:avLst/>
          </a:prstGeom>
          <a:noFill/>
          <a:effectLst>
            <a:softEdge rad="63500"/>
          </a:effectLst>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600" dirty="0">
                <a:solidFill>
                  <a:srgbClr val="FFFC89"/>
                </a:solidFill>
                <a:effectLst>
                  <a:outerShdw blurRad="38100" dist="38100" dir="2700000" algn="tl">
                    <a:srgbClr val="000000">
                      <a:alpha val="43137"/>
                    </a:srgbClr>
                  </a:outerShdw>
                </a:effectLst>
              </a:rPr>
              <a:t>Tier 3</a:t>
            </a:r>
          </a:p>
          <a:p>
            <a:pPr marL="0" indent="0">
              <a:buFont typeface="Arial" panose="020B0604020202020204" pitchFamily="34" charset="0"/>
              <a:buNone/>
            </a:pPr>
            <a:endParaRPr lang="en-US" sz="1000" dirty="0">
              <a:solidFill>
                <a:srgbClr val="FFFC89"/>
              </a:solidFill>
              <a:effectLst>
                <a:outerShdw blurRad="38100" dist="38100" dir="2700000" algn="tl">
                  <a:srgbClr val="000000">
                    <a:alpha val="43137"/>
                  </a:srgbClr>
                </a:outerShdw>
              </a:effectLst>
            </a:endParaRPr>
          </a:p>
          <a:p>
            <a:pPr marL="457200" lvl="1" indent="0">
              <a:lnSpc>
                <a:spcPct val="100000"/>
              </a:lnSpc>
              <a:spcBef>
                <a:spcPts val="0"/>
              </a:spcBef>
              <a:buFont typeface="Arial" panose="020B0604020202020204" pitchFamily="34" charset="0"/>
              <a:buNone/>
            </a:pPr>
            <a:r>
              <a:rPr lang="en-US" sz="2800" b="1" dirty="0">
                <a:solidFill>
                  <a:srgbClr val="FFFC89"/>
                </a:solidFill>
                <a:effectLst>
                  <a:outerShdw blurRad="38100" dist="38100" dir="2700000" algn="tl">
                    <a:srgbClr val="000000">
                      <a:alpha val="43137"/>
                    </a:srgbClr>
                  </a:outerShdw>
                </a:effectLst>
              </a:rPr>
              <a:t>All elected officials who represent a voting district with a population of less than 5,000, as well as charter school board members, must file Tier 3 Personal Financial Disclosure Statements.</a:t>
            </a:r>
          </a:p>
          <a:p>
            <a:pPr marL="0" indent="0">
              <a:buNone/>
            </a:pPr>
            <a:endParaRPr lang="en-US" dirty="0"/>
          </a:p>
        </p:txBody>
      </p:sp>
      <p:sp>
        <p:nvSpPr>
          <p:cNvPr id="8" name="TextBox 7"/>
          <p:cNvSpPr txBox="1"/>
          <p:nvPr/>
        </p:nvSpPr>
        <p:spPr>
          <a:xfrm>
            <a:off x="449029" y="6083859"/>
            <a:ext cx="5679056" cy="369332"/>
          </a:xfrm>
          <a:prstGeom prst="rect">
            <a:avLst/>
          </a:prstGeom>
          <a:noFill/>
        </p:spPr>
        <p:txBody>
          <a:bodyPr wrap="square" rtlCol="0">
            <a:spAutoFit/>
          </a:bodyPr>
          <a:lstStyle/>
          <a:p>
            <a:pPr algn="ctr"/>
            <a:r>
              <a:rPr lang="en-US"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Personal Disclosure for Elected Officials</a:t>
            </a:r>
          </a:p>
        </p:txBody>
      </p:sp>
    </p:spTree>
    <p:extLst>
      <p:ext uri="{BB962C8B-B14F-4D97-AF65-F5344CB8AC3E}">
        <p14:creationId xmlns:p14="http://schemas.microsoft.com/office/powerpoint/2010/main" val="72872125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90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81000" y="342900"/>
            <a:ext cx="4227439" cy="646331"/>
          </a:xfrm>
          <a:prstGeom prst="rect">
            <a:avLst/>
          </a:prstGeom>
          <a:solidFill>
            <a:srgbClr val="C5E3F0">
              <a:alpha val="75000"/>
            </a:srgbClr>
          </a:solidFill>
          <a:ln w="3175">
            <a:solidFill>
              <a:schemeClr val="tx2">
                <a:lumMod val="50000"/>
              </a:schemeClr>
            </a:solidFill>
          </a:ln>
          <a:effectLst>
            <a:outerShdw blurRad="50800" dist="50800" dir="5400000" algn="t" rotWithShape="0">
              <a:prstClr val="black">
                <a:alpha val="40000"/>
              </a:prstClr>
            </a:outerShdw>
          </a:effectLst>
        </p:spPr>
        <p:txBody>
          <a:bodyPr wrap="none" rtlCol="0">
            <a:spAutoFit/>
          </a:bodyPr>
          <a:lstStyle/>
          <a:p>
            <a:r>
              <a:rPr lang="en-US" sz="3600" dirty="0">
                <a:latin typeface="Copperplate Gothic Light" panose="020E0507020206020404" pitchFamily="34" charset="0"/>
              </a:rPr>
              <a:t>Abuse of Office</a:t>
            </a:r>
          </a:p>
        </p:txBody>
      </p:sp>
      <p:sp>
        <p:nvSpPr>
          <p:cNvPr id="4" name="Content Placeholder 3"/>
          <p:cNvSpPr txBox="1">
            <a:spLocks/>
          </p:cNvSpPr>
          <p:nvPr/>
        </p:nvSpPr>
        <p:spPr>
          <a:xfrm>
            <a:off x="381000" y="1450429"/>
            <a:ext cx="6997262" cy="5180976"/>
          </a:xfrm>
          <a:prstGeom prst="rect">
            <a:avLst/>
          </a:prstGeom>
          <a:solidFill>
            <a:srgbClr val="C5E3F0">
              <a:alpha val="73000"/>
            </a:srgbClr>
          </a:solidFill>
          <a:ln>
            <a:solidFill>
              <a:schemeClr val="tx2">
                <a:lumMod val="50000"/>
                <a:alpha val="65000"/>
              </a:schemeClr>
            </a:solidFill>
          </a:ln>
        </p:spPr>
        <p:txBody>
          <a:bodyPr vert="horz" lIns="91440" tIns="18288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000" dirty="0">
                <a:effectLst>
                  <a:outerShdw blurRad="38100" dist="38100" dir="2700000" algn="tl">
                    <a:srgbClr val="000000">
                      <a:alpha val="43137"/>
                    </a:srgbClr>
                  </a:outerShdw>
                </a:effectLst>
              </a:rPr>
              <a:t>A Public Servant </a:t>
            </a:r>
            <a:r>
              <a:rPr lang="en-US" sz="3000" b="1" dirty="0">
                <a:effectLst>
                  <a:outerShdw blurRad="38100" dist="38100" dir="2700000" algn="tl">
                    <a:srgbClr val="000000">
                      <a:alpha val="43137"/>
                    </a:srgbClr>
                  </a:outerShdw>
                </a:effectLst>
              </a:rPr>
              <a:t>MAY NOT</a:t>
            </a:r>
          </a:p>
          <a:p>
            <a:endParaRPr lang="en-US" sz="1000" dirty="0"/>
          </a:p>
          <a:p>
            <a:pPr lvl="1">
              <a:lnSpc>
                <a:spcPct val="100000"/>
              </a:lnSpc>
              <a:spcAft>
                <a:spcPts val="1800"/>
              </a:spcAft>
            </a:pPr>
            <a:r>
              <a:rPr lang="en-US" sz="3000" dirty="0">
                <a:effectLst>
                  <a:outerShdw blurRad="38100" dist="38100" dir="2700000" algn="tl">
                    <a:srgbClr val="000000">
                      <a:alpha val="43137"/>
                    </a:srgbClr>
                  </a:outerShdw>
                </a:effectLst>
              </a:rPr>
              <a:t>Use his or her office or position directly or indirectly to compel or coerce anyone to provide any thing of economic value to himself or herself or to another public servant or other person.</a:t>
            </a:r>
          </a:p>
          <a:p>
            <a:pPr lvl="1">
              <a:lnSpc>
                <a:spcPct val="100000"/>
              </a:lnSpc>
              <a:spcAft>
                <a:spcPts val="1800"/>
              </a:spcAft>
            </a:pPr>
            <a:r>
              <a:rPr lang="en-US" sz="3000" dirty="0">
                <a:effectLst>
                  <a:outerShdw blurRad="38100" dist="38100" dir="2700000" algn="tl">
                    <a:srgbClr val="000000">
                      <a:alpha val="43137"/>
                    </a:srgbClr>
                  </a:outerShdw>
                </a:effectLst>
              </a:rPr>
              <a:t>Use his or her office or position directly or indirectly to compel or coerce anyone to participate in political activity.</a:t>
            </a:r>
          </a:p>
        </p:txBody>
      </p:sp>
      <p:sp>
        <p:nvSpPr>
          <p:cNvPr id="5" name="TextBox 4"/>
          <p:cNvSpPr txBox="1"/>
          <p:nvPr/>
        </p:nvSpPr>
        <p:spPr>
          <a:xfrm>
            <a:off x="10725460" y="6477893"/>
            <a:ext cx="1435008" cy="338554"/>
          </a:xfrm>
          <a:prstGeom prst="rect">
            <a:avLst/>
          </a:prstGeom>
          <a:noFill/>
        </p:spPr>
        <p:txBody>
          <a:bodyPr wrap="none" rtlCol="0">
            <a:spAutoFit/>
          </a:bodyPr>
          <a:lstStyle/>
          <a:p>
            <a:r>
              <a:rPr lang="en-US" sz="1600" dirty="0">
                <a:solidFill>
                  <a:schemeClr val="tx2">
                    <a:lumMod val="50000"/>
                  </a:schemeClr>
                </a:solidFill>
              </a:rPr>
              <a:t>Section 1116</a:t>
            </a:r>
          </a:p>
        </p:txBody>
      </p:sp>
    </p:spTree>
    <p:extLst>
      <p:ext uri="{BB962C8B-B14F-4D97-AF65-F5344CB8AC3E}">
        <p14:creationId xmlns:p14="http://schemas.microsoft.com/office/powerpoint/2010/main" val="194799974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8094" y="1284785"/>
            <a:ext cx="10118490" cy="4740850"/>
          </a:xfrm>
          <a:prstGeom prst="rect">
            <a:avLst/>
          </a:prstGeom>
        </p:spPr>
        <p:txBody>
          <a:bodyPr wrap="square">
            <a:spAutoFit/>
          </a:bodyPr>
          <a:lstStyle/>
          <a:p>
            <a:pPr algn="ctr">
              <a:lnSpc>
                <a:spcPts val="4400"/>
              </a:lnSpc>
            </a:pP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This covers the main provisions </a:t>
            </a:r>
          </a:p>
          <a:p>
            <a:pPr algn="ctr">
              <a:lnSpc>
                <a:spcPts val="4400"/>
              </a:lnSpc>
            </a:pP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of the</a:t>
            </a:r>
          </a:p>
          <a:p>
            <a:pPr algn="ctr">
              <a:lnSpc>
                <a:spcPts val="4400"/>
              </a:lnSpc>
            </a:pP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Louisiana </a:t>
            </a:r>
          </a:p>
          <a:p>
            <a:pPr algn="ctr">
              <a:lnSpc>
                <a:spcPts val="4400"/>
              </a:lnSpc>
            </a:pPr>
            <a:r>
              <a:rPr lang="en-US" sz="48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Code of Governmental Ethics</a:t>
            </a:r>
          </a:p>
          <a:p>
            <a:pPr>
              <a:lnSpc>
                <a:spcPts val="4400"/>
              </a:lnSpc>
            </a:pPr>
            <a:endParaRPr lang="en-US" sz="36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endParaRPr>
          </a:p>
          <a:p>
            <a:pPr algn="ctr">
              <a:lnSpc>
                <a:spcPts val="4400"/>
              </a:lnSpc>
              <a:spcAft>
                <a:spcPts val="1200"/>
              </a:spcAft>
            </a:pPr>
            <a:r>
              <a:rPr lang="en-US" sz="54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Next? </a:t>
            </a:r>
          </a:p>
          <a:p>
            <a:pPr algn="ctr">
              <a:lnSpc>
                <a:spcPts val="4400"/>
              </a:lnSpc>
              <a:spcAft>
                <a:spcPts val="1200"/>
              </a:spcAft>
            </a:pPr>
            <a:r>
              <a:rPr lang="en-US" sz="4000" dirty="0">
                <a:solidFill>
                  <a:schemeClr val="accent1">
                    <a:lumMod val="20000"/>
                    <a:lumOff val="80000"/>
                  </a:schemeClr>
                </a:solidFill>
                <a:effectLst>
                  <a:outerShdw blurRad="38100" dist="38100" dir="2700000" algn="tl">
                    <a:srgbClr val="000000">
                      <a:alpha val="43137"/>
                    </a:srgbClr>
                  </a:outerShdw>
                </a:effectLst>
                <a:latin typeface="Berlin Sans FB Demi" panose="020E0802020502020306" pitchFamily="34" charset="0"/>
              </a:rPr>
              <a:t>A quick look at how the Board of Ethics enforces the Code</a:t>
            </a:r>
          </a:p>
        </p:txBody>
      </p:sp>
    </p:spTree>
    <p:extLst>
      <p:ext uri="{BB962C8B-B14F-4D97-AF65-F5344CB8AC3E}">
        <p14:creationId xmlns:p14="http://schemas.microsoft.com/office/powerpoint/2010/main" val="2135481926"/>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350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4759" y="887810"/>
            <a:ext cx="9133114" cy="707886"/>
          </a:xfrm>
          <a:prstGeom prst="rect">
            <a:avLst/>
          </a:prstGeom>
          <a:noFill/>
        </p:spPr>
        <p:txBody>
          <a:bodyPr wrap="square" rtlCol="0">
            <a:spAutoFit/>
          </a:bodyPr>
          <a:lstStyle/>
          <a:p>
            <a:pPr algn="ctr"/>
            <a:r>
              <a:rPr lang="en-US" sz="4000" b="1" dirty="0">
                <a:solidFill>
                  <a:schemeClr val="bg1"/>
                </a:solidFill>
                <a:effectLst>
                  <a:outerShdw blurRad="38100" dist="38100" dir="2700000" algn="tl">
                    <a:srgbClr val="000000">
                      <a:alpha val="43137"/>
                    </a:srgbClr>
                  </a:outerShdw>
                </a:effectLst>
                <a:latin typeface="Copperplate Gothic Light" panose="020E0507020206020404" pitchFamily="34" charset="0"/>
              </a:rPr>
              <a:t>What is the Board of Ethics?</a:t>
            </a:r>
          </a:p>
        </p:txBody>
      </p:sp>
      <p:sp>
        <p:nvSpPr>
          <p:cNvPr id="3" name="TextBox 2"/>
          <p:cNvSpPr txBox="1"/>
          <p:nvPr/>
        </p:nvSpPr>
        <p:spPr>
          <a:xfrm>
            <a:off x="1395905" y="2189827"/>
            <a:ext cx="7085943" cy="2554545"/>
          </a:xfrm>
          <a:prstGeom prst="rect">
            <a:avLst/>
          </a:prstGeom>
          <a:noFill/>
        </p:spPr>
        <p:txBody>
          <a:bodyPr wrap="square" rtlCol="0">
            <a:spAutoFit/>
          </a:bodyPr>
          <a:lstStyle/>
          <a:p>
            <a:r>
              <a:rPr lang="en-US" sz="3200" b="1" dirty="0">
                <a:solidFill>
                  <a:schemeClr val="bg1"/>
                </a:solidFill>
                <a:effectLst>
                  <a:outerShdw blurRad="38100" dist="38100" dir="2700000" algn="tl">
                    <a:srgbClr val="000000">
                      <a:alpha val="43137"/>
                    </a:srgbClr>
                  </a:outerShdw>
                </a:effectLst>
              </a:rPr>
              <a:t>The Board of Ethics is an agency of the state of Louisiana. It is also a group of selected men and women who enforce Louisiana’s Code of Governmental Ethics. </a:t>
            </a:r>
          </a:p>
        </p:txBody>
      </p:sp>
    </p:spTree>
    <p:extLst>
      <p:ext uri="{BB962C8B-B14F-4D97-AF65-F5344CB8AC3E}">
        <p14:creationId xmlns:p14="http://schemas.microsoft.com/office/powerpoint/2010/main" val="356596752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22603" y="2196178"/>
            <a:ext cx="9899902" cy="4567659"/>
          </a:xfrm>
          <a:prstGeom prst="rect">
            <a:avLst/>
          </a:prstGeom>
          <a:effectLst>
            <a:softEdge rad="127000"/>
          </a:effectLst>
        </p:spPr>
      </p:pic>
      <p:sp>
        <p:nvSpPr>
          <p:cNvPr id="14" name="TextBox 13"/>
          <p:cNvSpPr txBox="1"/>
          <p:nvPr/>
        </p:nvSpPr>
        <p:spPr>
          <a:xfrm>
            <a:off x="761547" y="112996"/>
            <a:ext cx="8622014" cy="1404744"/>
          </a:xfrm>
          <a:prstGeom prst="rect">
            <a:avLst/>
          </a:prstGeom>
          <a:noFill/>
        </p:spPr>
        <p:txBody>
          <a:bodyPr wrap="square" rtlCol="0">
            <a:spAutoFit/>
          </a:bodyPr>
          <a:lstStyle/>
          <a:p>
            <a:pPr algn="ctr">
              <a:lnSpc>
                <a:spcPts val="5300"/>
              </a:lnSpc>
            </a:pPr>
            <a:r>
              <a:rPr lang="en-US" sz="4400" b="1" kern="800" dirty="0">
                <a:solidFill>
                  <a:schemeClr val="bg1"/>
                </a:solidFill>
                <a:effectLst>
                  <a:outerShdw blurRad="38100" dist="38100" dir="2700000" algn="tl">
                    <a:srgbClr val="000000">
                      <a:alpha val="43137"/>
                    </a:srgbClr>
                  </a:outerShdw>
                </a:effectLst>
              </a:rPr>
              <a:t>Board members are </a:t>
            </a:r>
          </a:p>
          <a:p>
            <a:pPr algn="ctr">
              <a:lnSpc>
                <a:spcPts val="5300"/>
              </a:lnSpc>
            </a:pPr>
            <a:r>
              <a:rPr lang="en-US" sz="4400" b="1" kern="800" dirty="0">
                <a:solidFill>
                  <a:schemeClr val="bg1"/>
                </a:solidFill>
                <a:effectLst>
                  <a:outerShdw blurRad="38100" dist="38100" dir="2700000" algn="tl">
                    <a:srgbClr val="000000">
                      <a:alpha val="43137"/>
                    </a:srgbClr>
                  </a:outerShdw>
                </a:effectLst>
              </a:rPr>
              <a:t>appointed or elected.</a:t>
            </a:r>
          </a:p>
        </p:txBody>
      </p:sp>
      <p:sp>
        <p:nvSpPr>
          <p:cNvPr id="15" name="Rectangle 14"/>
          <p:cNvSpPr/>
          <p:nvPr/>
        </p:nvSpPr>
        <p:spPr>
          <a:xfrm>
            <a:off x="761547" y="1756470"/>
            <a:ext cx="4169493" cy="2590800"/>
          </a:xfrm>
          <a:prstGeom prst="rect">
            <a:avLst/>
          </a:prstGeom>
          <a:solidFill>
            <a:srgbClr val="2B7499">
              <a:alpha val="92000"/>
            </a:srgbClr>
          </a:solidFill>
          <a:ln w="3175">
            <a:solidFill>
              <a:schemeClr val="bg1">
                <a:lumMod val="65000"/>
              </a:schemeClr>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p:cNvSpPr txBox="1"/>
          <p:nvPr/>
        </p:nvSpPr>
        <p:spPr>
          <a:xfrm>
            <a:off x="837747" y="1811834"/>
            <a:ext cx="4093293" cy="2123658"/>
          </a:xfrm>
          <a:prstGeom prst="rect">
            <a:avLst/>
          </a:prstGeom>
          <a:noFill/>
          <a:ln>
            <a:noFill/>
          </a:ln>
        </p:spPr>
        <p:txBody>
          <a:bodyPr wrap="square" rtlCol="0">
            <a:spAutoFit/>
          </a:bodyPr>
          <a:lstStyle/>
          <a:p>
            <a:pPr>
              <a:spcAft>
                <a:spcPts val="1200"/>
              </a:spcAft>
            </a:pPr>
            <a:r>
              <a:rPr lang="en-US" sz="2400" b="1" dirty="0">
                <a:solidFill>
                  <a:schemeClr val="bg1"/>
                </a:solidFill>
                <a:effectLst>
                  <a:outerShdw blurRad="38100" dist="38100" dir="2700000" algn="tl">
                    <a:srgbClr val="000000">
                      <a:alpha val="43137"/>
                    </a:srgbClr>
                  </a:outerShdw>
                </a:effectLst>
              </a:rPr>
              <a:t>11 appointed members</a:t>
            </a:r>
          </a:p>
          <a:p>
            <a:r>
              <a:rPr lang="en-US" sz="2200" b="1" dirty="0">
                <a:solidFill>
                  <a:schemeClr val="bg1"/>
                </a:solidFill>
                <a:effectLst>
                  <a:outerShdw blurRad="38100" dist="38100" dir="2700000" algn="tl">
                    <a:srgbClr val="000000">
                      <a:alpha val="43137"/>
                    </a:srgbClr>
                  </a:outerShdw>
                </a:effectLst>
              </a:rPr>
              <a:t>   7 appointed by Governor</a:t>
            </a:r>
          </a:p>
          <a:p>
            <a:r>
              <a:rPr lang="en-US" sz="2200" b="1" dirty="0">
                <a:solidFill>
                  <a:schemeClr val="bg1"/>
                </a:solidFill>
                <a:effectLst>
                  <a:outerShdw blurRad="38100" dist="38100" dir="2700000" algn="tl">
                    <a:srgbClr val="000000">
                      <a:alpha val="43137"/>
                    </a:srgbClr>
                  </a:outerShdw>
                </a:effectLst>
              </a:rPr>
              <a:t>   2 elected by the Senate</a:t>
            </a:r>
          </a:p>
          <a:p>
            <a:r>
              <a:rPr lang="en-US" sz="2200" b="1" dirty="0">
                <a:solidFill>
                  <a:schemeClr val="bg1"/>
                </a:solidFill>
                <a:effectLst>
                  <a:outerShdw blurRad="38100" dist="38100" dir="2700000" algn="tl">
                    <a:srgbClr val="000000">
                      <a:alpha val="43137"/>
                    </a:srgbClr>
                  </a:outerShdw>
                </a:effectLst>
              </a:rPr>
              <a:t>   2 elected the House</a:t>
            </a:r>
            <a:endParaRPr lang="en-US" sz="2400" b="1" dirty="0">
              <a:solidFill>
                <a:schemeClr val="bg1"/>
              </a:solidFill>
              <a:effectLst>
                <a:outerShdw blurRad="38100" dist="38100" dir="2700000" algn="tl">
                  <a:srgbClr val="000000">
                    <a:alpha val="43137"/>
                  </a:srgbClr>
                </a:outerShdw>
              </a:effectLst>
            </a:endParaRPr>
          </a:p>
          <a:p>
            <a:pPr>
              <a:spcBef>
                <a:spcPts val="1200"/>
              </a:spcBef>
            </a:pPr>
            <a:r>
              <a:rPr lang="en-US" sz="2200" b="1" dirty="0">
                <a:solidFill>
                  <a:schemeClr val="bg1"/>
                </a:solidFill>
                <a:effectLst>
                  <a:outerShdw blurRad="38100" dist="38100" dir="2700000" algn="tl">
                    <a:srgbClr val="000000">
                      <a:alpha val="43137"/>
                    </a:srgbClr>
                  </a:outerShdw>
                </a:effectLst>
              </a:rPr>
              <a:t>Uncompensated (not paid)</a:t>
            </a:r>
          </a:p>
        </p:txBody>
      </p:sp>
      <p:sp>
        <p:nvSpPr>
          <p:cNvPr id="17" name="Rectangle 16"/>
          <p:cNvSpPr/>
          <p:nvPr/>
        </p:nvSpPr>
        <p:spPr>
          <a:xfrm>
            <a:off x="5214068" y="1756470"/>
            <a:ext cx="4169493" cy="2590800"/>
          </a:xfrm>
          <a:prstGeom prst="rect">
            <a:avLst/>
          </a:prstGeom>
          <a:solidFill>
            <a:srgbClr val="2B7499">
              <a:alpha val="91000"/>
            </a:srgbClr>
          </a:solidFill>
          <a:ln w="3175">
            <a:solidFill>
              <a:schemeClr val="bg1">
                <a:lumMod val="6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p:cNvSpPr txBox="1"/>
          <p:nvPr/>
        </p:nvSpPr>
        <p:spPr>
          <a:xfrm>
            <a:off x="5255847" y="1767489"/>
            <a:ext cx="4169493" cy="3046988"/>
          </a:xfrm>
          <a:prstGeom prst="rect">
            <a:avLst/>
          </a:prstGeom>
          <a:noFill/>
        </p:spPr>
        <p:txBody>
          <a:bodyPr wrap="square" rtlCol="0">
            <a:spAutoFit/>
          </a:bodyPr>
          <a:lstStyle/>
          <a:p>
            <a:r>
              <a:rPr lang="en-US" sz="2400" b="1" dirty="0">
                <a:solidFill>
                  <a:schemeClr val="bg1"/>
                </a:solidFill>
                <a:effectLst>
                  <a:outerShdw blurRad="38100" dist="38100" dir="2700000" algn="tl">
                    <a:srgbClr val="000000">
                      <a:alpha val="43137"/>
                    </a:srgbClr>
                  </a:outerShdw>
                </a:effectLst>
              </a:rPr>
              <a:t>Addresses</a:t>
            </a:r>
          </a:p>
          <a:p>
            <a:pPr lvl="1"/>
            <a:r>
              <a:rPr lang="en-US" sz="2200" b="1" dirty="0">
                <a:solidFill>
                  <a:schemeClr val="bg1"/>
                </a:solidFill>
                <a:effectLst>
                  <a:outerShdw blurRad="38100" dist="38100" dir="2700000" algn="tl">
                    <a:srgbClr val="000000">
                      <a:alpha val="43137"/>
                    </a:srgbClr>
                  </a:outerShdw>
                </a:effectLst>
              </a:rPr>
              <a:t>P.O. Box 4368</a:t>
            </a:r>
          </a:p>
          <a:p>
            <a:pPr lvl="1"/>
            <a:r>
              <a:rPr lang="en-US" sz="2200" b="1" dirty="0">
                <a:solidFill>
                  <a:schemeClr val="bg1"/>
                </a:solidFill>
                <a:effectLst>
                  <a:outerShdw blurRad="38100" dist="38100" dir="2700000" algn="tl">
                    <a:srgbClr val="000000">
                      <a:alpha val="43137"/>
                    </a:srgbClr>
                  </a:outerShdw>
                </a:effectLst>
              </a:rPr>
              <a:t>Baton Rouge, LA 70821</a:t>
            </a:r>
          </a:p>
          <a:p>
            <a:pPr lvl="1"/>
            <a:endParaRPr lang="en-US" sz="2200" b="1" dirty="0">
              <a:solidFill>
                <a:schemeClr val="bg1"/>
              </a:solidFill>
              <a:effectLst>
                <a:outerShdw blurRad="38100" dist="38100" dir="2700000" algn="tl">
                  <a:srgbClr val="000000">
                    <a:alpha val="43137"/>
                  </a:srgbClr>
                </a:outerShdw>
              </a:effectLst>
            </a:endParaRPr>
          </a:p>
          <a:p>
            <a:pPr lvl="1"/>
            <a:r>
              <a:rPr lang="en-US" sz="2200" b="1" dirty="0">
                <a:solidFill>
                  <a:schemeClr val="bg1"/>
                </a:solidFill>
                <a:effectLst>
                  <a:outerShdw blurRad="38100" dist="38100" dir="2700000" algn="tl">
                    <a:srgbClr val="000000">
                      <a:alpha val="43137"/>
                    </a:srgbClr>
                  </a:outerShdw>
                </a:effectLst>
              </a:rPr>
              <a:t>LaSalle Building</a:t>
            </a:r>
          </a:p>
          <a:p>
            <a:pPr lvl="1"/>
            <a:r>
              <a:rPr lang="en-US" sz="2200" b="1" dirty="0">
                <a:solidFill>
                  <a:schemeClr val="bg1"/>
                </a:solidFill>
                <a:effectLst>
                  <a:outerShdw blurRad="38100" dist="38100" dir="2700000" algn="tl">
                    <a:srgbClr val="000000">
                      <a:alpha val="43137"/>
                    </a:srgbClr>
                  </a:outerShdw>
                </a:effectLst>
              </a:rPr>
              <a:t>617 N. Third Street</a:t>
            </a:r>
          </a:p>
          <a:p>
            <a:pPr lvl="1"/>
            <a:r>
              <a:rPr lang="en-US" sz="2200" b="1" dirty="0">
                <a:solidFill>
                  <a:schemeClr val="bg1"/>
                </a:solidFill>
                <a:effectLst>
                  <a:outerShdw blurRad="38100" dist="38100" dir="2700000" algn="tl">
                    <a:srgbClr val="000000">
                      <a:alpha val="43137"/>
                    </a:srgbClr>
                  </a:outerShdw>
                </a:effectLst>
              </a:rPr>
              <a:t>Baton Rouge, LA 70802</a:t>
            </a:r>
          </a:p>
          <a:p>
            <a:endParaRPr lang="en-US" dirty="0">
              <a:solidFill>
                <a:schemeClr val="bg1"/>
              </a:solidFill>
              <a:effectLst>
                <a:outerShdw blurRad="38100" dist="38100" dir="2700000" algn="tl">
                  <a:srgbClr val="000000">
                    <a:alpha val="43137"/>
                  </a:srgbClr>
                </a:outerShdw>
              </a:effectLst>
            </a:endParaRPr>
          </a:p>
          <a:p>
            <a:endParaRPr lang="en-US"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2851998"/>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92492" y="1028027"/>
            <a:ext cx="11280407" cy="5410200"/>
          </a:xfrm>
          <a:prstGeom prst="rect">
            <a:avLst/>
          </a:prstGeom>
        </p:spPr>
        <p:txBody>
          <a:bodyPr vert="horz" lIns="457200" tIns="0" rIns="228600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nSpc>
                <a:spcPct val="100000"/>
              </a:lnSpc>
              <a:spcBef>
                <a:spcPts val="0"/>
              </a:spcBef>
            </a:pPr>
            <a:endParaRPr lang="en-US" sz="2800" dirty="0">
              <a:solidFill>
                <a:schemeClr val="bg1"/>
              </a:solidFill>
              <a:effectLst>
                <a:outerShdw blurRad="38100" dist="38100" dir="2700000" algn="tl">
                  <a:srgbClr val="000000">
                    <a:alpha val="43137"/>
                  </a:srgbClr>
                </a:outerShdw>
              </a:effectLst>
            </a:endParaRPr>
          </a:p>
          <a:p>
            <a:pPr lvl="1">
              <a:lnSpc>
                <a:spcPct val="100000"/>
              </a:lnSpc>
              <a:spcBef>
                <a:spcPts val="0"/>
              </a:spcBef>
            </a:pPr>
            <a:r>
              <a:rPr lang="en-US" sz="2800" dirty="0">
                <a:solidFill>
                  <a:schemeClr val="bg1"/>
                </a:solidFill>
                <a:effectLst>
                  <a:outerShdw blurRad="38100" dist="38100" dir="2700000" algn="tl">
                    <a:srgbClr val="000000">
                      <a:alpha val="43137"/>
                    </a:srgbClr>
                  </a:outerShdw>
                </a:effectLst>
              </a:rPr>
              <a:t>May be requested by any individual who has a direct interest in an issue arising under one of the laws under the Board’s jurisdiction.</a:t>
            </a:r>
          </a:p>
          <a:p>
            <a:pPr lvl="1">
              <a:lnSpc>
                <a:spcPct val="100000"/>
              </a:lnSpc>
              <a:spcBef>
                <a:spcPts val="0"/>
              </a:spcBef>
            </a:pPr>
            <a:endParaRPr lang="en-US" sz="2800" dirty="0">
              <a:solidFill>
                <a:schemeClr val="bg1"/>
              </a:solidFill>
              <a:effectLst>
                <a:outerShdw blurRad="38100" dist="38100" dir="2700000" algn="tl">
                  <a:srgbClr val="000000">
                    <a:alpha val="43137"/>
                  </a:srgbClr>
                </a:outerShdw>
              </a:effectLst>
            </a:endParaRPr>
          </a:p>
          <a:p>
            <a:pPr lvl="1">
              <a:lnSpc>
                <a:spcPct val="100000"/>
              </a:lnSpc>
              <a:spcBef>
                <a:spcPts val="0"/>
              </a:spcBef>
            </a:pPr>
            <a:r>
              <a:rPr lang="en-US" sz="2800" dirty="0">
                <a:solidFill>
                  <a:schemeClr val="bg1"/>
                </a:solidFill>
                <a:effectLst>
                  <a:outerShdw blurRad="38100" dist="38100" dir="2700000" algn="tl">
                    <a:srgbClr val="000000">
                      <a:alpha val="43137"/>
                    </a:srgbClr>
                  </a:outerShdw>
                </a:effectLst>
              </a:rPr>
              <a:t>The request must be submitted in writing.</a:t>
            </a:r>
          </a:p>
          <a:p>
            <a:pPr lvl="1">
              <a:lnSpc>
                <a:spcPct val="100000"/>
              </a:lnSpc>
              <a:spcBef>
                <a:spcPts val="0"/>
              </a:spcBef>
            </a:pPr>
            <a:endParaRPr lang="en-US" sz="2800" dirty="0">
              <a:solidFill>
                <a:schemeClr val="bg1"/>
              </a:solidFill>
              <a:effectLst>
                <a:outerShdw blurRad="38100" dist="38100" dir="2700000" algn="tl">
                  <a:srgbClr val="000000">
                    <a:alpha val="43137"/>
                  </a:srgbClr>
                </a:outerShdw>
              </a:effectLst>
            </a:endParaRPr>
          </a:p>
          <a:p>
            <a:pPr lvl="1">
              <a:lnSpc>
                <a:spcPct val="100000"/>
              </a:lnSpc>
              <a:spcBef>
                <a:spcPts val="0"/>
              </a:spcBef>
            </a:pPr>
            <a:r>
              <a:rPr lang="en-US" sz="2800" dirty="0">
                <a:solidFill>
                  <a:schemeClr val="bg1"/>
                </a:solidFill>
                <a:effectLst>
                  <a:outerShdw blurRad="38100" dist="38100" dir="2700000" algn="tl">
                    <a:srgbClr val="000000">
                      <a:alpha val="43137"/>
                    </a:srgbClr>
                  </a:outerShdw>
                </a:effectLst>
              </a:rPr>
              <a:t>The request should be submitted prior to taking action. The Board will not render advisory opinions on past actions.</a:t>
            </a:r>
          </a:p>
          <a:p>
            <a:pPr lvl="1">
              <a:lnSpc>
                <a:spcPct val="100000"/>
              </a:lnSpc>
              <a:spcBef>
                <a:spcPts val="0"/>
              </a:spcBef>
            </a:pPr>
            <a:endParaRPr lang="en-US" sz="2800" dirty="0">
              <a:solidFill>
                <a:schemeClr val="bg1"/>
              </a:solidFill>
              <a:effectLst>
                <a:outerShdw blurRad="38100" dist="38100" dir="2700000" algn="tl">
                  <a:srgbClr val="000000">
                    <a:alpha val="43137"/>
                  </a:srgbClr>
                </a:outerShdw>
              </a:effectLst>
            </a:endParaRPr>
          </a:p>
          <a:p>
            <a:pPr lvl="1">
              <a:lnSpc>
                <a:spcPct val="100000"/>
              </a:lnSpc>
              <a:spcBef>
                <a:spcPts val="0"/>
              </a:spcBef>
            </a:pPr>
            <a:r>
              <a:rPr lang="en-US" sz="2800" dirty="0">
                <a:solidFill>
                  <a:schemeClr val="bg1"/>
                </a:solidFill>
                <a:effectLst>
                  <a:outerShdw blurRad="38100" dist="38100" dir="2700000" algn="tl">
                    <a:srgbClr val="000000">
                      <a:alpha val="43137"/>
                    </a:srgbClr>
                  </a:outerShdw>
                </a:effectLst>
              </a:rPr>
              <a:t>Advisory opinions and requests for opinions are public record.</a:t>
            </a:r>
          </a:p>
        </p:txBody>
      </p:sp>
      <p:sp>
        <p:nvSpPr>
          <p:cNvPr id="5" name="Title 2"/>
          <p:cNvSpPr txBox="1">
            <a:spLocks/>
          </p:cNvSpPr>
          <p:nvPr/>
        </p:nvSpPr>
        <p:spPr>
          <a:xfrm>
            <a:off x="22860" y="180217"/>
            <a:ext cx="12192000" cy="822325"/>
          </a:xfrm>
          <a:prstGeom prst="rect">
            <a:avLst/>
          </a:prstGeom>
        </p:spPr>
        <p:txBody>
          <a:bodyPr vert="horz" lIns="27432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r>
              <a:rPr lang="en-US" sz="3600" dirty="0">
                <a:solidFill>
                  <a:schemeClr val="bg1"/>
                </a:solidFill>
              </a:rPr>
              <a:t>The Board of Ethics: Advisory Opinions</a:t>
            </a:r>
          </a:p>
        </p:txBody>
      </p:sp>
    </p:spTree>
    <p:extLst>
      <p:ext uri="{BB962C8B-B14F-4D97-AF65-F5344CB8AC3E}">
        <p14:creationId xmlns:p14="http://schemas.microsoft.com/office/powerpoint/2010/main" val="2548129583"/>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5" name="Title 2"/>
          <p:cNvSpPr txBox="1">
            <a:spLocks/>
          </p:cNvSpPr>
          <p:nvPr/>
        </p:nvSpPr>
        <p:spPr>
          <a:xfrm>
            <a:off x="0" y="203077"/>
            <a:ext cx="12192000" cy="822325"/>
          </a:xfrm>
          <a:prstGeom prst="rect">
            <a:avLst/>
          </a:prstGeom>
        </p:spPr>
        <p:txBody>
          <a:bodyPr vert="horz" lIns="27432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Copperplate Gothic Light" panose="020E0507020206020404" pitchFamily="34" charset="0"/>
                <a:ea typeface="+mj-ea"/>
                <a:cs typeface="+mj-cs"/>
              </a:defRPr>
            </a:lvl1pPr>
          </a:lstStyle>
          <a:p>
            <a:r>
              <a:rPr lang="en-US" sz="3600" dirty="0">
                <a:solidFill>
                  <a:schemeClr val="bg1"/>
                </a:solidFill>
              </a:rPr>
              <a:t>The Board of Ethics: Filing Complaints</a:t>
            </a:r>
          </a:p>
        </p:txBody>
      </p:sp>
      <p:sp>
        <p:nvSpPr>
          <p:cNvPr id="4" name="Content Placeholder 4"/>
          <p:cNvSpPr txBox="1">
            <a:spLocks/>
          </p:cNvSpPr>
          <p:nvPr/>
        </p:nvSpPr>
        <p:spPr>
          <a:xfrm>
            <a:off x="673768" y="1066967"/>
            <a:ext cx="11325727" cy="5562600"/>
          </a:xfrm>
          <a:prstGeom prst="rect">
            <a:avLst/>
          </a:prstGeom>
        </p:spPr>
        <p:txBody>
          <a:bodyPr vert="horz" lIns="457200" tIns="45720" rIns="4572000" bIns="45720" rtlCol="0" anchor="ctr"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endParaRPr lang="en-US" sz="10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May be filed by any individual 18 or older who is qualified to vote.</a:t>
            </a:r>
          </a:p>
          <a:p>
            <a:pPr lvl="1"/>
            <a:endParaRPr lang="en-US" sz="9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May be sworn or non-sworn.</a:t>
            </a:r>
          </a:p>
          <a:p>
            <a:pPr lvl="1"/>
            <a:endParaRPr lang="en-US" sz="9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Must be written and signed.</a:t>
            </a:r>
          </a:p>
          <a:p>
            <a:pPr lvl="1"/>
            <a:endParaRPr lang="en-US" sz="900" dirty="0">
              <a:solidFill>
                <a:schemeClr val="bg1"/>
              </a:solidFill>
              <a:effectLst>
                <a:outerShdw blurRad="38100" dist="38100" dir="2700000" algn="tl">
                  <a:srgbClr val="000000">
                    <a:alpha val="43137"/>
                  </a:srgbClr>
                </a:outerShdw>
              </a:effectLst>
            </a:endParaRPr>
          </a:p>
          <a:p>
            <a:pPr lvl="1"/>
            <a:r>
              <a:rPr lang="en-US" sz="2800" b="1" dirty="0">
                <a:solidFill>
                  <a:schemeClr val="bg1"/>
                </a:solidFill>
                <a:effectLst>
                  <a:outerShdw blurRad="38100" dist="38100" dir="2700000" algn="tl">
                    <a:srgbClr val="000000">
                      <a:alpha val="43137"/>
                    </a:srgbClr>
                  </a:outerShdw>
                </a:effectLst>
              </a:rPr>
              <a:t>The issue must have occurred within the past four years.</a:t>
            </a:r>
          </a:p>
          <a:p>
            <a:pPr lvl="1"/>
            <a:endParaRPr lang="en-US" sz="900" dirty="0">
              <a:solidFill>
                <a:schemeClr val="bg1"/>
              </a:solidFill>
              <a:effectLst>
                <a:outerShdw blurRad="38100" dist="38100" dir="2700000" algn="tl">
                  <a:srgbClr val="000000">
                    <a:alpha val="43137"/>
                  </a:srgbClr>
                </a:outerShdw>
              </a:effectLst>
            </a:endParaRPr>
          </a:p>
          <a:p>
            <a:pPr lvl="1"/>
            <a:r>
              <a:rPr lang="en-US" sz="2800" dirty="0">
                <a:solidFill>
                  <a:schemeClr val="bg1"/>
                </a:solidFill>
                <a:effectLst>
                  <a:outerShdw blurRad="38100" dist="38100" dir="2700000" algn="tl">
                    <a:srgbClr val="000000">
                      <a:alpha val="43137"/>
                    </a:srgbClr>
                  </a:outerShdw>
                </a:effectLst>
              </a:rPr>
              <a:t>Agency heads are required to report any potential violations. (Section 1161)</a:t>
            </a:r>
          </a:p>
        </p:txBody>
      </p:sp>
    </p:spTree>
    <p:extLst>
      <p:ext uri="{BB962C8B-B14F-4D97-AF65-F5344CB8AC3E}">
        <p14:creationId xmlns:p14="http://schemas.microsoft.com/office/powerpoint/2010/main" val="367855085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90000"/>
            <a:extLst>
              <a:ext uri="{BEBA8EAE-BF5A-486C-A8C5-ECC9F3942E4B}">
                <a14:imgProps xmlns:a14="http://schemas.microsoft.com/office/drawing/2010/main">
                  <a14:imgLayer r:embed="rId5">
                    <a14:imgEffect>
                      <a14:brightnessContrast bright="-34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custDataLst>
              <p:tags r:id="rId1"/>
            </p:custDataLst>
          </p:nvPr>
        </p:nvSpPr>
        <p:spPr>
          <a:xfrm>
            <a:off x="891540" y="1290293"/>
            <a:ext cx="10561319" cy="5410200"/>
          </a:xfrm>
          <a:prstGeom prst="rect">
            <a:avLst/>
          </a:prstGeom>
          <a:solidFill>
            <a:srgbClr val="55272A"/>
          </a:solidFill>
          <a:effectLst>
            <a:glow rad="88900">
              <a:schemeClr val="accent4">
                <a:satMod val="175000"/>
                <a:alpha val="35000"/>
              </a:schemeClr>
            </a:glow>
          </a:effectLst>
        </p:spPr>
        <p:txBody>
          <a:bodyPr lIns="365760" rIns="365760" anchor="ctr" anchorCtr="0">
            <a:normAutofit/>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buFont typeface="Arial" pitchFamily="34" charset="0"/>
              <a:buNone/>
            </a:pPr>
            <a:r>
              <a:rPr lang="en-US" sz="3000" b="1" dirty="0">
                <a:solidFill>
                  <a:schemeClr val="bg1"/>
                </a:solidFill>
                <a:effectLst>
                  <a:outerShdw blurRad="38100" dist="38100" dir="2700000" algn="tl">
                    <a:srgbClr val="000000">
                      <a:alpha val="43137"/>
                    </a:srgbClr>
                  </a:outerShdw>
                </a:effectLst>
                <a:latin typeface="+mn-lt"/>
              </a:rPr>
              <a:t>Violation of the Code of Ethics may result in . . .</a:t>
            </a:r>
          </a:p>
          <a:p>
            <a:pPr marL="0" indent="0">
              <a:buFont typeface="Arial" pitchFamily="34" charset="0"/>
              <a:buNone/>
            </a:pPr>
            <a:endParaRPr lang="en-US" sz="1100" dirty="0">
              <a:solidFill>
                <a:schemeClr val="bg1"/>
              </a:solidFill>
              <a:effectLst>
                <a:outerShdw blurRad="38100" dist="38100" dir="2700000" algn="tl">
                  <a:srgbClr val="000000">
                    <a:alpha val="43137"/>
                  </a:srgbClr>
                </a:outerShdw>
              </a:effectLst>
              <a:latin typeface="+mn-lt"/>
            </a:endParaRPr>
          </a:p>
          <a:p>
            <a:pPr marL="925513" lvl="1" indent="-514350">
              <a:spcBef>
                <a:spcPts val="0"/>
              </a:spcBef>
              <a:spcAft>
                <a:spcPts val="600"/>
              </a:spcAft>
              <a:buFont typeface="+mj-lt"/>
              <a:buAutoNum type="arabicPeriod"/>
            </a:pPr>
            <a:r>
              <a:rPr lang="en-US" sz="3000" dirty="0">
                <a:solidFill>
                  <a:schemeClr val="bg1"/>
                </a:solidFill>
                <a:effectLst>
                  <a:outerShdw blurRad="38100" dist="38100" dir="2700000" algn="tl">
                    <a:srgbClr val="000000">
                      <a:alpha val="43137"/>
                    </a:srgbClr>
                  </a:outerShdw>
                </a:effectLst>
                <a:latin typeface="+mn-lt"/>
              </a:rPr>
              <a:t>Censure.</a:t>
            </a:r>
            <a:endParaRPr lang="en-US" sz="2800" dirty="0">
              <a:solidFill>
                <a:schemeClr val="bg1"/>
              </a:solidFill>
              <a:effectLst>
                <a:outerShdw blurRad="38100" dist="38100" dir="2700000" algn="tl">
                  <a:srgbClr val="000000">
                    <a:alpha val="43137"/>
                  </a:srgbClr>
                </a:outerShdw>
              </a:effectLst>
              <a:latin typeface="+mn-lt"/>
            </a:endParaRPr>
          </a:p>
          <a:p>
            <a:pPr marL="925513" lvl="1" indent="-514350">
              <a:spcBef>
                <a:spcPts val="0"/>
              </a:spcBef>
              <a:spcAft>
                <a:spcPts val="600"/>
              </a:spcAft>
              <a:buFont typeface="+mj-lt"/>
              <a:buAutoNum type="arabicPeriod"/>
            </a:pPr>
            <a:r>
              <a:rPr lang="en-US" sz="3000" dirty="0">
                <a:solidFill>
                  <a:schemeClr val="bg1"/>
                </a:solidFill>
                <a:effectLst>
                  <a:outerShdw blurRad="38100" dist="38100" dir="2700000" algn="tl">
                    <a:srgbClr val="000000">
                      <a:alpha val="43137"/>
                    </a:srgbClr>
                  </a:outerShdw>
                </a:effectLst>
                <a:latin typeface="+mn-lt"/>
              </a:rPr>
              <a:t>Forfeiture of any gifts and/or payments received.</a:t>
            </a:r>
            <a:endParaRPr lang="en-US" sz="2800" dirty="0">
              <a:solidFill>
                <a:schemeClr val="bg1"/>
              </a:solidFill>
              <a:effectLst>
                <a:outerShdw blurRad="38100" dist="38100" dir="2700000" algn="tl">
                  <a:srgbClr val="000000">
                    <a:alpha val="43137"/>
                  </a:srgbClr>
                </a:outerShdw>
              </a:effectLst>
              <a:latin typeface="+mn-lt"/>
            </a:endParaRPr>
          </a:p>
          <a:p>
            <a:pPr marL="925513" lvl="1" indent="-514350">
              <a:spcBef>
                <a:spcPts val="0"/>
              </a:spcBef>
              <a:spcAft>
                <a:spcPts val="600"/>
              </a:spcAft>
              <a:buFont typeface="+mj-lt"/>
              <a:buAutoNum type="arabicPeriod"/>
            </a:pPr>
            <a:r>
              <a:rPr lang="en-US" sz="3000" dirty="0">
                <a:solidFill>
                  <a:schemeClr val="bg1"/>
                </a:solidFill>
                <a:effectLst>
                  <a:outerShdw blurRad="38100" dist="38100" dir="2700000" algn="tl">
                    <a:srgbClr val="000000">
                      <a:alpha val="43137"/>
                    </a:srgbClr>
                  </a:outerShdw>
                </a:effectLst>
                <a:latin typeface="+mn-lt"/>
              </a:rPr>
              <a:t>Removal, suspension, reduction in pay, or a demotion of the public employee.</a:t>
            </a:r>
            <a:endParaRPr lang="en-US" sz="2800" dirty="0">
              <a:solidFill>
                <a:schemeClr val="bg1"/>
              </a:solidFill>
              <a:effectLst>
                <a:outerShdw blurRad="38100" dist="38100" dir="2700000" algn="tl">
                  <a:srgbClr val="000000">
                    <a:alpha val="43137"/>
                  </a:srgbClr>
                </a:outerShdw>
              </a:effectLst>
              <a:latin typeface="+mn-lt"/>
            </a:endParaRPr>
          </a:p>
          <a:p>
            <a:pPr marL="925513" lvl="1" indent="-514350">
              <a:spcBef>
                <a:spcPts val="0"/>
              </a:spcBef>
              <a:spcAft>
                <a:spcPts val="600"/>
              </a:spcAft>
              <a:buFont typeface="+mj-lt"/>
              <a:buAutoNum type="arabicPeriod"/>
            </a:pPr>
            <a:r>
              <a:rPr lang="en-US" sz="3000" dirty="0">
                <a:solidFill>
                  <a:schemeClr val="bg1"/>
                </a:solidFill>
                <a:effectLst>
                  <a:outerShdw blurRad="38100" dist="38100" dir="2700000" algn="tl">
                    <a:srgbClr val="000000">
                      <a:alpha val="43137"/>
                    </a:srgbClr>
                  </a:outerShdw>
                </a:effectLst>
                <a:latin typeface="+mn-lt"/>
              </a:rPr>
              <a:t>Up to a $10,000 fine.</a:t>
            </a:r>
            <a:endParaRPr lang="en-US" sz="1700" dirty="0">
              <a:solidFill>
                <a:schemeClr val="bg1"/>
              </a:solidFill>
              <a:effectLst>
                <a:outerShdw blurRad="38100" dist="38100" dir="2700000" algn="tl">
                  <a:srgbClr val="000000">
                    <a:alpha val="43137"/>
                  </a:srgbClr>
                </a:outerShdw>
              </a:effectLst>
              <a:latin typeface="+mn-lt"/>
            </a:endParaRPr>
          </a:p>
          <a:p>
            <a:pPr marL="11113" indent="0">
              <a:buFont typeface="Arial" pitchFamily="34" charset="0"/>
              <a:buNone/>
            </a:pPr>
            <a:r>
              <a:rPr lang="en-US" sz="3000" dirty="0">
                <a:solidFill>
                  <a:schemeClr val="bg1"/>
                </a:solidFill>
                <a:effectLst>
                  <a:outerShdw blurRad="38100" dist="38100" dir="2700000" algn="tl">
                    <a:srgbClr val="000000">
                      <a:alpha val="43137"/>
                    </a:srgbClr>
                  </a:outerShdw>
                </a:effectLst>
                <a:latin typeface="+mn-lt"/>
              </a:rPr>
              <a:t>In addition to the statutory penalty, you may be fined the entire amount of economic gain from violating the Code, plus an additional 50%.</a:t>
            </a:r>
          </a:p>
        </p:txBody>
      </p:sp>
      <p:sp>
        <p:nvSpPr>
          <p:cNvPr id="3" name="TextBox 2"/>
          <p:cNvSpPr txBox="1"/>
          <p:nvPr/>
        </p:nvSpPr>
        <p:spPr>
          <a:xfrm>
            <a:off x="4029401" y="62986"/>
            <a:ext cx="4197366" cy="1015663"/>
          </a:xfrm>
          <a:prstGeom prst="rect">
            <a:avLst/>
          </a:prstGeom>
          <a:noFill/>
        </p:spPr>
        <p:txBody>
          <a:bodyPr wrap="none" rtlCol="0">
            <a:spAutoFit/>
          </a:bodyPr>
          <a:lstStyle/>
          <a:p>
            <a:pPr algn="ctr"/>
            <a:r>
              <a:rPr lang="en-US" sz="6000" dirty="0">
                <a:solidFill>
                  <a:schemeClr val="bg1"/>
                </a:solidFill>
                <a:effectLst>
                  <a:glow rad="63500">
                    <a:schemeClr val="accent4">
                      <a:satMod val="175000"/>
                      <a:alpha val="40000"/>
                    </a:schemeClr>
                  </a:glow>
                  <a:outerShdw blurRad="38100" dir="2700000" algn="tl">
                    <a:srgbClr val="000000">
                      <a:alpha val="43137"/>
                    </a:srgbClr>
                  </a:outerShdw>
                </a:effectLst>
                <a:latin typeface="Copperplate Gothic Light" panose="020E0507020206020404" pitchFamily="34" charset="0"/>
              </a:rPr>
              <a:t>Penalties</a:t>
            </a:r>
          </a:p>
        </p:txBody>
      </p:sp>
    </p:spTree>
    <p:extLst>
      <p:ext uri="{BB962C8B-B14F-4D97-AF65-F5344CB8AC3E}">
        <p14:creationId xmlns:p14="http://schemas.microsoft.com/office/powerpoint/2010/main" val="355260373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extLst>
              <a:ext uri="{BEBA8EAE-BF5A-486C-A8C5-ECC9F3942E4B}">
                <a14:imgProps xmlns:a14="http://schemas.microsoft.com/office/drawing/2010/main">
                  <a14:imgLayer r:embed="rId4">
                    <a14:imgEffect>
                      <a14:brightnessContrast bright="-2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165558" y="5903495"/>
            <a:ext cx="6800451" cy="707886"/>
          </a:xfrm>
          <a:prstGeom prst="rect">
            <a:avLst/>
          </a:prstGeom>
          <a:solidFill>
            <a:schemeClr val="tx2">
              <a:lumMod val="50000"/>
              <a:alpha val="90000"/>
            </a:schemeClr>
          </a:solidFill>
          <a:effectLst>
            <a:glow rad="101600">
              <a:schemeClr val="bg1">
                <a:alpha val="60000"/>
              </a:schemeClr>
            </a:glow>
            <a:softEdge rad="31750"/>
          </a:effectLst>
        </p:spPr>
        <p:txBody>
          <a:bodyPr wrap="none" rtlCol="0">
            <a:spAutoFit/>
          </a:bodyPr>
          <a:lstStyle/>
          <a:p>
            <a:r>
              <a:rPr lang="en-US" sz="4000" b="1"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Whistleblower Statute</a:t>
            </a:r>
          </a:p>
        </p:txBody>
      </p:sp>
      <p:sp>
        <p:nvSpPr>
          <p:cNvPr id="3" name="Content Placeholder 1"/>
          <p:cNvSpPr txBox="1">
            <a:spLocks/>
          </p:cNvSpPr>
          <p:nvPr/>
        </p:nvSpPr>
        <p:spPr>
          <a:xfrm>
            <a:off x="0" y="2590800"/>
            <a:ext cx="12192000" cy="3312695"/>
          </a:xfrm>
          <a:prstGeom prst="rect">
            <a:avLst/>
          </a:prstGeom>
          <a:solidFill>
            <a:srgbClr val="0C1E2E">
              <a:alpha val="70000"/>
            </a:srgbClr>
          </a:solidFill>
          <a:ln>
            <a:noFill/>
          </a:ln>
          <a:effectLst>
            <a:softEdge rad="317500"/>
          </a:effectLst>
        </p:spPr>
        <p:txBody>
          <a:bodyPr vert="horz" lIns="457200" tIns="45720" rIns="27432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b="1" dirty="0">
                <a:solidFill>
                  <a:schemeClr val="bg1"/>
                </a:solidFill>
                <a:effectLst>
                  <a:outerShdw blurRad="38100" dist="38100" dir="2700000" algn="tl">
                    <a:srgbClr val="000000">
                      <a:alpha val="43137"/>
                    </a:srgbClr>
                  </a:outerShdw>
                </a:effectLst>
              </a:rPr>
              <a:t>Any public servant who reports to the appropriate authority information that he or she reasonably believes indicates a violation of any law or regulation issued in accordance with the law or any other alleged act of impropriety related to the duties of public employment or public office shall be free from discipline or reprisal or the threat of discipline or reprisal by the public employer.</a:t>
            </a:r>
          </a:p>
        </p:txBody>
      </p:sp>
      <p:sp>
        <p:nvSpPr>
          <p:cNvPr id="4" name="TextBox 3"/>
          <p:cNvSpPr txBox="1"/>
          <p:nvPr/>
        </p:nvSpPr>
        <p:spPr>
          <a:xfrm>
            <a:off x="144379" y="144379"/>
            <a:ext cx="1593706" cy="369332"/>
          </a:xfrm>
          <a:prstGeom prst="rect">
            <a:avLst/>
          </a:prstGeom>
          <a:noFill/>
        </p:spPr>
        <p:txBody>
          <a:bodyPr wrap="none" rtlCol="0">
            <a:spAutoFit/>
          </a:bodyPr>
          <a:lstStyle/>
          <a:p>
            <a:r>
              <a:rPr lang="en-US" dirty="0">
                <a:solidFill>
                  <a:schemeClr val="tx2">
                    <a:lumMod val="20000"/>
                    <a:lumOff val="80000"/>
                  </a:schemeClr>
                </a:solidFill>
              </a:rPr>
              <a:t>Section 1169</a:t>
            </a:r>
          </a:p>
        </p:txBody>
      </p:sp>
    </p:spTree>
    <p:extLst>
      <p:ext uri="{BB962C8B-B14F-4D97-AF65-F5344CB8AC3E}">
        <p14:creationId xmlns:p14="http://schemas.microsoft.com/office/powerpoint/2010/main" val="154321287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extLst>
              <a:ext uri="{BEBA8EAE-BF5A-486C-A8C5-ECC9F3942E4B}">
                <a14:imgProps xmlns:a14="http://schemas.microsoft.com/office/drawing/2010/main">
                  <a14:imgLayer r:embed="rId4">
                    <a14:imgEffect>
                      <a14:brightnessContrast bright="-2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165558" y="5903495"/>
            <a:ext cx="6800451" cy="707886"/>
          </a:xfrm>
          <a:prstGeom prst="rect">
            <a:avLst/>
          </a:prstGeom>
          <a:solidFill>
            <a:schemeClr val="tx2">
              <a:lumMod val="50000"/>
              <a:alpha val="90000"/>
            </a:schemeClr>
          </a:solidFill>
          <a:effectLst>
            <a:glow rad="101600">
              <a:schemeClr val="bg1">
                <a:alpha val="60000"/>
              </a:schemeClr>
            </a:glow>
            <a:softEdge rad="31750"/>
          </a:effectLst>
        </p:spPr>
        <p:txBody>
          <a:bodyPr wrap="none" rtlCol="0">
            <a:spAutoFit/>
          </a:bodyPr>
          <a:lstStyle/>
          <a:p>
            <a:r>
              <a:rPr lang="en-US" sz="4000" b="1"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Whistleblower Statute</a:t>
            </a:r>
          </a:p>
        </p:txBody>
      </p:sp>
      <p:sp>
        <p:nvSpPr>
          <p:cNvPr id="3" name="Content Placeholder 1"/>
          <p:cNvSpPr txBox="1">
            <a:spLocks/>
          </p:cNvSpPr>
          <p:nvPr/>
        </p:nvSpPr>
        <p:spPr>
          <a:xfrm>
            <a:off x="0" y="2590800"/>
            <a:ext cx="12192000" cy="3312695"/>
          </a:xfrm>
          <a:prstGeom prst="rect">
            <a:avLst/>
          </a:prstGeom>
          <a:solidFill>
            <a:srgbClr val="0C1E2E">
              <a:alpha val="70000"/>
            </a:srgbClr>
          </a:solidFill>
          <a:ln>
            <a:noFill/>
          </a:ln>
          <a:effectLst>
            <a:softEdge rad="317500"/>
          </a:effectLst>
        </p:spPr>
        <p:txBody>
          <a:bodyPr vert="horz" lIns="457200" tIns="45720" rIns="27432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b="1" dirty="0">
                <a:solidFill>
                  <a:schemeClr val="bg1"/>
                </a:solidFill>
                <a:effectLst>
                  <a:outerShdw blurRad="38100" dist="38100" dir="2700000" algn="tl">
                    <a:srgbClr val="000000">
                      <a:alpha val="43137"/>
                    </a:srgbClr>
                  </a:outerShdw>
                </a:effectLst>
              </a:rPr>
              <a:t>Elected officials, agency heads, supervisors, or employees with the authority to hire, fire, or discipline another employee are prohibited from subjecting the public employee to reprisal or threatening to subject the public employee to reprisal, because of his or her efforts to disclose the alleged impropriety. If such actions are taken, the public employee should report it to the Board.</a:t>
            </a:r>
          </a:p>
        </p:txBody>
      </p:sp>
      <p:sp>
        <p:nvSpPr>
          <p:cNvPr id="4" name="TextBox 3"/>
          <p:cNvSpPr txBox="1"/>
          <p:nvPr/>
        </p:nvSpPr>
        <p:spPr>
          <a:xfrm>
            <a:off x="144379" y="144379"/>
            <a:ext cx="1593706" cy="369332"/>
          </a:xfrm>
          <a:prstGeom prst="rect">
            <a:avLst/>
          </a:prstGeom>
          <a:noFill/>
        </p:spPr>
        <p:txBody>
          <a:bodyPr wrap="none" rtlCol="0">
            <a:spAutoFit/>
          </a:bodyPr>
          <a:lstStyle/>
          <a:p>
            <a:r>
              <a:rPr lang="en-US" dirty="0">
                <a:solidFill>
                  <a:schemeClr val="tx2">
                    <a:lumMod val="20000"/>
                    <a:lumOff val="80000"/>
                  </a:schemeClr>
                </a:solidFill>
              </a:rPr>
              <a:t>Section 1169</a:t>
            </a:r>
          </a:p>
        </p:txBody>
      </p:sp>
    </p:spTree>
    <p:extLst>
      <p:ext uri="{BB962C8B-B14F-4D97-AF65-F5344CB8AC3E}">
        <p14:creationId xmlns:p14="http://schemas.microsoft.com/office/powerpoint/2010/main" val="99755970"/>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extLst>
              <a:ext uri="{BEBA8EAE-BF5A-486C-A8C5-ECC9F3942E4B}">
                <a14:imgProps xmlns:a14="http://schemas.microsoft.com/office/drawing/2010/main">
                  <a14:imgLayer r:embed="rId4">
                    <a14:imgEffect>
                      <a14:brightnessContrast bright="-2500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165558" y="5903495"/>
            <a:ext cx="6800451" cy="707886"/>
          </a:xfrm>
          <a:prstGeom prst="rect">
            <a:avLst/>
          </a:prstGeom>
          <a:solidFill>
            <a:schemeClr val="tx2">
              <a:lumMod val="50000"/>
              <a:alpha val="90000"/>
            </a:schemeClr>
          </a:solidFill>
          <a:effectLst>
            <a:glow rad="101600">
              <a:schemeClr val="bg1">
                <a:alpha val="60000"/>
              </a:schemeClr>
            </a:glow>
            <a:softEdge rad="31750"/>
          </a:effectLst>
        </p:spPr>
        <p:txBody>
          <a:bodyPr wrap="none" rtlCol="0">
            <a:spAutoFit/>
          </a:bodyPr>
          <a:lstStyle/>
          <a:p>
            <a:r>
              <a:rPr lang="en-US" sz="4000" b="1" dirty="0">
                <a:solidFill>
                  <a:schemeClr val="tx2">
                    <a:lumMod val="20000"/>
                    <a:lumOff val="80000"/>
                  </a:schemeClr>
                </a:solidFill>
                <a:effectLst>
                  <a:outerShdw blurRad="38100" dist="38100" dir="2700000" algn="tl">
                    <a:srgbClr val="000000">
                      <a:alpha val="43137"/>
                    </a:srgbClr>
                  </a:outerShdw>
                </a:effectLst>
                <a:latin typeface="Copperplate Gothic Light" panose="020E0507020206020404" pitchFamily="34" charset="0"/>
              </a:rPr>
              <a:t>Whistleblower Statute</a:t>
            </a:r>
          </a:p>
        </p:txBody>
      </p:sp>
      <p:sp>
        <p:nvSpPr>
          <p:cNvPr id="3" name="Content Placeholder 1"/>
          <p:cNvSpPr txBox="1">
            <a:spLocks/>
          </p:cNvSpPr>
          <p:nvPr/>
        </p:nvSpPr>
        <p:spPr>
          <a:xfrm>
            <a:off x="0" y="2590800"/>
            <a:ext cx="12192000" cy="3312695"/>
          </a:xfrm>
          <a:prstGeom prst="rect">
            <a:avLst/>
          </a:prstGeom>
          <a:solidFill>
            <a:srgbClr val="0C1E2E">
              <a:alpha val="70000"/>
            </a:srgbClr>
          </a:solidFill>
          <a:ln>
            <a:noFill/>
          </a:ln>
          <a:effectLst>
            <a:softEdge rad="317500"/>
          </a:effectLst>
        </p:spPr>
        <p:txBody>
          <a:bodyPr vert="horz" lIns="457200" tIns="45720" rIns="27432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bg1"/>
                </a:solidFill>
                <a:effectLst>
                  <a:outerShdw blurRad="38100" dist="38100" dir="2700000" algn="tl">
                    <a:srgbClr val="000000">
                      <a:alpha val="43137"/>
                    </a:srgbClr>
                  </a:outerShdw>
                </a:effectLst>
              </a:rPr>
              <a:t>Each agency head should ensure that a notice containing the information regarding the rights of employees under Section 1169 is posted, in plain language, in a convenient and conspicuous point in each building where more than ten public employees are employed.</a:t>
            </a:r>
          </a:p>
        </p:txBody>
      </p:sp>
      <p:sp>
        <p:nvSpPr>
          <p:cNvPr id="4" name="TextBox 3"/>
          <p:cNvSpPr txBox="1"/>
          <p:nvPr/>
        </p:nvSpPr>
        <p:spPr>
          <a:xfrm>
            <a:off x="144379" y="144379"/>
            <a:ext cx="1593706" cy="369332"/>
          </a:xfrm>
          <a:prstGeom prst="rect">
            <a:avLst/>
          </a:prstGeom>
          <a:noFill/>
        </p:spPr>
        <p:txBody>
          <a:bodyPr wrap="none" rtlCol="0">
            <a:spAutoFit/>
          </a:bodyPr>
          <a:lstStyle/>
          <a:p>
            <a:r>
              <a:rPr lang="en-US" dirty="0">
                <a:solidFill>
                  <a:schemeClr val="tx2">
                    <a:lumMod val="20000"/>
                    <a:lumOff val="80000"/>
                  </a:schemeClr>
                </a:solidFill>
              </a:rPr>
              <a:t>Section 1169</a:t>
            </a:r>
          </a:p>
        </p:txBody>
      </p:sp>
    </p:spTree>
    <p:extLst>
      <p:ext uri="{BB962C8B-B14F-4D97-AF65-F5344CB8AC3E}">
        <p14:creationId xmlns:p14="http://schemas.microsoft.com/office/powerpoint/2010/main" val="65619959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extLst>
              <a:ext uri="{BEBA8EAE-BF5A-486C-A8C5-ECC9F3942E4B}">
                <a14:imgProps xmlns:a14="http://schemas.microsoft.com/office/drawing/2010/main">
                  <a14:imgLayer r:embed="rId4">
                    <a14:imgEffect>
                      <a14:sharpenSoften amount="-15000"/>
                    </a14:imgEffect>
                    <a14:imgEffect>
                      <a14:brightnessContrast bright="-45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5" cstate="email">
            <a:extLst>
              <a:ext uri="{BEBA8EAE-BF5A-486C-A8C5-ECC9F3942E4B}">
                <a14:imgProps xmlns:a14="http://schemas.microsoft.com/office/drawing/2010/main">
                  <a14:imgLayer r:embed="rId6">
                    <a14:imgEffect>
                      <a14:sharpenSoften amount="5000"/>
                    </a14:imgEffect>
                    <a14:imgEffect>
                      <a14:brightnessContrast bright="-10000" contrast="20000"/>
                    </a14:imgEffect>
                  </a14:imgLayer>
                </a14:imgProps>
              </a:ext>
              <a:ext uri="{28A0092B-C50C-407E-A947-70E740481C1C}">
                <a14:useLocalDpi xmlns:a14="http://schemas.microsoft.com/office/drawing/2010/main"/>
              </a:ext>
            </a:extLst>
          </a:blip>
          <a:srcRect l="411"/>
          <a:stretch/>
        </p:blipFill>
        <p:spPr>
          <a:xfrm>
            <a:off x="559463" y="0"/>
            <a:ext cx="11073074" cy="6858000"/>
          </a:xfrm>
          <a:prstGeom prst="rect">
            <a:avLst/>
          </a:prstGeom>
          <a:effectLst>
            <a:softEdge rad="31750"/>
          </a:effectLst>
        </p:spPr>
      </p:pic>
      <p:sp>
        <p:nvSpPr>
          <p:cNvPr id="7" name="Down Arrow 6"/>
          <p:cNvSpPr/>
          <p:nvPr/>
        </p:nvSpPr>
        <p:spPr>
          <a:xfrm rot="8182803">
            <a:off x="9637537" y="2278652"/>
            <a:ext cx="405450" cy="2162422"/>
          </a:xfrm>
          <a:prstGeom prst="downArrow">
            <a:avLst/>
          </a:prstGeom>
          <a:solidFill>
            <a:srgbClr val="FFC000"/>
          </a:solidFill>
          <a:ln>
            <a:solidFill>
              <a:srgbClr val="C0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807720" y="2194560"/>
            <a:ext cx="3535680" cy="3566160"/>
          </a:xfrm>
          <a:prstGeom prst="rect">
            <a:avLst/>
          </a:prstGeom>
          <a:solidFill>
            <a:srgbClr val="10002D"/>
          </a:solidFill>
          <a:ln w="6350">
            <a:solidFill>
              <a:srgbClr val="B0A65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effectLst>
                  <a:outerShdw blurRad="38100" dist="38100" dir="2700000" algn="tl">
                    <a:srgbClr val="000000">
                      <a:alpha val="43137"/>
                    </a:srgbClr>
                  </a:outerShdw>
                </a:effectLst>
              </a:rPr>
              <a:t>Public servants may download their certificates themselves now from the Ethic</a:t>
            </a:r>
            <a:r>
              <a:rPr lang="en-US" sz="3200" b="1" dirty="0">
                <a:effectLst>
                  <a:outerShdw blurRad="38100" dist="38100" dir="2700000" algn="tl">
                    <a:srgbClr val="000000">
                      <a:alpha val="43137"/>
                    </a:srgbClr>
                  </a:outerShdw>
                </a:effectLst>
              </a:rPr>
              <a:t>s </a:t>
            </a:r>
            <a:r>
              <a:rPr lang="en-US" sz="3200" dirty="0">
                <a:effectLst>
                  <a:outerShdw blurRad="38100" dist="38100" dir="2700000" algn="tl">
                    <a:srgbClr val="000000">
                      <a:alpha val="43137"/>
                    </a:srgbClr>
                  </a:outerShdw>
                </a:effectLst>
              </a:rPr>
              <a:t>website.</a:t>
            </a:r>
          </a:p>
        </p:txBody>
      </p:sp>
    </p:spTree>
    <p:extLst>
      <p:ext uri="{BB962C8B-B14F-4D97-AF65-F5344CB8AC3E}">
        <p14:creationId xmlns:p14="http://schemas.microsoft.com/office/powerpoint/2010/main" val="40594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19" presetClass="emph" presetSubtype="0" fill="hold" grpId="0" nodeType="afterEffect">
                                  <p:stCondLst>
                                    <p:cond delay="500"/>
                                  </p:stCondLst>
                                  <p:childTnLst>
                                    <p:animClr clrSpc="rgb" dir="cw">
                                      <p:cBhvr override="childStyle">
                                        <p:cTn id="10" dur="500" fill="hold"/>
                                        <p:tgtEl>
                                          <p:spTgt spid="7"/>
                                        </p:tgtEl>
                                        <p:attrNameLst>
                                          <p:attrName>style.color</p:attrName>
                                        </p:attrNameLst>
                                      </p:cBhvr>
                                      <p:to>
                                        <a:schemeClr val="accent2"/>
                                      </p:to>
                                    </p:animClr>
                                    <p:animClr clrSpc="rgb" dir="cw">
                                      <p:cBhvr>
                                        <p:cTn id="11" dur="500" fill="hold"/>
                                        <p:tgtEl>
                                          <p:spTgt spid="7"/>
                                        </p:tgtEl>
                                        <p:attrNameLst>
                                          <p:attrName>fillcolor</p:attrName>
                                        </p:attrNameLst>
                                      </p:cBhvr>
                                      <p:to>
                                        <a:schemeClr val="accent2"/>
                                      </p:to>
                                    </p:animClr>
                                    <p:set>
                                      <p:cBhvr>
                                        <p:cTn id="12" dur="500" fill="hold"/>
                                        <p:tgtEl>
                                          <p:spTgt spid="7"/>
                                        </p:tgtEl>
                                        <p:attrNameLst>
                                          <p:attrName>fill.type</p:attrName>
                                        </p:attrNameLst>
                                      </p:cBhvr>
                                      <p:to>
                                        <p:strVal val="solid"/>
                                      </p:to>
                                    </p:set>
                                    <p:set>
                                      <p:cBhvr>
                                        <p:cTn id="13" dur="500" fill="hold"/>
                                        <p:tgtEl>
                                          <p:spTgt spid="7"/>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5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extLst>
              <a:ext uri="{BEBA8EAE-BF5A-486C-A8C5-ECC9F3942E4B}">
                <a14:imgProps xmlns:a14="http://schemas.microsoft.com/office/drawing/2010/main">
                  <a14:imgLayer r:embed="rId4">
                    <a14:imgEffect>
                      <a14:sharpenSoften amount="-15000"/>
                    </a14:imgEffect>
                    <a14:imgEffect>
                      <a14:brightnessContrast bright="-45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5" cstate="email">
            <a:extLst>
              <a:ext uri="{BEBA8EAE-BF5A-486C-A8C5-ECC9F3942E4B}">
                <a14:imgProps xmlns:a14="http://schemas.microsoft.com/office/drawing/2010/main">
                  <a14:imgLayer r:embed="rId6">
                    <a14:imgEffect>
                      <a14:sharpenSoften amount="20000"/>
                    </a14:imgEffect>
                    <a14:imgEffect>
                      <a14:brightnessContrast bright="-10000" contrast="35000"/>
                    </a14:imgEffect>
                  </a14:imgLayer>
                </a14:imgProps>
              </a:ext>
              <a:ext uri="{28A0092B-C50C-407E-A947-70E740481C1C}">
                <a14:useLocalDpi xmlns:a14="http://schemas.microsoft.com/office/drawing/2010/main"/>
              </a:ext>
            </a:extLst>
          </a:blip>
          <a:stretch>
            <a:fillRect/>
          </a:stretch>
        </p:blipFill>
        <p:spPr>
          <a:xfrm>
            <a:off x="640080" y="0"/>
            <a:ext cx="10850879" cy="6856259"/>
          </a:xfrm>
          <a:prstGeom prst="rect">
            <a:avLst/>
          </a:prstGeom>
          <a:effectLst>
            <a:softEdge rad="31750"/>
          </a:effectLst>
        </p:spPr>
      </p:pic>
    </p:spTree>
    <p:extLst>
      <p:ext uri="{BB962C8B-B14F-4D97-AF65-F5344CB8AC3E}">
        <p14:creationId xmlns:p14="http://schemas.microsoft.com/office/powerpoint/2010/main" val="143516514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2"/>
          <p:cNvSpPr txBox="1">
            <a:spLocks/>
          </p:cNvSpPr>
          <p:nvPr/>
        </p:nvSpPr>
        <p:spPr>
          <a:xfrm>
            <a:off x="0" y="162426"/>
            <a:ext cx="12192000" cy="800100"/>
          </a:xfrm>
          <a:prstGeom prst="rect">
            <a:avLst/>
          </a:prstGeom>
          <a:noFill/>
          <a:ln>
            <a:noFill/>
            <a:prstDash val="solid"/>
          </a:ln>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t">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z="4800" b="1" dirty="0">
                <a:solidFill>
                  <a:schemeClr val="bg1"/>
                </a:solidFill>
              </a:rPr>
              <a:t>Where to Get More Information</a:t>
            </a:r>
          </a:p>
        </p:txBody>
      </p:sp>
      <p:sp>
        <p:nvSpPr>
          <p:cNvPr id="6" name="Subtitle 5"/>
          <p:cNvSpPr txBox="1">
            <a:spLocks/>
          </p:cNvSpPr>
          <p:nvPr/>
        </p:nvSpPr>
        <p:spPr>
          <a:xfrm>
            <a:off x="6643248" y="1724522"/>
            <a:ext cx="4698332" cy="4427621"/>
          </a:xfrm>
          <a:prstGeom prst="rect">
            <a:avLst/>
          </a:prstGeom>
          <a:solidFill>
            <a:srgbClr val="002060">
              <a:alpha val="60000"/>
            </a:srgbClr>
          </a:solidFill>
          <a:ln>
            <a:noFill/>
          </a:ln>
          <a:effectLst>
            <a:outerShdw blurRad="50800" dist="50800" algn="l" rotWithShape="0">
              <a:prstClr val="black">
                <a:alpha val="40000"/>
              </a:prstClr>
            </a:outerShdw>
            <a:softEdge rad="63500"/>
          </a:effectLst>
        </p:spPr>
        <p:txBody>
          <a:bodyPr vert="horz" lIns="91440" tIns="91440" rIns="91440" bIns="91440" rtlCol="0" anchor="ctr" anchorCtr="0">
            <a:normAutofit/>
          </a:bodyPr>
          <a:lstStyle>
            <a:lvl1pPr marL="0" indent="0" algn="l" defTabSz="914400" rtl="0" eaLnBrk="1" latinLnBrk="0" hangingPunct="1">
              <a:spcBef>
                <a:spcPct val="20000"/>
              </a:spcBef>
              <a:buClr>
                <a:schemeClr val="accent1"/>
              </a:buClr>
              <a:buFont typeface="Wingdings 2" pitchFamily="18" charset="2"/>
              <a:buNone/>
              <a:defRPr sz="1900" kern="1200" spc="15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6"/>
              </a:buClr>
              <a:buFont typeface="Wingdings" pitchFamily="2" charset="2"/>
              <a:buNone/>
              <a:defRPr sz="1300" kern="1200" spc="1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Wingdings" pitchFamily="2" charset="2"/>
              <a:buNone/>
              <a:defRPr sz="12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Wingdings" pitchFamily="2" charset="2"/>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Wingdings" pitchFamily="2" charset="2"/>
              <a:buNone/>
              <a:defRPr sz="12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5"/>
              </a:buClr>
              <a:buFont typeface="Wingdings" pitchFamily="2" charset="2"/>
              <a:buNone/>
              <a:defRPr sz="1200" kern="1200">
                <a:solidFill>
                  <a:schemeClr val="tx1">
                    <a:tint val="75000"/>
                  </a:schemeClr>
                </a:solidFill>
                <a:latin typeface="+mn-lt"/>
                <a:ea typeface="+mn-ea"/>
                <a:cs typeface="+mn-cs"/>
              </a:defRPr>
            </a:lvl9pPr>
          </a:lstStyle>
          <a:p>
            <a:pPr algn="ctr"/>
            <a:r>
              <a:rPr lang="en-US" sz="4000" b="1" dirty="0">
                <a:solidFill>
                  <a:schemeClr val="bg1"/>
                </a:solidFill>
                <a:effectLst>
                  <a:outerShdw blurRad="38100" dist="38100" dir="2700000" algn="tl">
                    <a:srgbClr val="000000">
                      <a:alpha val="43137"/>
                    </a:srgbClr>
                  </a:outerShdw>
                </a:effectLst>
                <a:latin typeface="Tekton Pro Ext" pitchFamily="34" charset="0"/>
              </a:rPr>
              <a:t>Ethics Website</a:t>
            </a:r>
          </a:p>
          <a:p>
            <a:pPr algn="ctr"/>
            <a:r>
              <a:rPr lang="en-US" sz="4400" b="1" u="sng" dirty="0">
                <a:solidFill>
                  <a:schemeClr val="bg1"/>
                </a:solidFill>
                <a:latin typeface="Tekton Pro Ext" pitchFamily="34" charset="0"/>
              </a:rPr>
              <a:t>ethics.la.gov</a:t>
            </a:r>
          </a:p>
          <a:p>
            <a:pPr algn="ctr"/>
            <a:endParaRPr lang="en-US" sz="1600" b="1" u="sng" dirty="0">
              <a:solidFill>
                <a:schemeClr val="bg1"/>
              </a:solidFill>
              <a:latin typeface="Tekton Pro Ext" pitchFamily="34" charset="0"/>
            </a:endParaRPr>
          </a:p>
          <a:p>
            <a:pPr algn="ctr"/>
            <a:r>
              <a:rPr lang="en-US" sz="4000" b="1" dirty="0">
                <a:solidFill>
                  <a:schemeClr val="bg1"/>
                </a:solidFill>
                <a:effectLst>
                  <a:outerShdw blurRad="38100" dist="38100" dir="2700000" algn="tl">
                    <a:srgbClr val="000000">
                      <a:alpha val="43137"/>
                    </a:srgbClr>
                  </a:outerShdw>
                </a:effectLst>
                <a:latin typeface="Tekton Pro Ext" pitchFamily="34" charset="0"/>
              </a:rPr>
              <a:t>Informal Advice</a:t>
            </a:r>
          </a:p>
          <a:p>
            <a:pPr algn="ctr"/>
            <a:r>
              <a:rPr lang="en-US" sz="3200" b="1" dirty="0">
                <a:solidFill>
                  <a:schemeClr val="bg1"/>
                </a:solidFill>
                <a:effectLst>
                  <a:outerShdw blurRad="38100" dist="38100" dir="2700000" algn="tl">
                    <a:srgbClr val="000000">
                      <a:alpha val="43137"/>
                    </a:srgbClr>
                  </a:outerShdw>
                </a:effectLst>
                <a:latin typeface="Tekton Pro Ext" pitchFamily="34" charset="0"/>
              </a:rPr>
              <a:t>(225)219-5600</a:t>
            </a:r>
          </a:p>
          <a:p>
            <a:pPr algn="ctr"/>
            <a:r>
              <a:rPr lang="en-US" sz="3200" b="1" dirty="0">
                <a:solidFill>
                  <a:schemeClr val="bg1"/>
                </a:solidFill>
                <a:effectLst>
                  <a:outerShdw blurRad="38100" dist="38100" dir="2700000" algn="tl">
                    <a:srgbClr val="000000">
                      <a:alpha val="43137"/>
                    </a:srgbClr>
                  </a:outerShdw>
                </a:effectLst>
                <a:latin typeface="Tekton Pro Ext" pitchFamily="34" charset="0"/>
              </a:rPr>
              <a:t>(800)842-6630</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7937" y="1365317"/>
            <a:ext cx="5542152" cy="50818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063815422"/>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extLst>
              <a:ext uri="{BEBA8EAE-BF5A-486C-A8C5-ECC9F3942E4B}">
                <a14:imgProps xmlns:a14="http://schemas.microsoft.com/office/drawing/2010/main">
                  <a14:imgLayer r:embed="rId3">
                    <a14:imgEffect>
                      <a14:brightnessContrast bright="-27000" contrast="4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bg1"/>
                </a:solidFill>
                <a:effectLst>
                  <a:outerShdw blurRad="38100" dist="38100" dir="2700000" algn="tl">
                    <a:srgbClr val="000000">
                      <a:alpha val="43137"/>
                    </a:srgbClr>
                  </a:outerShdw>
                </a:effectLst>
              </a:rPr>
              <a:t>Thank you for your attention.</a:t>
            </a:r>
          </a:p>
        </p:txBody>
      </p:sp>
      <p:sp>
        <p:nvSpPr>
          <p:cNvPr id="3" name="Subtitle 2"/>
          <p:cNvSpPr>
            <a:spLocks noGrp="1"/>
          </p:cNvSpPr>
          <p:nvPr>
            <p:ph type="subTitle" idx="1"/>
          </p:nvPr>
        </p:nvSpPr>
        <p:spPr/>
        <p:txBody>
          <a:bodyPr>
            <a:normAutofit/>
          </a:bodyPr>
          <a:lstStyle/>
          <a:p>
            <a:r>
              <a:rPr lang="en-US" sz="2800" dirty="0">
                <a:solidFill>
                  <a:schemeClr val="bg1"/>
                </a:solidFill>
                <a:effectLst>
                  <a:outerShdw blurRad="38100" dist="38100" dir="2700000" algn="tl">
                    <a:srgbClr val="000000">
                      <a:alpha val="43137"/>
                    </a:srgbClr>
                  </a:outerShdw>
                </a:effectLst>
              </a:rPr>
              <a:t>Let’s grow better government together.</a:t>
            </a:r>
          </a:p>
        </p:txBody>
      </p:sp>
    </p:spTree>
    <p:extLst>
      <p:ext uri="{BB962C8B-B14F-4D97-AF65-F5344CB8AC3E}">
        <p14:creationId xmlns:p14="http://schemas.microsoft.com/office/powerpoint/2010/main" val="13955895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HTML_SHAPEINFO" val="&lt;ThreeDShapeInfo&gt;&lt;uuid val=&quot;{227DB6B1-219E-4644-985E-82D753AFAC3C}&quot;/&gt;&lt;isInvalidForFieldText val=&quot;0&quot;/&gt;&lt;Image&gt;&lt;filename val=&quot;C:\Users\btarto\AppData\Local\Temp\CP8761128923075Session\CPTrustFolder8761128923153\PPTImport8761145878745\data\asimages\{227DB6B1-219E-4644-985E-82D753AFAC3C}_127.png&quot;/&gt;&lt;left val=&quot;24&quot;/&gt;&lt;top val=&quot;74&quot;/&gt;&lt;width val=&quot;1062&quot;/&gt;&lt;height val=&quot;583&quot;/&gt;&lt;hasText val=&quot;1&quot;/&gt;&lt;/Image&gt;&lt;/ThreeDShapeInfo&gt;"/>
  <p:tag name="PRESENTER_SHAPETEXTINFO" val="&lt;ShapeTextInfo&gt;&lt;TableIndex row=&quot;-1&quot; col=&quot;-1&quot;&gt;&lt;linesCount val=&quot;17&quot;/&gt;&lt;lineCharCount val=&quot;49&quot;/&gt;&lt;lineCharCount val=&quot;1&quot;/&gt;&lt;lineCharCount val=&quot;9&quot;/&gt;&lt;lineCharCount val=&quot;1&quot;/&gt;&lt;lineCharCount val=&quot;50&quot;/&gt;&lt;lineCharCount val=&quot;1&quot;/&gt;&lt;lineCharCount val=&quot;56&quot;/&gt;&lt;lineCharCount val=&quot;21&quot;/&gt;&lt;lineCharCount val=&quot;1&quot;/&gt;&lt;lineCharCount val=&quot;22&quot;/&gt;&lt;lineCharCount val=&quot;1&quot;/&gt;&lt;lineCharCount val=&quot;94&quot;/&gt;&lt;lineCharCount val=&quot;109&quot;/&gt;&lt;lineCharCount val=&quot;94&quot;/&gt;&lt;lineCharCount val=&quot;98&quot;/&gt;&lt;lineCharCount val=&quot;34&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Century Schoolbook"/>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B296BA5DBCB3043AD34405A0B415327" ma:contentTypeVersion="7" ma:contentTypeDescription="Create a new document." ma:contentTypeScope="" ma:versionID="5de7115afa42e4c5e08846c009a24673">
  <xsd:schema xmlns:xsd="http://www.w3.org/2001/XMLSchema" xmlns:xs="http://www.w3.org/2001/XMLSchema" xmlns:p="http://schemas.microsoft.com/office/2006/metadata/properties" xmlns:ns2="2c302f4a-5d4b-4f12-a378-95d4c06b535a" targetNamespace="http://schemas.microsoft.com/office/2006/metadata/properties" ma:root="true" ma:fieldsID="cf1ce12b623bd7737b4742c79a305bfd" ns2:_="">
    <xsd:import namespace="2c302f4a-5d4b-4f12-a378-95d4c06b535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302f4a-5d4b-4f12-a378-95d4c06b535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B91579-0A55-4269-9D67-89258CFCBF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302f4a-5d4b-4f12-a378-95d4c06b53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617A59-A740-4C64-B86F-60EECCD36467}">
  <ds:schemaRefs>
    <ds:schemaRef ds:uri="http://schemas.microsoft.com/sharepoint/v3/contenttype/forms"/>
  </ds:schemaRefs>
</ds:datastoreItem>
</file>

<file path=customXml/itemProps3.xml><?xml version="1.0" encoding="utf-8"?>
<ds:datastoreItem xmlns:ds="http://schemas.openxmlformats.org/officeDocument/2006/customXml" ds:itemID="{31C041C5-DFEE-40B5-A005-B0CB7418DC1B}">
  <ds:schemaRefs>
    <ds:schemaRef ds:uri="http://schemas.microsoft.com/office/2006/documentManagement/types"/>
    <ds:schemaRef ds:uri="http://purl.org/dc/dcmitype/"/>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2c302f4a-5d4b-4f12-a378-95d4c06b535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81881</TotalTime>
  <Words>10812</Words>
  <Application>Microsoft Office PowerPoint</Application>
  <PresentationFormat>Widescreen</PresentationFormat>
  <Paragraphs>1138</Paragraphs>
  <Slides>152</Slides>
  <Notes>135</Notes>
  <HiddenSlides>0</HiddenSlides>
  <MMClips>8</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152</vt:i4>
      </vt:variant>
    </vt:vector>
  </HeadingPairs>
  <TitlesOfParts>
    <vt:vector size="173" baseType="lpstr">
      <vt:lpstr>Adobe Gothic Std B</vt:lpstr>
      <vt:lpstr>Arial</vt:lpstr>
      <vt:lpstr>Arial Black</vt:lpstr>
      <vt:lpstr>Articulate Extrabold</vt:lpstr>
      <vt:lpstr>Bahnschrift SemiBold</vt:lpstr>
      <vt:lpstr>Berlin Sans FB</vt:lpstr>
      <vt:lpstr>Berlin Sans FB Demi</vt:lpstr>
      <vt:lpstr>Calibri</vt:lpstr>
      <vt:lpstr>Century Gothic</vt:lpstr>
      <vt:lpstr>Century Schoolbook</vt:lpstr>
      <vt:lpstr>Comic Sans MS</vt:lpstr>
      <vt:lpstr>Cooper Black</vt:lpstr>
      <vt:lpstr>Copperplate Gothic Bold</vt:lpstr>
      <vt:lpstr>Copperplate Gothic Light</vt:lpstr>
      <vt:lpstr>Courier New</vt:lpstr>
      <vt:lpstr>Palatino Linotype</vt:lpstr>
      <vt:lpstr>Tekton Pro Ext</vt:lpstr>
      <vt:lpstr>Times New Roman</vt:lpstr>
      <vt:lpstr>Wingdings</vt:lpstr>
      <vt:lpstr>Wingdings 2</vt:lpstr>
      <vt:lpstr>Office Theme</vt:lpstr>
      <vt:lpstr>PowerPoint Presentation</vt:lpstr>
      <vt:lpstr>PowerPoint Presentation</vt:lpstr>
      <vt:lpstr>PowerPoint Presentation</vt:lpstr>
      <vt:lpstr>Governmental Ethics</vt:lpstr>
      <vt:lpstr>Governmental Ethics</vt:lpstr>
      <vt:lpstr>Governmental Ethics</vt:lpstr>
      <vt:lpstr>Growing Better Government in Louisiana</vt:lpstr>
      <vt:lpstr>Governmental Ethics</vt:lpstr>
      <vt:lpstr>PowerPoint Presentation</vt:lpstr>
      <vt:lpstr>Good Roots &gt; Good Fruit &gt; Good Government</vt:lpstr>
      <vt:lpstr>PowerPoint Presentation</vt:lpstr>
      <vt:lpstr>PowerPoint Presentation</vt:lpstr>
      <vt:lpstr>PowerPoint Presentation</vt:lpstr>
      <vt:lpstr>PowerPoint Presentation</vt:lpstr>
      <vt:lpstr>PowerPoint Presentation</vt:lpstr>
      <vt:lpstr>PowerPoint Presentation</vt:lpstr>
      <vt:lpstr>Governmental Ethics</vt:lpstr>
      <vt:lpstr>Key Words for the Four Principles  Behind the Code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Lack of Ethical practices sinks Government in the muck and mire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Prohibited Sources Basics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Complimentary Admission Exceptions </vt:lpstr>
      <vt:lpstr>PowerPoint Presentation</vt:lpstr>
      <vt:lpstr>PowerPoint Presentation</vt:lpstr>
      <vt:lpstr>PowerPoint Presentation</vt:lpstr>
      <vt:lpstr>PowerPoint Presentation</vt:lpstr>
      <vt:lpstr>Prohibitions on Income</vt:lpstr>
      <vt:lpstr>Prohibitions on Income</vt:lpstr>
      <vt:lpstr>PowerPoint Presentation</vt:lpstr>
      <vt:lpstr>PowerPoint Presentation</vt:lpstr>
      <vt:lpstr>PowerPoint Presentation</vt:lpstr>
      <vt:lpstr>PowerPoint Presentation</vt:lpstr>
      <vt:lpstr>Prohibitions on Income</vt:lpstr>
      <vt:lpstr>PowerPoint Presentation</vt:lpstr>
      <vt:lpstr>PowerPoint Presentation</vt:lpstr>
      <vt:lpstr>PowerPoint Presentation</vt:lpstr>
      <vt:lpstr>Prohibitions on Income</vt:lpstr>
      <vt:lpstr>Prohibitions on Income</vt:lpstr>
      <vt:lpstr>PowerPoint Presentation</vt:lpstr>
      <vt:lpstr>PowerPoint Presentation</vt:lpstr>
      <vt:lpstr> Prohibited transactions</vt:lpstr>
      <vt:lpstr>PowerPoint Presentation</vt:lpstr>
      <vt:lpstr> </vt:lpstr>
      <vt:lpstr>Prohibited transactions</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Disclosure for public Servants</vt:lpstr>
      <vt:lpstr>Disclosure for public Servants</vt:lpstr>
      <vt:lpstr>Disclosure for public Servants</vt:lpstr>
      <vt:lpstr>Complications of Participation</vt:lpstr>
      <vt:lpstr>Complications of Participation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Nordette Adams</dc:creator>
  <cp:lastModifiedBy>Barry Brooks</cp:lastModifiedBy>
  <cp:revision>1132</cp:revision>
  <cp:lastPrinted>2017-11-28T16:33:36Z</cp:lastPrinted>
  <dcterms:created xsi:type="dcterms:W3CDTF">2017-10-19T20:08:27Z</dcterms:created>
  <dcterms:modified xsi:type="dcterms:W3CDTF">2021-07-21T13:34:31Z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0x010100CB296BA5DBCB3043AD34405A0B415327</vt:lpwstr>
  </property>
  <property fmtid="{D5CDD505-2E9C-101B-9397-08002B2CF9AE}" pid="3" name="Order">
    <vt:r8>21800</vt:r8>
  </property>
</Properties>
</file>