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sldIdLst>
    <p:sldId id="373" r:id="rId6"/>
    <p:sldId id="378" r:id="rId7"/>
    <p:sldId id="379" r:id="rId8"/>
    <p:sldId id="374" r:id="rId9"/>
    <p:sldId id="375" r:id="rId10"/>
    <p:sldId id="401" r:id="rId11"/>
    <p:sldId id="402" r:id="rId12"/>
    <p:sldId id="405" r:id="rId13"/>
    <p:sldId id="406" r:id="rId14"/>
    <p:sldId id="407" r:id="rId15"/>
    <p:sldId id="408" r:id="rId16"/>
    <p:sldId id="409"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sset Management" id="{9AD91094-A506-407C-BE7D-A6ACECCDBB26}">
          <p14:sldIdLst>
            <p14:sldId id="373"/>
            <p14:sldId id="378"/>
            <p14:sldId id="379"/>
            <p14:sldId id="374"/>
            <p14:sldId id="375"/>
            <p14:sldId id="401"/>
            <p14:sldId id="402"/>
            <p14:sldId id="405"/>
            <p14:sldId id="406"/>
            <p14:sldId id="407"/>
            <p14:sldId id="408"/>
            <p14:sldId id="4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ulhearn" initials="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43" autoAdjust="0"/>
    <p:restoredTop sz="94660"/>
  </p:normalViewPr>
  <p:slideViewPr>
    <p:cSldViewPr>
      <p:cViewPr varScale="1">
        <p:scale>
          <a:sx n="109" d="100"/>
          <a:sy n="109" d="100"/>
        </p:scale>
        <p:origin x="1866" y="102"/>
      </p:cViewPr>
      <p:guideLst>
        <p:guide orient="horz" pos="2160"/>
        <p:guide pos="2880"/>
      </p:guideLst>
    </p:cSldViewPr>
  </p:slideViewPr>
  <p:notesTextViewPr>
    <p:cViewPr>
      <p:scale>
        <a:sx n="1" d="1"/>
        <a:sy n="1" d="1"/>
      </p:scale>
      <p:origin x="0" y="0"/>
    </p:cViewPr>
  </p:notesTextViewPr>
  <p:sorterViewPr>
    <p:cViewPr>
      <p:scale>
        <a:sx n="100" d="100"/>
        <a:sy n="100" d="100"/>
      </p:scale>
      <p:origin x="0" y="20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7F23DF-9436-4646-A274-66F05923912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65F619F-BE90-4DCA-8383-391E20659424}">
      <dgm:prSet phldrT="[Text]"/>
      <dgm:spPr/>
      <dgm:t>
        <a:bodyPr/>
        <a:lstStyle/>
        <a:p>
          <a:r>
            <a:rPr lang="en-US" dirty="0" smtClean="0">
              <a:latin typeface="Calibri" panose="020F0502020204030204" pitchFamily="34" charset="0"/>
            </a:rPr>
            <a:t>Asset Management </a:t>
          </a:r>
        </a:p>
        <a:p>
          <a:r>
            <a:rPr lang="en-US" dirty="0" smtClean="0">
              <a:latin typeface="Calibri" panose="020F0502020204030204" pitchFamily="34" charset="0"/>
            </a:rPr>
            <a:t>Monitoring Manager:</a:t>
          </a:r>
        </a:p>
        <a:p>
          <a:r>
            <a:rPr lang="en-US" dirty="0" smtClean="0">
              <a:latin typeface="Calibri" panose="020F0502020204030204" pitchFamily="34" charset="0"/>
            </a:rPr>
            <a:t>Dione Milton</a:t>
          </a:r>
        </a:p>
      </dgm:t>
    </dgm:pt>
    <dgm:pt modelId="{73997768-BEA5-4243-8FBA-5B7D5E906CA7}" type="parTrans" cxnId="{558EB783-7458-4F58-8403-B9179570FE0F}">
      <dgm:prSet/>
      <dgm:spPr/>
      <dgm:t>
        <a:bodyPr/>
        <a:lstStyle/>
        <a:p>
          <a:endParaRPr lang="en-US"/>
        </a:p>
      </dgm:t>
    </dgm:pt>
    <dgm:pt modelId="{07A775BB-0C79-4026-BC08-5F155824A30D}" type="sibTrans" cxnId="{558EB783-7458-4F58-8403-B9179570FE0F}">
      <dgm:prSet/>
      <dgm:spPr/>
      <dgm:t>
        <a:bodyPr/>
        <a:lstStyle/>
        <a:p>
          <a:endParaRPr lang="en-US"/>
        </a:p>
      </dgm:t>
    </dgm:pt>
    <dgm:pt modelId="{4B34DDBB-B2CF-4164-949C-1D266CAB65B1}">
      <dgm:prSet phldrT="[Text]"/>
      <dgm:spPr/>
      <dgm:t>
        <a:bodyPr/>
        <a:lstStyle/>
        <a:p>
          <a:r>
            <a:rPr lang="en-US" dirty="0" smtClean="0">
              <a:latin typeface="Calibri" panose="020F0502020204030204" pitchFamily="34" charset="0"/>
            </a:rPr>
            <a:t>Compliance Examiner:</a:t>
          </a:r>
        </a:p>
        <a:p>
          <a:r>
            <a:rPr lang="en-US" dirty="0" smtClean="0">
              <a:latin typeface="Calibri" panose="020F0502020204030204" pitchFamily="34" charset="0"/>
            </a:rPr>
            <a:t>Frankline Kimbeng</a:t>
          </a:r>
          <a:endParaRPr lang="en-US" dirty="0">
            <a:latin typeface="Calibri" panose="020F0502020204030204" pitchFamily="34" charset="0"/>
          </a:endParaRPr>
        </a:p>
      </dgm:t>
    </dgm:pt>
    <dgm:pt modelId="{3DBBF3F2-F259-4827-AA7C-5CAF0095182A}" type="parTrans" cxnId="{DEEA9CE0-BA22-4BBB-A540-F49F626474AF}">
      <dgm:prSet/>
      <dgm:spPr/>
      <dgm:t>
        <a:bodyPr/>
        <a:lstStyle/>
        <a:p>
          <a:endParaRPr lang="en-US" dirty="0"/>
        </a:p>
      </dgm:t>
    </dgm:pt>
    <dgm:pt modelId="{70FD41AB-FFC6-4BE3-B350-B1D115B8DDBB}" type="sibTrans" cxnId="{DEEA9CE0-BA22-4BBB-A540-F49F626474AF}">
      <dgm:prSet/>
      <dgm:spPr/>
      <dgm:t>
        <a:bodyPr/>
        <a:lstStyle/>
        <a:p>
          <a:endParaRPr lang="en-US"/>
        </a:p>
      </dgm:t>
    </dgm:pt>
    <dgm:pt modelId="{815F3FD4-74A1-4929-8ADB-05AB4FF4F227}">
      <dgm:prSet phldrT="[Text]"/>
      <dgm:spPr/>
      <dgm:t>
        <a:bodyPr/>
        <a:lstStyle/>
        <a:p>
          <a:r>
            <a:rPr lang="en-US" dirty="0" smtClean="0">
              <a:latin typeface="Calibri" panose="020F0502020204030204" pitchFamily="34" charset="0"/>
            </a:rPr>
            <a:t>Compliance Examiner:</a:t>
          </a:r>
        </a:p>
        <a:p>
          <a:r>
            <a:rPr lang="en-US" dirty="0" smtClean="0">
              <a:latin typeface="Calibri" panose="020F0502020204030204" pitchFamily="34" charset="0"/>
            </a:rPr>
            <a:t>Sydney Edmonston</a:t>
          </a:r>
          <a:endParaRPr lang="en-US" dirty="0">
            <a:latin typeface="Calibri" panose="020F0502020204030204" pitchFamily="34" charset="0"/>
          </a:endParaRPr>
        </a:p>
      </dgm:t>
    </dgm:pt>
    <dgm:pt modelId="{74D884E9-0788-4BD0-A343-5AF9FDF300CD}" type="parTrans" cxnId="{8F80CFE2-6323-4022-884F-5938BF7F5172}">
      <dgm:prSet/>
      <dgm:spPr/>
      <dgm:t>
        <a:bodyPr/>
        <a:lstStyle/>
        <a:p>
          <a:endParaRPr lang="en-US" dirty="0"/>
        </a:p>
      </dgm:t>
    </dgm:pt>
    <dgm:pt modelId="{0EF388D3-49FB-4D05-9052-FAD7D21345BF}" type="sibTrans" cxnId="{8F80CFE2-6323-4022-884F-5938BF7F5172}">
      <dgm:prSet/>
      <dgm:spPr/>
      <dgm:t>
        <a:bodyPr/>
        <a:lstStyle/>
        <a:p>
          <a:endParaRPr lang="en-US"/>
        </a:p>
      </dgm:t>
    </dgm:pt>
    <dgm:pt modelId="{897FDFA5-6CB1-41C7-A360-EAE2B89F4183}">
      <dgm:prSet phldrT="[Text]"/>
      <dgm:spPr/>
      <dgm:t>
        <a:bodyPr/>
        <a:lstStyle/>
        <a:p>
          <a:r>
            <a:rPr lang="en-US" dirty="0" smtClean="0">
              <a:latin typeface="Calibri" panose="020F0502020204030204" pitchFamily="34" charset="0"/>
            </a:rPr>
            <a:t>Compliance Examiner:</a:t>
          </a:r>
        </a:p>
        <a:p>
          <a:r>
            <a:rPr lang="en-US" dirty="0" smtClean="0">
              <a:latin typeface="Calibri" panose="020F0502020204030204" pitchFamily="34" charset="0"/>
            </a:rPr>
            <a:t>Michael Vice</a:t>
          </a:r>
          <a:endParaRPr lang="en-US" dirty="0">
            <a:latin typeface="Calibri" panose="020F0502020204030204" pitchFamily="34" charset="0"/>
          </a:endParaRPr>
        </a:p>
      </dgm:t>
    </dgm:pt>
    <dgm:pt modelId="{A1A5EB90-0AFB-4618-B50E-ADF53EECB3AA}" type="parTrans" cxnId="{201A33C4-2471-4A01-94DD-FD1148D7BB63}">
      <dgm:prSet/>
      <dgm:spPr/>
      <dgm:t>
        <a:bodyPr/>
        <a:lstStyle/>
        <a:p>
          <a:endParaRPr lang="en-US"/>
        </a:p>
      </dgm:t>
    </dgm:pt>
    <dgm:pt modelId="{46A94AE2-B9AC-4166-BC3B-61908E88C392}" type="sibTrans" cxnId="{201A33C4-2471-4A01-94DD-FD1148D7BB63}">
      <dgm:prSet/>
      <dgm:spPr/>
      <dgm:t>
        <a:bodyPr/>
        <a:lstStyle/>
        <a:p>
          <a:endParaRPr lang="en-US"/>
        </a:p>
      </dgm:t>
    </dgm:pt>
    <dgm:pt modelId="{4C144B94-02C5-4A38-85CE-1A44DBA6B50A}" type="pres">
      <dgm:prSet presAssocID="{C67F23DF-9436-4646-A274-66F059239129}" presName="hierChild1" presStyleCnt="0">
        <dgm:presLayoutVars>
          <dgm:chPref val="1"/>
          <dgm:dir/>
          <dgm:animOne val="branch"/>
          <dgm:animLvl val="lvl"/>
          <dgm:resizeHandles/>
        </dgm:presLayoutVars>
      </dgm:prSet>
      <dgm:spPr/>
      <dgm:t>
        <a:bodyPr/>
        <a:lstStyle/>
        <a:p>
          <a:endParaRPr lang="en-US"/>
        </a:p>
      </dgm:t>
    </dgm:pt>
    <dgm:pt modelId="{DC3A5ADB-E4E2-4E88-93E9-BB8A8DD66FBC}" type="pres">
      <dgm:prSet presAssocID="{A65F619F-BE90-4DCA-8383-391E20659424}" presName="hierRoot1" presStyleCnt="0"/>
      <dgm:spPr/>
    </dgm:pt>
    <dgm:pt modelId="{ABD7FB8A-4CA5-4E86-BC1B-E7B748AEB3F0}" type="pres">
      <dgm:prSet presAssocID="{A65F619F-BE90-4DCA-8383-391E20659424}" presName="composite" presStyleCnt="0"/>
      <dgm:spPr/>
    </dgm:pt>
    <dgm:pt modelId="{D062C7F7-1D03-4FC1-994E-9B07C048B974}" type="pres">
      <dgm:prSet presAssocID="{A65F619F-BE90-4DCA-8383-391E20659424}" presName="background" presStyleLbl="node0" presStyleIdx="0" presStyleCnt="2"/>
      <dgm:spPr/>
    </dgm:pt>
    <dgm:pt modelId="{5EFEFED6-8F87-4AF8-812B-2B6F564BC2F2}" type="pres">
      <dgm:prSet presAssocID="{A65F619F-BE90-4DCA-8383-391E20659424}" presName="text" presStyleLbl="fgAcc0" presStyleIdx="0" presStyleCnt="2" custScaleX="132946">
        <dgm:presLayoutVars>
          <dgm:chPref val="3"/>
        </dgm:presLayoutVars>
      </dgm:prSet>
      <dgm:spPr/>
      <dgm:t>
        <a:bodyPr/>
        <a:lstStyle/>
        <a:p>
          <a:endParaRPr lang="en-US"/>
        </a:p>
      </dgm:t>
    </dgm:pt>
    <dgm:pt modelId="{64A96076-A04C-43F4-8EDC-E394FB1AECE7}" type="pres">
      <dgm:prSet presAssocID="{A65F619F-BE90-4DCA-8383-391E20659424}" presName="hierChild2" presStyleCnt="0"/>
      <dgm:spPr/>
    </dgm:pt>
    <dgm:pt modelId="{9016C11A-8D1D-4D48-8D8D-F3186EA176CB}" type="pres">
      <dgm:prSet presAssocID="{3DBBF3F2-F259-4827-AA7C-5CAF0095182A}" presName="Name10" presStyleLbl="parChTrans1D2" presStyleIdx="0" presStyleCnt="2"/>
      <dgm:spPr/>
      <dgm:t>
        <a:bodyPr/>
        <a:lstStyle/>
        <a:p>
          <a:endParaRPr lang="en-US"/>
        </a:p>
      </dgm:t>
    </dgm:pt>
    <dgm:pt modelId="{ECB7B0EC-C19D-4EAD-BCBA-84330F75A1A9}" type="pres">
      <dgm:prSet presAssocID="{4B34DDBB-B2CF-4164-949C-1D266CAB65B1}" presName="hierRoot2" presStyleCnt="0"/>
      <dgm:spPr/>
    </dgm:pt>
    <dgm:pt modelId="{FFBCDD0F-D024-455A-987A-47D30A58088C}" type="pres">
      <dgm:prSet presAssocID="{4B34DDBB-B2CF-4164-949C-1D266CAB65B1}" presName="composite2" presStyleCnt="0"/>
      <dgm:spPr/>
    </dgm:pt>
    <dgm:pt modelId="{660D9B1F-B1E5-4A83-851B-57A4EF7AD315}" type="pres">
      <dgm:prSet presAssocID="{4B34DDBB-B2CF-4164-949C-1D266CAB65B1}" presName="background2" presStyleLbl="node2" presStyleIdx="0" presStyleCnt="2"/>
      <dgm:spPr/>
    </dgm:pt>
    <dgm:pt modelId="{95C2E33E-C744-459A-B74B-19457E0C5E9E}" type="pres">
      <dgm:prSet presAssocID="{4B34DDBB-B2CF-4164-949C-1D266CAB65B1}" presName="text2" presStyleLbl="fgAcc2" presStyleIdx="0" presStyleCnt="2" custLinFactX="-570" custLinFactNeighborX="-100000" custLinFactNeighborY="-3457">
        <dgm:presLayoutVars>
          <dgm:chPref val="3"/>
        </dgm:presLayoutVars>
      </dgm:prSet>
      <dgm:spPr/>
      <dgm:t>
        <a:bodyPr/>
        <a:lstStyle/>
        <a:p>
          <a:endParaRPr lang="en-US"/>
        </a:p>
      </dgm:t>
    </dgm:pt>
    <dgm:pt modelId="{2A16345F-53EF-4BF5-8925-D2421FE52876}" type="pres">
      <dgm:prSet presAssocID="{4B34DDBB-B2CF-4164-949C-1D266CAB65B1}" presName="hierChild3" presStyleCnt="0"/>
      <dgm:spPr/>
    </dgm:pt>
    <dgm:pt modelId="{FF1DF27B-02B7-4FC3-A765-C04A6327B0A8}" type="pres">
      <dgm:prSet presAssocID="{74D884E9-0788-4BD0-A343-5AF9FDF300CD}" presName="Name10" presStyleLbl="parChTrans1D2" presStyleIdx="1" presStyleCnt="2"/>
      <dgm:spPr/>
      <dgm:t>
        <a:bodyPr/>
        <a:lstStyle/>
        <a:p>
          <a:endParaRPr lang="en-US"/>
        </a:p>
      </dgm:t>
    </dgm:pt>
    <dgm:pt modelId="{4F08897A-9760-4A43-A293-69CFE48DFEB3}" type="pres">
      <dgm:prSet presAssocID="{815F3FD4-74A1-4929-8ADB-05AB4FF4F227}" presName="hierRoot2" presStyleCnt="0"/>
      <dgm:spPr/>
    </dgm:pt>
    <dgm:pt modelId="{580E3962-F098-4739-A469-9A1EF6966023}" type="pres">
      <dgm:prSet presAssocID="{815F3FD4-74A1-4929-8ADB-05AB4FF4F227}" presName="composite2" presStyleCnt="0"/>
      <dgm:spPr/>
    </dgm:pt>
    <dgm:pt modelId="{8A88CE91-CA83-4039-A6AD-0E6F9B55BC52}" type="pres">
      <dgm:prSet presAssocID="{815F3FD4-74A1-4929-8ADB-05AB4FF4F227}" presName="background2" presStyleLbl="node2" presStyleIdx="1" presStyleCnt="2"/>
      <dgm:spPr/>
    </dgm:pt>
    <dgm:pt modelId="{3655CB20-0770-4CD9-AD7A-BC59642758A2}" type="pres">
      <dgm:prSet presAssocID="{815F3FD4-74A1-4929-8ADB-05AB4FF4F227}" presName="text2" presStyleLbl="fgAcc2" presStyleIdx="1" presStyleCnt="2" custLinFactX="9097" custLinFactNeighborX="100000" custLinFactNeighborY="-3457">
        <dgm:presLayoutVars>
          <dgm:chPref val="3"/>
        </dgm:presLayoutVars>
      </dgm:prSet>
      <dgm:spPr/>
      <dgm:t>
        <a:bodyPr/>
        <a:lstStyle/>
        <a:p>
          <a:endParaRPr lang="en-US"/>
        </a:p>
      </dgm:t>
    </dgm:pt>
    <dgm:pt modelId="{4402F858-ABE5-44CE-AE51-E2F213580B58}" type="pres">
      <dgm:prSet presAssocID="{815F3FD4-74A1-4929-8ADB-05AB4FF4F227}" presName="hierChild3" presStyleCnt="0"/>
      <dgm:spPr/>
    </dgm:pt>
    <dgm:pt modelId="{1AC8A32D-ABEA-42E4-AD9F-8F1D577F508B}" type="pres">
      <dgm:prSet presAssocID="{897FDFA5-6CB1-41C7-A360-EAE2B89F4183}" presName="hierRoot1" presStyleCnt="0"/>
      <dgm:spPr/>
    </dgm:pt>
    <dgm:pt modelId="{2201F45D-A0E9-4EBD-AEB7-65DB36B2AB5B}" type="pres">
      <dgm:prSet presAssocID="{897FDFA5-6CB1-41C7-A360-EAE2B89F4183}" presName="composite" presStyleCnt="0"/>
      <dgm:spPr/>
    </dgm:pt>
    <dgm:pt modelId="{067ECADD-39CD-4538-8C18-350B92DA0686}" type="pres">
      <dgm:prSet presAssocID="{897FDFA5-6CB1-41C7-A360-EAE2B89F4183}" presName="background" presStyleLbl="node0" presStyleIdx="1" presStyleCnt="2"/>
      <dgm:spPr/>
    </dgm:pt>
    <dgm:pt modelId="{3BEE5F6C-A4F5-4AF3-8F4A-CB3F8BB7A96B}" type="pres">
      <dgm:prSet presAssocID="{897FDFA5-6CB1-41C7-A360-EAE2B89F4183}" presName="text" presStyleLbl="fgAcc0" presStyleIdx="1" presStyleCnt="2" custLinFactX="-1994" custLinFactY="39781" custLinFactNeighborX="-100000" custLinFactNeighborY="100000">
        <dgm:presLayoutVars>
          <dgm:chPref val="3"/>
        </dgm:presLayoutVars>
      </dgm:prSet>
      <dgm:spPr/>
      <dgm:t>
        <a:bodyPr/>
        <a:lstStyle/>
        <a:p>
          <a:endParaRPr lang="en-US"/>
        </a:p>
      </dgm:t>
    </dgm:pt>
    <dgm:pt modelId="{3FBDC4A3-DE77-4715-9FBD-E0691D820530}" type="pres">
      <dgm:prSet presAssocID="{897FDFA5-6CB1-41C7-A360-EAE2B89F4183}" presName="hierChild2" presStyleCnt="0"/>
      <dgm:spPr/>
    </dgm:pt>
  </dgm:ptLst>
  <dgm:cxnLst>
    <dgm:cxn modelId="{7FE6AF40-7DE3-4074-BD2C-482A2701FDC2}" type="presOf" srcId="{4B34DDBB-B2CF-4164-949C-1D266CAB65B1}" destId="{95C2E33E-C744-459A-B74B-19457E0C5E9E}" srcOrd="0" destOrd="0" presId="urn:microsoft.com/office/officeart/2005/8/layout/hierarchy1"/>
    <dgm:cxn modelId="{2F25F3EB-F5B2-447B-90DB-54B706C268F5}" type="presOf" srcId="{C67F23DF-9436-4646-A274-66F059239129}" destId="{4C144B94-02C5-4A38-85CE-1A44DBA6B50A}" srcOrd="0" destOrd="0" presId="urn:microsoft.com/office/officeart/2005/8/layout/hierarchy1"/>
    <dgm:cxn modelId="{558EB783-7458-4F58-8403-B9179570FE0F}" srcId="{C67F23DF-9436-4646-A274-66F059239129}" destId="{A65F619F-BE90-4DCA-8383-391E20659424}" srcOrd="0" destOrd="0" parTransId="{73997768-BEA5-4243-8FBA-5B7D5E906CA7}" sibTransId="{07A775BB-0C79-4026-BC08-5F155824A30D}"/>
    <dgm:cxn modelId="{4D248F57-CE7C-4D0C-A474-79BC45C4ABAF}" type="presOf" srcId="{74D884E9-0788-4BD0-A343-5AF9FDF300CD}" destId="{FF1DF27B-02B7-4FC3-A765-C04A6327B0A8}" srcOrd="0" destOrd="0" presId="urn:microsoft.com/office/officeart/2005/8/layout/hierarchy1"/>
    <dgm:cxn modelId="{403B559A-B251-496D-8C30-DDF7FF09954B}" type="presOf" srcId="{A65F619F-BE90-4DCA-8383-391E20659424}" destId="{5EFEFED6-8F87-4AF8-812B-2B6F564BC2F2}" srcOrd="0" destOrd="0" presId="urn:microsoft.com/office/officeart/2005/8/layout/hierarchy1"/>
    <dgm:cxn modelId="{9FA0971B-8300-4911-9B3F-864F94E64357}" type="presOf" srcId="{815F3FD4-74A1-4929-8ADB-05AB4FF4F227}" destId="{3655CB20-0770-4CD9-AD7A-BC59642758A2}" srcOrd="0" destOrd="0" presId="urn:microsoft.com/office/officeart/2005/8/layout/hierarchy1"/>
    <dgm:cxn modelId="{2651BCAE-CF17-4799-88AB-67C3CAF50B4F}" type="presOf" srcId="{3DBBF3F2-F259-4827-AA7C-5CAF0095182A}" destId="{9016C11A-8D1D-4D48-8D8D-F3186EA176CB}" srcOrd="0" destOrd="0" presId="urn:microsoft.com/office/officeart/2005/8/layout/hierarchy1"/>
    <dgm:cxn modelId="{201A33C4-2471-4A01-94DD-FD1148D7BB63}" srcId="{C67F23DF-9436-4646-A274-66F059239129}" destId="{897FDFA5-6CB1-41C7-A360-EAE2B89F4183}" srcOrd="1" destOrd="0" parTransId="{A1A5EB90-0AFB-4618-B50E-ADF53EECB3AA}" sibTransId="{46A94AE2-B9AC-4166-BC3B-61908E88C392}"/>
    <dgm:cxn modelId="{8F80CFE2-6323-4022-884F-5938BF7F5172}" srcId="{A65F619F-BE90-4DCA-8383-391E20659424}" destId="{815F3FD4-74A1-4929-8ADB-05AB4FF4F227}" srcOrd="1" destOrd="0" parTransId="{74D884E9-0788-4BD0-A343-5AF9FDF300CD}" sibTransId="{0EF388D3-49FB-4D05-9052-FAD7D21345BF}"/>
    <dgm:cxn modelId="{DEEA9CE0-BA22-4BBB-A540-F49F626474AF}" srcId="{A65F619F-BE90-4DCA-8383-391E20659424}" destId="{4B34DDBB-B2CF-4164-949C-1D266CAB65B1}" srcOrd="0" destOrd="0" parTransId="{3DBBF3F2-F259-4827-AA7C-5CAF0095182A}" sibTransId="{70FD41AB-FFC6-4BE3-B350-B1D115B8DDBB}"/>
    <dgm:cxn modelId="{DFA8F118-904A-49D9-B7A6-ACF1BC009D14}" type="presOf" srcId="{897FDFA5-6CB1-41C7-A360-EAE2B89F4183}" destId="{3BEE5F6C-A4F5-4AF3-8F4A-CB3F8BB7A96B}" srcOrd="0" destOrd="0" presId="urn:microsoft.com/office/officeart/2005/8/layout/hierarchy1"/>
    <dgm:cxn modelId="{2A41DC48-E3BE-44E5-A215-0F7413AE2828}" type="presParOf" srcId="{4C144B94-02C5-4A38-85CE-1A44DBA6B50A}" destId="{DC3A5ADB-E4E2-4E88-93E9-BB8A8DD66FBC}" srcOrd="0" destOrd="0" presId="urn:microsoft.com/office/officeart/2005/8/layout/hierarchy1"/>
    <dgm:cxn modelId="{47395FE1-660D-48FC-AEB7-1930A0440293}" type="presParOf" srcId="{DC3A5ADB-E4E2-4E88-93E9-BB8A8DD66FBC}" destId="{ABD7FB8A-4CA5-4E86-BC1B-E7B748AEB3F0}" srcOrd="0" destOrd="0" presId="urn:microsoft.com/office/officeart/2005/8/layout/hierarchy1"/>
    <dgm:cxn modelId="{26E5127E-281A-4AE2-B099-7963783A38D5}" type="presParOf" srcId="{ABD7FB8A-4CA5-4E86-BC1B-E7B748AEB3F0}" destId="{D062C7F7-1D03-4FC1-994E-9B07C048B974}" srcOrd="0" destOrd="0" presId="urn:microsoft.com/office/officeart/2005/8/layout/hierarchy1"/>
    <dgm:cxn modelId="{4F637407-F0D4-4D19-A230-2FF6779CAA5C}" type="presParOf" srcId="{ABD7FB8A-4CA5-4E86-BC1B-E7B748AEB3F0}" destId="{5EFEFED6-8F87-4AF8-812B-2B6F564BC2F2}" srcOrd="1" destOrd="0" presId="urn:microsoft.com/office/officeart/2005/8/layout/hierarchy1"/>
    <dgm:cxn modelId="{3D1CEE8C-3F63-47D1-9743-D3579758E838}" type="presParOf" srcId="{DC3A5ADB-E4E2-4E88-93E9-BB8A8DD66FBC}" destId="{64A96076-A04C-43F4-8EDC-E394FB1AECE7}" srcOrd="1" destOrd="0" presId="urn:microsoft.com/office/officeart/2005/8/layout/hierarchy1"/>
    <dgm:cxn modelId="{FE80115F-3F6C-4C6E-AAC5-425D297428F5}" type="presParOf" srcId="{64A96076-A04C-43F4-8EDC-E394FB1AECE7}" destId="{9016C11A-8D1D-4D48-8D8D-F3186EA176CB}" srcOrd="0" destOrd="0" presId="urn:microsoft.com/office/officeart/2005/8/layout/hierarchy1"/>
    <dgm:cxn modelId="{C4B07A22-4AB7-4D7D-8096-3B842B13274E}" type="presParOf" srcId="{64A96076-A04C-43F4-8EDC-E394FB1AECE7}" destId="{ECB7B0EC-C19D-4EAD-BCBA-84330F75A1A9}" srcOrd="1" destOrd="0" presId="urn:microsoft.com/office/officeart/2005/8/layout/hierarchy1"/>
    <dgm:cxn modelId="{9E0FCE56-3579-4D61-ADB9-2F4B6185AF5D}" type="presParOf" srcId="{ECB7B0EC-C19D-4EAD-BCBA-84330F75A1A9}" destId="{FFBCDD0F-D024-455A-987A-47D30A58088C}" srcOrd="0" destOrd="0" presId="urn:microsoft.com/office/officeart/2005/8/layout/hierarchy1"/>
    <dgm:cxn modelId="{D18A027D-D64B-446E-8B44-6BF4161EC817}" type="presParOf" srcId="{FFBCDD0F-D024-455A-987A-47D30A58088C}" destId="{660D9B1F-B1E5-4A83-851B-57A4EF7AD315}" srcOrd="0" destOrd="0" presId="urn:microsoft.com/office/officeart/2005/8/layout/hierarchy1"/>
    <dgm:cxn modelId="{4C839CF9-340B-428D-84CD-F9A9865918AC}" type="presParOf" srcId="{FFBCDD0F-D024-455A-987A-47D30A58088C}" destId="{95C2E33E-C744-459A-B74B-19457E0C5E9E}" srcOrd="1" destOrd="0" presId="urn:microsoft.com/office/officeart/2005/8/layout/hierarchy1"/>
    <dgm:cxn modelId="{C1B3547C-A244-40A3-A105-BEBE518E5719}" type="presParOf" srcId="{ECB7B0EC-C19D-4EAD-BCBA-84330F75A1A9}" destId="{2A16345F-53EF-4BF5-8925-D2421FE52876}" srcOrd="1" destOrd="0" presId="urn:microsoft.com/office/officeart/2005/8/layout/hierarchy1"/>
    <dgm:cxn modelId="{A8552098-1C09-4227-AC36-B19B2C149CD6}" type="presParOf" srcId="{64A96076-A04C-43F4-8EDC-E394FB1AECE7}" destId="{FF1DF27B-02B7-4FC3-A765-C04A6327B0A8}" srcOrd="2" destOrd="0" presId="urn:microsoft.com/office/officeart/2005/8/layout/hierarchy1"/>
    <dgm:cxn modelId="{A27A5630-F82B-4EAE-ABE2-B16CFD36305C}" type="presParOf" srcId="{64A96076-A04C-43F4-8EDC-E394FB1AECE7}" destId="{4F08897A-9760-4A43-A293-69CFE48DFEB3}" srcOrd="3" destOrd="0" presId="urn:microsoft.com/office/officeart/2005/8/layout/hierarchy1"/>
    <dgm:cxn modelId="{DA15C178-9AA2-429B-BF15-E3CF2B61FB04}" type="presParOf" srcId="{4F08897A-9760-4A43-A293-69CFE48DFEB3}" destId="{580E3962-F098-4739-A469-9A1EF6966023}" srcOrd="0" destOrd="0" presId="urn:microsoft.com/office/officeart/2005/8/layout/hierarchy1"/>
    <dgm:cxn modelId="{C9D2DAE3-21A4-467D-A6B1-1D95FE8F0E98}" type="presParOf" srcId="{580E3962-F098-4739-A469-9A1EF6966023}" destId="{8A88CE91-CA83-4039-A6AD-0E6F9B55BC52}" srcOrd="0" destOrd="0" presId="urn:microsoft.com/office/officeart/2005/8/layout/hierarchy1"/>
    <dgm:cxn modelId="{E8FC310B-1C91-474D-BBA9-36AD2085E8BA}" type="presParOf" srcId="{580E3962-F098-4739-A469-9A1EF6966023}" destId="{3655CB20-0770-4CD9-AD7A-BC59642758A2}" srcOrd="1" destOrd="0" presId="urn:microsoft.com/office/officeart/2005/8/layout/hierarchy1"/>
    <dgm:cxn modelId="{9AD3DEA5-D91B-4391-AF1B-83E4BE80F072}" type="presParOf" srcId="{4F08897A-9760-4A43-A293-69CFE48DFEB3}" destId="{4402F858-ABE5-44CE-AE51-E2F213580B58}" srcOrd="1" destOrd="0" presId="urn:microsoft.com/office/officeart/2005/8/layout/hierarchy1"/>
    <dgm:cxn modelId="{042A8303-4CB8-4DD0-BE5D-E1E39CA554AC}" type="presParOf" srcId="{4C144B94-02C5-4A38-85CE-1A44DBA6B50A}" destId="{1AC8A32D-ABEA-42E4-AD9F-8F1D577F508B}" srcOrd="1" destOrd="0" presId="urn:microsoft.com/office/officeart/2005/8/layout/hierarchy1"/>
    <dgm:cxn modelId="{CE8CEE3F-6D66-4D3D-8998-5E7B6C891C54}" type="presParOf" srcId="{1AC8A32D-ABEA-42E4-AD9F-8F1D577F508B}" destId="{2201F45D-A0E9-4EBD-AEB7-65DB36B2AB5B}" srcOrd="0" destOrd="0" presId="urn:microsoft.com/office/officeart/2005/8/layout/hierarchy1"/>
    <dgm:cxn modelId="{382FF8DA-10F3-43A6-993B-3D6542ADD009}" type="presParOf" srcId="{2201F45D-A0E9-4EBD-AEB7-65DB36B2AB5B}" destId="{067ECADD-39CD-4538-8C18-350B92DA0686}" srcOrd="0" destOrd="0" presId="urn:microsoft.com/office/officeart/2005/8/layout/hierarchy1"/>
    <dgm:cxn modelId="{4BF6E088-3ED2-484C-9EB4-E895A1043B36}" type="presParOf" srcId="{2201F45D-A0E9-4EBD-AEB7-65DB36B2AB5B}" destId="{3BEE5F6C-A4F5-4AF3-8F4A-CB3F8BB7A96B}" srcOrd="1" destOrd="0" presId="urn:microsoft.com/office/officeart/2005/8/layout/hierarchy1"/>
    <dgm:cxn modelId="{CC9B9523-D5AC-4DDD-8E99-056232E3AF5C}" type="presParOf" srcId="{1AC8A32D-ABEA-42E4-AD9F-8F1D577F508B}" destId="{3FBDC4A3-DE77-4715-9FBD-E0691D820530}" srcOrd="1" destOrd="0" presId="urn:microsoft.com/office/officeart/2005/8/layout/hierarchy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1DF27B-02B7-4FC3-A765-C04A6327B0A8}">
      <dsp:nvSpPr>
        <dsp:cNvPr id="0" name=""/>
        <dsp:cNvSpPr/>
      </dsp:nvSpPr>
      <dsp:spPr>
        <a:xfrm>
          <a:off x="2557579" y="1248852"/>
          <a:ext cx="3099600" cy="528345"/>
        </a:xfrm>
        <a:custGeom>
          <a:avLst/>
          <a:gdLst/>
          <a:ahLst/>
          <a:cxnLst/>
          <a:rect l="0" t="0" r="0" b="0"/>
          <a:pathLst>
            <a:path>
              <a:moveTo>
                <a:pt x="0" y="0"/>
              </a:moveTo>
              <a:lnTo>
                <a:pt x="0" y="346312"/>
              </a:lnTo>
              <a:lnTo>
                <a:pt x="3099600" y="346312"/>
              </a:lnTo>
              <a:lnTo>
                <a:pt x="3099600" y="5283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16C11A-8D1D-4D48-8D8D-F3186EA176CB}">
      <dsp:nvSpPr>
        <dsp:cNvPr id="0" name=""/>
        <dsp:cNvSpPr/>
      </dsp:nvSpPr>
      <dsp:spPr>
        <a:xfrm>
          <a:off x="764158" y="1248852"/>
          <a:ext cx="1793421" cy="528345"/>
        </a:xfrm>
        <a:custGeom>
          <a:avLst/>
          <a:gdLst/>
          <a:ahLst/>
          <a:cxnLst/>
          <a:rect l="0" t="0" r="0" b="0"/>
          <a:pathLst>
            <a:path>
              <a:moveTo>
                <a:pt x="1793421" y="0"/>
              </a:moveTo>
              <a:lnTo>
                <a:pt x="1793421" y="346312"/>
              </a:lnTo>
              <a:lnTo>
                <a:pt x="0" y="346312"/>
              </a:lnTo>
              <a:lnTo>
                <a:pt x="0" y="5283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62C7F7-1D03-4FC1-994E-9B07C048B974}">
      <dsp:nvSpPr>
        <dsp:cNvPr id="0" name=""/>
        <dsp:cNvSpPr/>
      </dsp:nvSpPr>
      <dsp:spPr>
        <a:xfrm>
          <a:off x="1251399" y="1091"/>
          <a:ext cx="2612359" cy="12477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FEFED6-8F87-4AF8-812B-2B6F564BC2F2}">
      <dsp:nvSpPr>
        <dsp:cNvPr id="0" name=""/>
        <dsp:cNvSpPr/>
      </dsp:nvSpPr>
      <dsp:spPr>
        <a:xfrm>
          <a:off x="1469730" y="208505"/>
          <a:ext cx="2612359" cy="12477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latin typeface="Calibri" panose="020F0502020204030204" pitchFamily="34" charset="0"/>
            </a:rPr>
            <a:t>Asset Management </a:t>
          </a:r>
        </a:p>
        <a:p>
          <a:pPr lvl="0" algn="ctr" defTabSz="755650">
            <a:lnSpc>
              <a:spcPct val="90000"/>
            </a:lnSpc>
            <a:spcBef>
              <a:spcPct val="0"/>
            </a:spcBef>
            <a:spcAft>
              <a:spcPct val="35000"/>
            </a:spcAft>
          </a:pPr>
          <a:r>
            <a:rPr lang="en-US" sz="1700" kern="1200" dirty="0" smtClean="0">
              <a:latin typeface="Calibri" panose="020F0502020204030204" pitchFamily="34" charset="0"/>
            </a:rPr>
            <a:t>Monitoring Manager:</a:t>
          </a:r>
        </a:p>
        <a:p>
          <a:pPr lvl="0" algn="ctr" defTabSz="755650">
            <a:lnSpc>
              <a:spcPct val="90000"/>
            </a:lnSpc>
            <a:spcBef>
              <a:spcPct val="0"/>
            </a:spcBef>
            <a:spcAft>
              <a:spcPct val="35000"/>
            </a:spcAft>
          </a:pPr>
          <a:r>
            <a:rPr lang="en-US" sz="1700" kern="1200" dirty="0" smtClean="0">
              <a:latin typeface="Calibri" panose="020F0502020204030204" pitchFamily="34" charset="0"/>
            </a:rPr>
            <a:t>Dione Milton</a:t>
          </a:r>
        </a:p>
      </dsp:txBody>
      <dsp:txXfrm>
        <a:off x="1506276" y="245051"/>
        <a:ext cx="2539267" cy="1174668"/>
      </dsp:txXfrm>
    </dsp:sp>
    <dsp:sp modelId="{660D9B1F-B1E5-4A83-851B-57A4EF7AD315}">
      <dsp:nvSpPr>
        <dsp:cNvPr id="0" name=""/>
        <dsp:cNvSpPr/>
      </dsp:nvSpPr>
      <dsp:spPr>
        <a:xfrm>
          <a:off x="-218330" y="1777198"/>
          <a:ext cx="1964977" cy="12477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C2E33E-C744-459A-B74B-19457E0C5E9E}">
      <dsp:nvSpPr>
        <dsp:cNvPr id="0" name=""/>
        <dsp:cNvSpPr/>
      </dsp:nvSpPr>
      <dsp:spPr>
        <a:xfrm>
          <a:off x="0" y="1984612"/>
          <a:ext cx="1964977" cy="12477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latin typeface="Calibri" panose="020F0502020204030204" pitchFamily="34" charset="0"/>
            </a:rPr>
            <a:t>Compliance Examiner:</a:t>
          </a:r>
        </a:p>
        <a:p>
          <a:pPr lvl="0" algn="ctr" defTabSz="755650">
            <a:lnSpc>
              <a:spcPct val="90000"/>
            </a:lnSpc>
            <a:spcBef>
              <a:spcPct val="0"/>
            </a:spcBef>
            <a:spcAft>
              <a:spcPct val="35000"/>
            </a:spcAft>
          </a:pPr>
          <a:r>
            <a:rPr lang="en-US" sz="1700" kern="1200" dirty="0" smtClean="0">
              <a:latin typeface="Calibri" panose="020F0502020204030204" pitchFamily="34" charset="0"/>
            </a:rPr>
            <a:t>Frankline Kimbeng</a:t>
          </a:r>
          <a:endParaRPr lang="en-US" sz="1700" kern="1200" dirty="0">
            <a:latin typeface="Calibri" panose="020F0502020204030204" pitchFamily="34" charset="0"/>
          </a:endParaRPr>
        </a:p>
      </dsp:txBody>
      <dsp:txXfrm>
        <a:off x="36546" y="2021158"/>
        <a:ext cx="1891885" cy="1174668"/>
      </dsp:txXfrm>
    </dsp:sp>
    <dsp:sp modelId="{8A88CE91-CA83-4039-A6AD-0E6F9B55BC52}">
      <dsp:nvSpPr>
        <dsp:cNvPr id="0" name=""/>
        <dsp:cNvSpPr/>
      </dsp:nvSpPr>
      <dsp:spPr>
        <a:xfrm>
          <a:off x="4674691" y="1777198"/>
          <a:ext cx="1964977" cy="12477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55CB20-0770-4CD9-AD7A-BC59642758A2}">
      <dsp:nvSpPr>
        <dsp:cNvPr id="0" name=""/>
        <dsp:cNvSpPr/>
      </dsp:nvSpPr>
      <dsp:spPr>
        <a:xfrm>
          <a:off x="4893022" y="1984612"/>
          <a:ext cx="1964977" cy="12477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latin typeface="Calibri" panose="020F0502020204030204" pitchFamily="34" charset="0"/>
            </a:rPr>
            <a:t>Compliance Examiner:</a:t>
          </a:r>
        </a:p>
        <a:p>
          <a:pPr lvl="0" algn="ctr" defTabSz="755650">
            <a:lnSpc>
              <a:spcPct val="90000"/>
            </a:lnSpc>
            <a:spcBef>
              <a:spcPct val="0"/>
            </a:spcBef>
            <a:spcAft>
              <a:spcPct val="35000"/>
            </a:spcAft>
          </a:pPr>
          <a:r>
            <a:rPr lang="en-US" sz="1700" kern="1200" dirty="0" smtClean="0">
              <a:latin typeface="Calibri" panose="020F0502020204030204" pitchFamily="34" charset="0"/>
            </a:rPr>
            <a:t>Sydney Edmonston</a:t>
          </a:r>
          <a:endParaRPr lang="en-US" sz="1700" kern="1200" dirty="0">
            <a:latin typeface="Calibri" panose="020F0502020204030204" pitchFamily="34" charset="0"/>
          </a:endParaRPr>
        </a:p>
      </dsp:txBody>
      <dsp:txXfrm>
        <a:off x="4929568" y="2021158"/>
        <a:ext cx="1891885" cy="1174668"/>
      </dsp:txXfrm>
    </dsp:sp>
    <dsp:sp modelId="{067ECADD-39CD-4538-8C18-350B92DA0686}">
      <dsp:nvSpPr>
        <dsp:cNvPr id="0" name=""/>
        <dsp:cNvSpPr/>
      </dsp:nvSpPr>
      <dsp:spPr>
        <a:xfrm>
          <a:off x="2296261" y="1745224"/>
          <a:ext cx="1964977" cy="12477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EE5F6C-A4F5-4AF3-8F4A-CB3F8BB7A96B}">
      <dsp:nvSpPr>
        <dsp:cNvPr id="0" name=""/>
        <dsp:cNvSpPr/>
      </dsp:nvSpPr>
      <dsp:spPr>
        <a:xfrm>
          <a:off x="2514592" y="1952638"/>
          <a:ext cx="1964977" cy="12477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latin typeface="Calibri" panose="020F0502020204030204" pitchFamily="34" charset="0"/>
            </a:rPr>
            <a:t>Compliance Examiner:</a:t>
          </a:r>
        </a:p>
        <a:p>
          <a:pPr lvl="0" algn="ctr" defTabSz="755650">
            <a:lnSpc>
              <a:spcPct val="90000"/>
            </a:lnSpc>
            <a:spcBef>
              <a:spcPct val="0"/>
            </a:spcBef>
            <a:spcAft>
              <a:spcPct val="35000"/>
            </a:spcAft>
          </a:pPr>
          <a:r>
            <a:rPr lang="en-US" sz="1700" kern="1200" dirty="0" smtClean="0">
              <a:latin typeface="Calibri" panose="020F0502020204030204" pitchFamily="34" charset="0"/>
            </a:rPr>
            <a:t>Michael Vice</a:t>
          </a:r>
          <a:endParaRPr lang="en-US" sz="1700" kern="1200" dirty="0">
            <a:latin typeface="Calibri" panose="020F0502020204030204" pitchFamily="34" charset="0"/>
          </a:endParaRPr>
        </a:p>
      </dsp:txBody>
      <dsp:txXfrm>
        <a:off x="2551138" y="1989184"/>
        <a:ext cx="1891885" cy="11746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536A816-6FE9-4048-B57C-4F32E2E2AFD8}" type="datetimeFigureOut">
              <a:rPr lang="en-US" smtClean="0"/>
              <a:pPr/>
              <a:t>7/17/2021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D7B9282-B53B-4786-B052-7277FF9753DC}" type="slidenum">
              <a:rPr lang="en-US" smtClean="0"/>
              <a:pPr/>
              <a:t>‹#›</a:t>
            </a:fld>
            <a:endParaRPr lang="en-US"/>
          </a:p>
        </p:txBody>
      </p:sp>
    </p:spTree>
    <p:extLst>
      <p:ext uri="{BB962C8B-B14F-4D97-AF65-F5344CB8AC3E}">
        <p14:creationId xmlns:p14="http://schemas.microsoft.com/office/powerpoint/2010/main" val="4036800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10</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11</a:t>
            </a:fld>
            <a:endParaRPr lang="en-US" dirty="0"/>
          </a:p>
        </p:txBody>
      </p:sp>
    </p:spTree>
    <p:extLst>
      <p:ext uri="{BB962C8B-B14F-4D97-AF65-F5344CB8AC3E}">
        <p14:creationId xmlns:p14="http://schemas.microsoft.com/office/powerpoint/2010/main" val="4191139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12</a:t>
            </a:fld>
            <a:endParaRPr lang="en-US" dirty="0"/>
          </a:p>
        </p:txBody>
      </p:sp>
    </p:spTree>
    <p:extLst>
      <p:ext uri="{BB962C8B-B14F-4D97-AF65-F5344CB8AC3E}">
        <p14:creationId xmlns:p14="http://schemas.microsoft.com/office/powerpoint/2010/main" val="4191139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3</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5</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7</a:t>
            </a:fld>
            <a:endParaRPr lang="en-US" dirty="0"/>
          </a:p>
        </p:txBody>
      </p:sp>
    </p:spTree>
    <p:extLst>
      <p:ext uri="{BB962C8B-B14F-4D97-AF65-F5344CB8AC3E}">
        <p14:creationId xmlns:p14="http://schemas.microsoft.com/office/powerpoint/2010/main" val="480273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8</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9</a:t>
            </a:fld>
            <a:endParaRPr lang="en-US" dirty="0"/>
          </a:p>
        </p:txBody>
      </p:sp>
    </p:spTree>
    <p:extLst>
      <p:ext uri="{BB962C8B-B14F-4D97-AF65-F5344CB8AC3E}">
        <p14:creationId xmlns:p14="http://schemas.microsoft.com/office/powerpoint/2010/main" val="3804011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77057-2823-4C9E-985C-F5C4ADD971D6}"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9699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A91F8-10FE-49BA-A457-6438C5FBF2D5}"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67614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AD991-537E-4A85-B8E0-95A320C44061}"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0003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5BB34A-2684-41F7-992A-2A23F14B754F}"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3449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4B203F-8EEA-444C-B045-AC732121125D}"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49530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8E57E4-7286-43A5-BBD4-4A97DD5A3304}"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05195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CD774C-8FA5-4940-94B8-4E21D72D8482}" type="datetime1">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40702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AD4C43-4B10-485C-9641-C6D3F2D35E0F}" type="datetime1">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8420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0E514-532B-48B5-A84B-C34880E8BFB5}" type="datetime1">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399174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760A-7DAB-47F9-BAA7-A6E37BB01040}"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5853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F43A4-F04A-4D9C-9830-C684045B723E}"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6018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62915-5DE5-4665-ACD6-226509048208}" type="datetime1">
              <a:rPr lang="en-US" smtClean="0"/>
              <a:t>7/17/2021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CFEC-D876-498A-951A-753450E01640}" type="slidenum">
              <a:rPr lang="en-US" smtClean="0"/>
              <a:pPr/>
              <a:t>‹#›</a:t>
            </a:fld>
            <a:endParaRPr lang="en-US"/>
          </a:p>
        </p:txBody>
      </p:sp>
    </p:spTree>
    <p:extLst>
      <p:ext uri="{BB962C8B-B14F-4D97-AF65-F5344CB8AC3E}">
        <p14:creationId xmlns:p14="http://schemas.microsoft.com/office/powerpoint/2010/main" val="285700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1.png"/><Relationship Id="rId7" Type="http://schemas.openxmlformats.org/officeDocument/2006/relationships/image" Target="../media/image5.png"/><Relationship Id="rId12"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diagramColors" Target="../diagrams/colors1.xml"/><Relationship Id="rId5" Type="http://schemas.openxmlformats.org/officeDocument/2006/relationships/image" Target="../media/image3.png"/><Relationship Id="rId10" Type="http://schemas.openxmlformats.org/officeDocument/2006/relationships/diagramQuickStyle" Target="../diagrams/quickStyle1.xml"/><Relationship Id="rId4" Type="http://schemas.openxmlformats.org/officeDocument/2006/relationships/image" Target="../media/image2.jpeg"/><Relationship Id="rId9"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 y="248793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500" b="1" dirty="0" smtClean="0"/>
              <a:t>Asset Management </a:t>
            </a:r>
          </a:p>
          <a:p>
            <a:r>
              <a:rPr lang="en-US" sz="5500" b="1" dirty="0" smtClean="0"/>
              <a:t>Compliance &amp; Construction</a:t>
            </a:r>
          </a:p>
          <a:p>
            <a:pPr algn="r"/>
            <a:endParaRPr lang="en-US" sz="2600" b="1" i="1" dirty="0" smtClean="0"/>
          </a:p>
        </p:txBody>
      </p:sp>
      <p:sp>
        <p:nvSpPr>
          <p:cNvPr id="15" name="Subtitle 2"/>
          <p:cNvSpPr txBox="1">
            <a:spLocks/>
          </p:cNvSpPr>
          <p:nvPr/>
        </p:nvSpPr>
        <p:spPr>
          <a:xfrm>
            <a:off x="838200" y="3657600"/>
            <a:ext cx="7431711"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14" name="TextBox 13"/>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a:t>
            </a:fld>
            <a:endParaRPr lang="en-US"/>
          </a:p>
        </p:txBody>
      </p:sp>
    </p:spTree>
    <p:extLst>
      <p:ext uri="{BB962C8B-B14F-4D97-AF65-F5344CB8AC3E}">
        <p14:creationId xmlns:p14="http://schemas.microsoft.com/office/powerpoint/2010/main" val="20322388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2098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114800" y="457200"/>
            <a:ext cx="4841511" cy="1477328"/>
          </a:xfrm>
          <a:prstGeom prst="rect">
            <a:avLst/>
          </a:prstGeom>
          <a:noFill/>
          <a:effectLst>
            <a:innerShdw blurRad="63500" dist="50800" dir="13500000">
              <a:prstClr val="black">
                <a:alpha val="50000"/>
              </a:prstClr>
            </a:innerShdw>
          </a:effectLst>
        </p:spPr>
        <p:txBody>
          <a:bodyPr wrap="square" rtlCol="0">
            <a:spAutoFit/>
          </a:bodyPr>
          <a:lstStyle/>
          <a:p>
            <a:pPr algn="ctr"/>
            <a:r>
              <a:rPr lang="en-US" sz="4500" b="1" dirty="0" smtClean="0">
                <a:solidFill>
                  <a:schemeClr val="bg1"/>
                </a:solidFill>
                <a:latin typeface="Calibri" panose="020F0502020204030204" pitchFamily="34" charset="0"/>
                <a:cs typeface="Times New Roman" panose="02020603050405020304" pitchFamily="18" charset="0"/>
              </a:rPr>
              <a:t>Asset Management Functions</a:t>
            </a:r>
            <a:endParaRPr lang="en-US" sz="4500" b="1" dirty="0">
              <a:solidFill>
                <a:schemeClr val="bg1"/>
              </a:solidFill>
              <a:latin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457200" y="2508401"/>
            <a:ext cx="8458200" cy="35353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500" dirty="0" smtClean="0">
              <a:solidFill>
                <a:schemeClr val="tx1"/>
              </a:solidFill>
              <a:latin typeface="Georgia" pitchFamily="18" charset="0"/>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10</a:t>
            </a:fld>
            <a:endParaRPr lang="en-US"/>
          </a:p>
        </p:txBody>
      </p:sp>
      <p:sp>
        <p:nvSpPr>
          <p:cNvPr id="15" name="TextBox 14"/>
          <p:cNvSpPr txBox="1"/>
          <p:nvPr/>
        </p:nvSpPr>
        <p:spPr>
          <a:xfrm>
            <a:off x="381000" y="2514600"/>
            <a:ext cx="8458200" cy="2585323"/>
          </a:xfrm>
          <a:prstGeom prst="rect">
            <a:avLst/>
          </a:prstGeom>
          <a:noFill/>
        </p:spPr>
        <p:txBody>
          <a:bodyPr wrap="square" rtlCol="0">
            <a:spAutoFit/>
          </a:bodyPr>
          <a:lstStyle/>
          <a:p>
            <a:pPr lvl="0"/>
            <a:r>
              <a:rPr lang="en-US" dirty="0" smtClean="0"/>
              <a:t>Year </a:t>
            </a:r>
            <a:r>
              <a:rPr lang="en-US" dirty="0"/>
              <a:t>15 Request</a:t>
            </a:r>
          </a:p>
          <a:p>
            <a:pPr lvl="1"/>
            <a:r>
              <a:rPr lang="en-US" dirty="0"/>
              <a:t>Transfer of Ownership / GP Changes</a:t>
            </a:r>
          </a:p>
          <a:p>
            <a:pPr lvl="1"/>
            <a:r>
              <a:rPr lang="en-US" dirty="0"/>
              <a:t>Qualified Contract </a:t>
            </a:r>
            <a:endParaRPr lang="en-US" dirty="0" smtClean="0"/>
          </a:p>
          <a:p>
            <a:pPr lvl="1"/>
            <a:endParaRPr lang="en-US" dirty="0"/>
          </a:p>
          <a:p>
            <a:pPr lvl="0"/>
            <a:r>
              <a:rPr lang="en-US" dirty="0"/>
              <a:t>Loan Servicing </a:t>
            </a:r>
          </a:p>
          <a:p>
            <a:pPr lvl="1"/>
            <a:r>
              <a:rPr lang="en-US" dirty="0"/>
              <a:t>Home Investment Partnership Program – Multi-Family Rental Loans</a:t>
            </a:r>
          </a:p>
          <a:p>
            <a:pPr lvl="1"/>
            <a:r>
              <a:rPr lang="en-US" dirty="0"/>
              <a:t>Neighborhood Stabilization Program – Multi-Family Rental Loans </a:t>
            </a:r>
          </a:p>
          <a:p>
            <a:pPr lvl="1"/>
            <a:r>
              <a:rPr lang="en-US" dirty="0"/>
              <a:t>Housing Trust Fund – Multi-Family Rental Loans</a:t>
            </a:r>
          </a:p>
          <a:p>
            <a:pPr lvl="1"/>
            <a:r>
              <a:rPr lang="en-US" dirty="0"/>
              <a:t>Multi-Family Rental Loan Subordination Request/ Reviews</a:t>
            </a:r>
          </a:p>
        </p:txBody>
      </p:sp>
    </p:spTree>
    <p:extLst>
      <p:ext uri="{BB962C8B-B14F-4D97-AF65-F5344CB8AC3E}">
        <p14:creationId xmlns:p14="http://schemas.microsoft.com/office/powerpoint/2010/main" val="17322318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302489" y="609600"/>
            <a:ext cx="4841511" cy="1292662"/>
          </a:xfrm>
          <a:prstGeom prst="rect">
            <a:avLst/>
          </a:prstGeom>
          <a:noFill/>
          <a:effectLst>
            <a:innerShdw blurRad="63500" dist="50800" dir="13500000">
              <a:prstClr val="black">
                <a:alpha val="50000"/>
              </a:prstClr>
            </a:innerShdw>
          </a:effectLst>
        </p:spPr>
        <p:txBody>
          <a:bodyPr wrap="square" rtlCol="0">
            <a:spAutoFit/>
          </a:bodyPr>
          <a:lstStyle/>
          <a:p>
            <a:pPr algn="ctr"/>
            <a:r>
              <a:rPr lang="en-US" sz="4000" b="1" dirty="0" smtClean="0">
                <a:solidFill>
                  <a:schemeClr val="bg1"/>
                </a:solidFill>
                <a:latin typeface="Calibri" panose="020F0502020204030204" pitchFamily="34" charset="0"/>
                <a:cs typeface="Times New Roman" panose="02020603050405020304" pitchFamily="18" charset="0"/>
              </a:rPr>
              <a:t>Asset Management </a:t>
            </a:r>
            <a:r>
              <a:rPr lang="en-US" sz="3800" b="1" dirty="0" smtClean="0">
                <a:solidFill>
                  <a:schemeClr val="bg1"/>
                </a:solidFill>
                <a:latin typeface="Calibri" panose="020F0502020204030204" pitchFamily="34" charset="0"/>
                <a:cs typeface="Times New Roman" panose="02020603050405020304" pitchFamily="18" charset="0"/>
              </a:rPr>
              <a:t>Governing Documents</a:t>
            </a:r>
            <a:endParaRPr lang="en-US" sz="3800" b="1" dirty="0">
              <a:solidFill>
                <a:schemeClr val="bg1"/>
              </a:solidFill>
              <a:latin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Slide Number Placeholder 12"/>
          <p:cNvSpPr>
            <a:spLocks noGrp="1"/>
          </p:cNvSpPr>
          <p:nvPr>
            <p:ph type="sldNum" sz="quarter" idx="12"/>
          </p:nvPr>
        </p:nvSpPr>
        <p:spPr/>
        <p:txBody>
          <a:bodyPr/>
          <a:lstStyle/>
          <a:p>
            <a:fld id="{CF63CFEC-D876-498A-951A-753450E01640}" type="slidenum">
              <a:rPr lang="en-US" smtClean="0"/>
              <a:pPr/>
              <a:t>11</a:t>
            </a:fld>
            <a:endParaRPr lang="en-US"/>
          </a:p>
        </p:txBody>
      </p:sp>
      <p:sp>
        <p:nvSpPr>
          <p:cNvPr id="15" name="Rectangle 14"/>
          <p:cNvSpPr/>
          <p:nvPr/>
        </p:nvSpPr>
        <p:spPr>
          <a:xfrm>
            <a:off x="495298" y="2362200"/>
            <a:ext cx="8420563" cy="3477875"/>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Federal Regulations</a:t>
            </a: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Funding Notices</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Qualified Allocation Plan (QAP)</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Notice of Funding Availability (NOFA)</a:t>
            </a:r>
          </a:p>
          <a:p>
            <a:pPr marR="0" lvl="1"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Regulatory Agreements</a:t>
            </a: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Compliance Monitoring Agreements</a:t>
            </a: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smtClean="0">
                <a:ln>
                  <a:noFill/>
                </a:ln>
                <a:solidFill>
                  <a:prstClr val="black"/>
                </a:solidFill>
                <a:effectLst/>
                <a:uLnTx/>
                <a:uFillTx/>
                <a:latin typeface="Calibri" panose="020F0502020204030204" pitchFamily="34" charset="0"/>
                <a:cs typeface="Calibri" panose="020F0502020204030204" pitchFamily="34" charset="0"/>
              </a:rPr>
              <a:t>Promissory Notes / Mortgages</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21480901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1"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extBox 12"/>
          <p:cNvSpPr txBox="1"/>
          <p:nvPr/>
        </p:nvSpPr>
        <p:spPr>
          <a:xfrm>
            <a:off x="4302489" y="533400"/>
            <a:ext cx="4841511" cy="1323439"/>
          </a:xfrm>
          <a:prstGeom prst="rect">
            <a:avLst/>
          </a:prstGeom>
          <a:noFill/>
          <a:effectLst/>
        </p:spPr>
        <p:txBody>
          <a:bodyPr wrap="square" rtlCol="0">
            <a:spAutoFit/>
          </a:bodyPr>
          <a:lstStyle/>
          <a:p>
            <a:pPr algn="ctr"/>
            <a:r>
              <a:rPr lang="en-US" sz="4000" b="1" dirty="0" smtClean="0">
                <a:solidFill>
                  <a:schemeClr val="bg1"/>
                </a:solidFill>
                <a:latin typeface="Calibri" panose="020F0502020204030204" pitchFamily="34" charset="0"/>
                <a:cs typeface="Times New Roman" panose="02020603050405020304" pitchFamily="18" charset="0"/>
              </a:rPr>
              <a:t>Affordability Commitments </a:t>
            </a:r>
            <a:endParaRPr lang="en-US" sz="4000" b="1" dirty="0">
              <a:solidFill>
                <a:schemeClr val="bg1"/>
              </a:solidFill>
              <a:latin typeface="Calibri" panose="020F0502020204030204" pitchFamily="34"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12</a:t>
            </a:fld>
            <a:endParaRPr lang="en-US"/>
          </a:p>
        </p:txBody>
      </p:sp>
      <p:pic>
        <p:nvPicPr>
          <p:cNvPr id="15" name="Picture 14"/>
          <p:cNvPicPr>
            <a:picLocks noChangeAspect="1"/>
          </p:cNvPicPr>
          <p:nvPr/>
        </p:nvPicPr>
        <p:blipFill>
          <a:blip r:embed="rId8"/>
          <a:stretch>
            <a:fillRect/>
          </a:stretch>
        </p:blipFill>
        <p:spPr>
          <a:xfrm>
            <a:off x="533400" y="2622550"/>
            <a:ext cx="8089900" cy="2939298"/>
          </a:xfrm>
          <a:prstGeom prst="rect">
            <a:avLst/>
          </a:prstGeom>
        </p:spPr>
      </p:pic>
    </p:spTree>
    <p:extLst>
      <p:ext uri="{BB962C8B-B14F-4D97-AF65-F5344CB8AC3E}">
        <p14:creationId xmlns:p14="http://schemas.microsoft.com/office/powerpoint/2010/main" val="7780061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Construction</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152400" y="2286000"/>
            <a:ext cx="8843622" cy="3611563"/>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dirty="0">
                <a:solidFill>
                  <a:schemeClr val="tx1"/>
                </a:solidFill>
              </a:rPr>
              <a:t>The </a:t>
            </a:r>
            <a:r>
              <a:rPr lang="en-US" b="1" dirty="0" smtClean="0">
                <a:solidFill>
                  <a:schemeClr val="tx1"/>
                </a:solidFill>
              </a:rPr>
              <a:t>mission</a:t>
            </a:r>
            <a:r>
              <a:rPr lang="en-US" dirty="0" smtClean="0">
                <a:solidFill>
                  <a:schemeClr val="tx1"/>
                </a:solidFill>
              </a:rPr>
              <a:t> </a:t>
            </a:r>
            <a:r>
              <a:rPr lang="en-US" dirty="0">
                <a:solidFill>
                  <a:schemeClr val="tx1"/>
                </a:solidFill>
              </a:rPr>
              <a:t>of the Construction Department is to verify, through review of construction documents and inspection of construction sites, that projects funded through LHC meet all contractual commitments made to LHC which are related to construction of the projects.</a:t>
            </a:r>
          </a:p>
          <a:p>
            <a:pPr algn="l"/>
            <a:r>
              <a:rPr lang="en-US" b="1" cap="all" dirty="0">
                <a:solidFill>
                  <a:schemeClr val="tx1"/>
                </a:solidFill>
              </a:rPr>
              <a:t> </a:t>
            </a:r>
            <a:endParaRPr lang="en-US" dirty="0">
              <a:solidFill>
                <a:schemeClr val="tx1"/>
              </a:solidFill>
            </a:endParaRPr>
          </a:p>
          <a:p>
            <a:pPr lvl="1" algn="l"/>
            <a:r>
              <a:rPr lang="en-US" b="1" cap="all" dirty="0">
                <a:solidFill>
                  <a:schemeClr val="tx1"/>
                </a:solidFill>
              </a:rPr>
              <a:t>G</a:t>
            </a:r>
            <a:r>
              <a:rPr lang="en-US" b="1" dirty="0">
                <a:solidFill>
                  <a:schemeClr val="tx1"/>
                </a:solidFill>
              </a:rPr>
              <a:t>oals</a:t>
            </a:r>
            <a:endParaRPr lang="en-US" dirty="0">
              <a:solidFill>
                <a:schemeClr val="tx1"/>
              </a:solidFill>
            </a:endParaRPr>
          </a:p>
          <a:p>
            <a:pPr lvl="3" algn="l"/>
            <a:r>
              <a:rPr lang="en-US" dirty="0">
                <a:solidFill>
                  <a:schemeClr val="tx1"/>
                </a:solidFill>
              </a:rPr>
              <a:t>To verify that all projects approved for construction funding meet the requirements of the programs under which they are funded and that all agreements between LHC and the developers and/or owners, relative to construction, are fulfilled</a:t>
            </a:r>
            <a:r>
              <a:rPr lang="en-US" dirty="0" smtClean="0">
                <a:solidFill>
                  <a:schemeClr val="tx1"/>
                </a:solidFill>
              </a:rPr>
              <a:t>.</a:t>
            </a:r>
          </a:p>
          <a:p>
            <a:pPr lvl="3" algn="l"/>
            <a:endParaRPr lang="en-US" dirty="0">
              <a:solidFill>
                <a:schemeClr val="tx1"/>
              </a:solidFill>
            </a:endParaRPr>
          </a:p>
          <a:p>
            <a:pPr lvl="3" algn="l"/>
            <a:r>
              <a:rPr lang="en-US" dirty="0">
                <a:solidFill>
                  <a:schemeClr val="tx1"/>
                </a:solidFill>
              </a:rPr>
              <a:t>To verify that all federal, state and local construction regulations, building and other applicable codes are followed. </a:t>
            </a:r>
            <a:endParaRPr lang="en-US" dirty="0" smtClean="0">
              <a:solidFill>
                <a:schemeClr val="tx1"/>
              </a:solidFill>
            </a:endParaRPr>
          </a:p>
          <a:p>
            <a:pPr lvl="3" algn="l"/>
            <a:endParaRPr lang="en-US" dirty="0">
              <a:solidFill>
                <a:schemeClr val="tx1"/>
              </a:solidFill>
            </a:endParaRPr>
          </a:p>
          <a:p>
            <a:pPr lvl="3" algn="l"/>
            <a:r>
              <a:rPr lang="en-US" dirty="0">
                <a:solidFill>
                  <a:schemeClr val="tx1"/>
                </a:solidFill>
              </a:rPr>
              <a:t>To report on construction progress and adherence to construction requirements of all projects under construction and  after construction until placed in service.</a:t>
            </a:r>
          </a:p>
          <a:p>
            <a:pPr algn="l"/>
            <a:r>
              <a:rPr lang="en-US" dirty="0">
                <a:solidFill>
                  <a:schemeClr val="tx1"/>
                </a:solidFill>
              </a:rPr>
              <a:t> </a:t>
            </a:r>
          </a:p>
          <a:p>
            <a:pPr lvl="1" algn="l"/>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a:t>
            </a:fld>
            <a:endParaRPr lang="en-US"/>
          </a:p>
        </p:txBody>
      </p:sp>
    </p:spTree>
    <p:extLst>
      <p:ext uri="{BB962C8B-B14F-4D97-AF65-F5344CB8AC3E}">
        <p14:creationId xmlns:p14="http://schemas.microsoft.com/office/powerpoint/2010/main" val="215736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Compliance</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0" y="2286000"/>
            <a:ext cx="9144000" cy="3611563"/>
          </a:xfrm>
          <a:prstGeom prst="rect">
            <a:avLst/>
          </a:prstGeom>
        </p:spPr>
        <p:txBody>
          <a:bodyPr vert="horz" lIns="91440" tIns="45720" rIns="91440" bIns="45720" rtlCol="0">
            <a:normAutofit fontScale="2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5200" dirty="0" smtClean="0">
                <a:solidFill>
                  <a:schemeClr val="tx1"/>
                </a:solidFill>
              </a:rPr>
              <a:t>The </a:t>
            </a:r>
            <a:r>
              <a:rPr lang="en-US" sz="5200" b="1" dirty="0" smtClean="0">
                <a:solidFill>
                  <a:schemeClr val="tx1"/>
                </a:solidFill>
              </a:rPr>
              <a:t>mission </a:t>
            </a:r>
            <a:r>
              <a:rPr lang="en-US" sz="5200" dirty="0">
                <a:solidFill>
                  <a:schemeClr val="tx1"/>
                </a:solidFill>
              </a:rPr>
              <a:t>of the Compliance Department is to ensure, through desk audits and on-site inspections, that property owners and managers adhere to Federal, State and local laws governing program administration and compliance, and that they operate low-income rental housing programs professionally and efficiently.</a:t>
            </a:r>
          </a:p>
          <a:p>
            <a:pPr algn="l"/>
            <a:r>
              <a:rPr lang="en-US" sz="5200" dirty="0">
                <a:solidFill>
                  <a:schemeClr val="tx1"/>
                </a:solidFill>
              </a:rPr>
              <a:t> </a:t>
            </a:r>
          </a:p>
          <a:p>
            <a:pPr algn="l"/>
            <a:r>
              <a:rPr lang="en-US" sz="5200" b="1" dirty="0">
                <a:solidFill>
                  <a:schemeClr val="tx1"/>
                </a:solidFill>
              </a:rPr>
              <a:t>A.   Goals</a:t>
            </a:r>
            <a:endParaRPr lang="en-US" sz="5200" dirty="0">
              <a:solidFill>
                <a:schemeClr val="tx1"/>
              </a:solidFill>
            </a:endParaRPr>
          </a:p>
          <a:p>
            <a:pPr algn="l"/>
            <a:r>
              <a:rPr lang="en-US" sz="5200" dirty="0">
                <a:solidFill>
                  <a:schemeClr val="tx1"/>
                </a:solidFill>
              </a:rPr>
              <a:t>1.   To ensure that low-income housing properties are decent, safe, sanitary and </a:t>
            </a:r>
            <a:r>
              <a:rPr lang="en-US" sz="5200" dirty="0" smtClean="0">
                <a:solidFill>
                  <a:schemeClr val="tx1"/>
                </a:solidFill>
              </a:rPr>
              <a:t>well-maintained</a:t>
            </a:r>
            <a:endParaRPr lang="en-US" sz="5200" dirty="0">
              <a:solidFill>
                <a:schemeClr val="tx1"/>
              </a:solidFill>
            </a:endParaRPr>
          </a:p>
          <a:p>
            <a:pPr algn="l"/>
            <a:r>
              <a:rPr lang="en-US" sz="5200" dirty="0">
                <a:solidFill>
                  <a:schemeClr val="tx1"/>
                </a:solidFill>
              </a:rPr>
              <a:t>2.  To ensure that property owners and managers adhere to Regulatory Agreements, Compliance Monitoring Agreements </a:t>
            </a:r>
            <a:r>
              <a:rPr lang="en-US" sz="5200" dirty="0" smtClean="0">
                <a:solidFill>
                  <a:schemeClr val="tx1"/>
                </a:solidFill>
              </a:rPr>
              <a:t>&amp; </a:t>
            </a:r>
            <a:r>
              <a:rPr lang="en-US" sz="5200" dirty="0">
                <a:solidFill>
                  <a:schemeClr val="tx1"/>
                </a:solidFill>
              </a:rPr>
              <a:t>Fair Housing Laws</a:t>
            </a:r>
          </a:p>
          <a:p>
            <a:pPr algn="l"/>
            <a:r>
              <a:rPr lang="en-US" sz="5200" dirty="0">
                <a:solidFill>
                  <a:schemeClr val="tx1"/>
                </a:solidFill>
              </a:rPr>
              <a:t>3.   To  maintain  knowledge  and  awareness  of  current  Congressional  Legislation, Internal Revenue Service (IRS) laws and rulings, and HUD’s annual adjustments in Area Median Income calculations</a:t>
            </a:r>
          </a:p>
          <a:p>
            <a:pPr algn="l"/>
            <a:r>
              <a:rPr lang="en-US" sz="5200" dirty="0">
                <a:solidFill>
                  <a:schemeClr val="tx1"/>
                </a:solidFill>
              </a:rPr>
              <a:t>4.   To ensure that the housing policy objectives of Congress and HUD are met</a:t>
            </a:r>
          </a:p>
          <a:p>
            <a:pPr algn="l"/>
            <a:r>
              <a:rPr lang="en-US" sz="5200" dirty="0">
                <a:solidFill>
                  <a:schemeClr val="tx1"/>
                </a:solidFill>
              </a:rPr>
              <a:t>5.   To protect against fraud and misuse of funds</a:t>
            </a:r>
          </a:p>
          <a:p>
            <a:pPr algn="l"/>
            <a:r>
              <a:rPr lang="en-US" sz="5200" dirty="0">
                <a:solidFill>
                  <a:schemeClr val="tx1"/>
                </a:solidFill>
              </a:rPr>
              <a:t>6.   To ensure effective and efficient use of allocated funds</a:t>
            </a:r>
          </a:p>
          <a:p>
            <a:pPr algn="l"/>
            <a:r>
              <a:rPr lang="en-US" sz="5200" dirty="0">
                <a:solidFill>
                  <a:schemeClr val="tx1"/>
                </a:solidFill>
              </a:rPr>
              <a:t>7.   To ensure effective and efficient service delivery</a:t>
            </a:r>
          </a:p>
          <a:p>
            <a:pPr algn="l"/>
            <a:r>
              <a:rPr lang="en-US" sz="5200" dirty="0">
                <a:solidFill>
                  <a:schemeClr val="tx1"/>
                </a:solidFill>
              </a:rPr>
              <a:t>8.   To determine risk factors in order to set monitoring priorities</a:t>
            </a:r>
          </a:p>
          <a:p>
            <a:pPr algn="l"/>
            <a:r>
              <a:rPr lang="en-US" sz="5200" dirty="0">
                <a:solidFill>
                  <a:schemeClr val="tx1"/>
                </a:solidFill>
              </a:rPr>
              <a:t>9.   To identify and implement monitoring objectives for all programs, including:</a:t>
            </a:r>
          </a:p>
          <a:p>
            <a:pPr algn="l"/>
            <a:r>
              <a:rPr lang="en-US" sz="5200" dirty="0">
                <a:solidFill>
                  <a:schemeClr val="tx1"/>
                </a:solidFill>
              </a:rPr>
              <a:t>a.   Documenting program and compliance rules and adherence to the rules b.   Identifying and tracking program and project results</a:t>
            </a:r>
          </a:p>
          <a:p>
            <a:pPr algn="l"/>
            <a:r>
              <a:rPr lang="en-US" sz="5200" dirty="0">
                <a:solidFill>
                  <a:schemeClr val="tx1"/>
                </a:solidFill>
              </a:rPr>
              <a:t>c.   Identifying innovative tools/techniques that support affordable housing goals</a:t>
            </a:r>
          </a:p>
          <a:p>
            <a:pPr algn="l"/>
            <a:r>
              <a:rPr lang="en-US" dirty="0">
                <a:solidFill>
                  <a:schemeClr val="tx1"/>
                </a:solidFill>
              </a:rPr>
              <a:t> </a:t>
            </a:r>
          </a:p>
          <a:p>
            <a:pPr lvl="1" algn="l"/>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3</a:t>
            </a:fld>
            <a:endParaRPr lang="en-US"/>
          </a:p>
        </p:txBody>
      </p:sp>
    </p:spTree>
    <p:extLst>
      <p:ext uri="{BB962C8B-B14F-4D97-AF65-F5344CB8AC3E}">
        <p14:creationId xmlns:p14="http://schemas.microsoft.com/office/powerpoint/2010/main" val="21564526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Compliance &amp; Construction</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514600"/>
            <a:ext cx="8229600" cy="3382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dirty="0" smtClean="0">
                <a:solidFill>
                  <a:schemeClr val="tx1"/>
                </a:solidFill>
              </a:rPr>
              <a:t>Compliance monitors projects in the LHC portfolio including:</a:t>
            </a:r>
          </a:p>
          <a:p>
            <a:pPr marL="914400" lvl="1" indent="-457200" algn="l">
              <a:buFont typeface="Arial" panose="020B0604020202020204" pitchFamily="34" charset="0"/>
              <a:buChar char="•"/>
            </a:pPr>
            <a:r>
              <a:rPr lang="en-US" dirty="0" smtClean="0">
                <a:solidFill>
                  <a:schemeClr val="tx1"/>
                </a:solidFill>
              </a:rPr>
              <a:t>66 	Piggyback</a:t>
            </a:r>
          </a:p>
          <a:p>
            <a:pPr marL="914400" lvl="1" indent="-457200" algn="l">
              <a:buFont typeface="Arial" panose="020B0604020202020204" pitchFamily="34" charset="0"/>
              <a:buChar char="•"/>
            </a:pPr>
            <a:r>
              <a:rPr lang="en-US" dirty="0" smtClean="0">
                <a:solidFill>
                  <a:schemeClr val="tx1"/>
                </a:solidFill>
              </a:rPr>
              <a:t>44 	1602</a:t>
            </a:r>
          </a:p>
          <a:p>
            <a:pPr marL="914400" lvl="1" indent="-457200" algn="l">
              <a:buFont typeface="Arial" panose="020B0604020202020204" pitchFamily="34" charset="0"/>
              <a:buChar char="•"/>
            </a:pPr>
            <a:r>
              <a:rPr lang="en-US" dirty="0" smtClean="0">
                <a:solidFill>
                  <a:schemeClr val="tx1"/>
                </a:solidFill>
              </a:rPr>
              <a:t>11 	FDIC</a:t>
            </a:r>
          </a:p>
          <a:p>
            <a:pPr marL="914400" lvl="1" indent="-457200" algn="l">
              <a:buFont typeface="Arial" panose="020B0604020202020204" pitchFamily="34" charset="0"/>
              <a:buChar char="•"/>
            </a:pPr>
            <a:r>
              <a:rPr lang="en-US" dirty="0" smtClean="0">
                <a:solidFill>
                  <a:schemeClr val="tx1"/>
                </a:solidFill>
              </a:rPr>
              <a:t>8 	NSP</a:t>
            </a:r>
          </a:p>
          <a:p>
            <a:pPr marL="914400" lvl="1" indent="-457200" algn="l">
              <a:buFont typeface="Arial" panose="020B0604020202020204" pitchFamily="34" charset="0"/>
              <a:buChar char="•"/>
            </a:pPr>
            <a:r>
              <a:rPr lang="en-US" dirty="0" smtClean="0">
                <a:solidFill>
                  <a:schemeClr val="tx1"/>
                </a:solidFill>
              </a:rPr>
              <a:t>15 	ARP</a:t>
            </a:r>
          </a:p>
          <a:p>
            <a:pPr marL="914400" lvl="1" indent="-457200" algn="l">
              <a:buFont typeface="Arial" panose="020B0604020202020204" pitchFamily="34" charset="0"/>
              <a:buChar char="•"/>
            </a:pPr>
            <a:r>
              <a:rPr lang="en-US" dirty="0" smtClean="0">
                <a:solidFill>
                  <a:schemeClr val="tx1"/>
                </a:solidFill>
              </a:rPr>
              <a:t>231 	HOME</a:t>
            </a:r>
          </a:p>
          <a:p>
            <a:pPr marL="914400" lvl="1" indent="-457200" algn="l">
              <a:buFont typeface="Arial" panose="020B0604020202020204" pitchFamily="34" charset="0"/>
              <a:buChar char="•"/>
            </a:pPr>
            <a:r>
              <a:rPr lang="en-US" dirty="0" smtClean="0">
                <a:solidFill>
                  <a:schemeClr val="tx1"/>
                </a:solidFill>
              </a:rPr>
              <a:t>810 	LIHTC </a:t>
            </a:r>
          </a:p>
          <a:p>
            <a:pPr marL="914400" lvl="1" indent="-4572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31289859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dirty="0"/>
              <a:t> </a:t>
            </a:r>
            <a:r>
              <a:rPr lang="en-US" sz="3500" b="1" dirty="0" smtClean="0">
                <a:solidFill>
                  <a:schemeClr val="bg1"/>
                </a:solidFill>
              </a:rPr>
              <a:t>Compliance Team Performance</a:t>
            </a:r>
            <a:endParaRPr lang="en-US" sz="3500" b="1"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15" name="Content Placeholder 2"/>
          <p:cNvSpPr txBox="1">
            <a:spLocks/>
          </p:cNvSpPr>
          <p:nvPr/>
        </p:nvSpPr>
        <p:spPr>
          <a:xfrm>
            <a:off x="457200" y="2514600"/>
            <a:ext cx="8229600" cy="36115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dirty="0" smtClean="0">
                <a:solidFill>
                  <a:schemeClr val="tx1"/>
                </a:solidFill>
              </a:rPr>
              <a:t>In 2016 there were 520 different properties scheduled for review</a:t>
            </a:r>
          </a:p>
          <a:p>
            <a:pPr algn="l"/>
            <a:endParaRPr lang="en-US" dirty="0" smtClean="0">
              <a:solidFill>
                <a:schemeClr val="tx1"/>
              </a:solidFill>
            </a:endParaRPr>
          </a:p>
          <a:p>
            <a:pPr marL="914400" lvl="1" indent="-457200" algn="l">
              <a:buFont typeface="Arial" panose="020B0604020202020204" pitchFamily="34" charset="0"/>
              <a:buChar char="•"/>
            </a:pPr>
            <a:r>
              <a:rPr lang="en-US" dirty="0" smtClean="0">
                <a:solidFill>
                  <a:schemeClr val="tx1"/>
                </a:solidFill>
              </a:rPr>
              <a:t>29,235 units total</a:t>
            </a:r>
            <a:endParaRPr lang="en-US" dirty="0">
              <a:solidFill>
                <a:schemeClr val="tx1"/>
              </a:solidFill>
            </a:endParaRPr>
          </a:p>
          <a:p>
            <a:pPr marL="914400" lvl="1" indent="-457200" algn="l">
              <a:buFont typeface="Arial" panose="020B0604020202020204" pitchFamily="34" charset="0"/>
              <a:buChar char="•"/>
            </a:pPr>
            <a:r>
              <a:rPr lang="en-US" dirty="0" smtClean="0">
                <a:solidFill>
                  <a:schemeClr val="tx1"/>
                </a:solidFill>
              </a:rPr>
              <a:t>5685 units sampled</a:t>
            </a:r>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a:p>
        </p:txBody>
      </p:sp>
    </p:spTree>
    <p:extLst>
      <p:ext uri="{BB962C8B-B14F-4D97-AF65-F5344CB8AC3E}">
        <p14:creationId xmlns:p14="http://schemas.microsoft.com/office/powerpoint/2010/main" val="7359678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114800" y="3048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2" name="TextBox 11"/>
          <p:cNvSpPr txBox="1"/>
          <p:nvPr/>
        </p:nvSpPr>
        <p:spPr>
          <a:xfrm>
            <a:off x="-21772" y="3047999"/>
            <a:ext cx="9165771" cy="938719"/>
          </a:xfrm>
          <a:prstGeom prst="rect">
            <a:avLst/>
          </a:prstGeom>
          <a:noFill/>
        </p:spPr>
        <p:txBody>
          <a:bodyPr wrap="square" rtlCol="0">
            <a:spAutoFit/>
          </a:bodyPr>
          <a:lstStyle/>
          <a:p>
            <a:pPr algn="ctr"/>
            <a:r>
              <a:rPr lang="en-US" sz="5500" b="1" dirty="0" smtClean="0">
                <a:latin typeface="Calibri" panose="020F0502020204030204" pitchFamily="34" charset="0"/>
              </a:rPr>
              <a:t>Asset Management</a:t>
            </a:r>
          </a:p>
        </p:txBody>
      </p:sp>
      <p:sp>
        <p:nvSpPr>
          <p:cNvPr id="14" name="Subtitle 6"/>
          <p:cNvSpPr txBox="1">
            <a:spLocks/>
          </p:cNvSpPr>
          <p:nvPr/>
        </p:nvSpPr>
        <p:spPr>
          <a:xfrm>
            <a:off x="1329501" y="3837273"/>
            <a:ext cx="6400800" cy="1981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defRPr/>
            </a:pPr>
            <a:endParaRPr lang="en-US" sz="4000" dirty="0" smtClean="0">
              <a:solidFill>
                <a:schemeClr val="tx1"/>
              </a:solidFill>
              <a:latin typeface="Georgia" pitchFamily="18" charset="0"/>
            </a:endParaRPr>
          </a:p>
          <a:p>
            <a:pPr>
              <a:defRPr/>
            </a:pPr>
            <a:endParaRPr lang="en-US" dirty="0">
              <a:latin typeface="Georgia" pitchFamily="18" charset="0"/>
            </a:endParaRPr>
          </a:p>
        </p:txBody>
      </p:sp>
      <p:sp>
        <p:nvSpPr>
          <p:cNvPr id="13" name="Slide Number Placeholder 12"/>
          <p:cNvSpPr>
            <a:spLocks noGrp="1"/>
          </p:cNvSpPr>
          <p:nvPr>
            <p:ph type="sldNum" sz="quarter" idx="12"/>
          </p:nvPr>
        </p:nvSpPr>
        <p:spPr/>
        <p:txBody>
          <a:bodyPr/>
          <a:lstStyle/>
          <a:p>
            <a:fld id="{CF63CFEC-D876-498A-951A-753450E01640}" type="slidenum">
              <a:rPr lang="en-US" smtClean="0"/>
              <a:pPr/>
              <a:t>6</a:t>
            </a:fld>
            <a:endParaRPr lang="en-US"/>
          </a:p>
        </p:txBody>
      </p:sp>
    </p:spTree>
    <p:extLst>
      <p:ext uri="{BB962C8B-B14F-4D97-AF65-F5344CB8AC3E}">
        <p14:creationId xmlns:p14="http://schemas.microsoft.com/office/powerpoint/2010/main" val="7592488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61639"/>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3962400" y="838200"/>
            <a:ext cx="5638800" cy="707886"/>
          </a:xfrm>
          <a:prstGeom prst="rect">
            <a:avLst/>
          </a:prstGeom>
          <a:noFill/>
          <a:effectLst/>
        </p:spPr>
        <p:txBody>
          <a:bodyPr wrap="square" rtlCol="0">
            <a:spAutoFit/>
          </a:bodyPr>
          <a:lstStyle/>
          <a:p>
            <a:pPr algn="ctr"/>
            <a:r>
              <a:rPr lang="en-US" sz="4000" b="1" dirty="0" smtClean="0">
                <a:solidFill>
                  <a:schemeClr val="bg1"/>
                </a:solidFill>
                <a:latin typeface="Calibri" panose="020F0502020204030204" pitchFamily="34" charset="0"/>
                <a:cs typeface="Times New Roman" panose="02020603050405020304" pitchFamily="18" charset="0"/>
              </a:rPr>
              <a:t>Asset Management</a:t>
            </a:r>
            <a:endParaRPr lang="en-US" sz="4000" b="1" dirty="0">
              <a:solidFill>
                <a:schemeClr val="bg1"/>
              </a:solidFill>
              <a:latin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0" y="2438400"/>
            <a:ext cx="9143999" cy="34289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lvl="0" algn="l">
              <a:lnSpc>
                <a:spcPct val="170000"/>
              </a:lnSpc>
              <a:spcBef>
                <a:spcPct val="0"/>
              </a:spcBef>
              <a:spcAft>
                <a:spcPts val="600"/>
              </a:spcAft>
              <a:defRPr/>
            </a:pPr>
            <a:r>
              <a:rPr lang="en-US" sz="2500" dirty="0">
                <a:solidFill>
                  <a:schemeClr val="tx1"/>
                </a:solidFill>
                <a:latin typeface="Calibri Light" panose="020F0302020204030204"/>
                <a:cs typeface="Arial" panose="020B0604020202020204" pitchFamily="34" charset="0"/>
              </a:rPr>
              <a:t>Mission of the Asset Management Division</a:t>
            </a:r>
          </a:p>
          <a:p>
            <a:pPr marL="285750" lvl="0" indent="-285750" algn="l">
              <a:lnSpc>
                <a:spcPct val="90000"/>
              </a:lnSpc>
              <a:spcBef>
                <a:spcPct val="0"/>
              </a:spcBef>
              <a:spcAft>
                <a:spcPts val="600"/>
              </a:spcAft>
              <a:buFont typeface="Arial" panose="020B0604020202020204" pitchFamily="34" charset="0"/>
              <a:buChar char="•"/>
              <a:defRPr/>
            </a:pPr>
            <a:r>
              <a:rPr lang="en-US" sz="2500" dirty="0">
                <a:solidFill>
                  <a:schemeClr val="tx1"/>
                </a:solidFill>
                <a:latin typeface="Calibri Light" panose="020F0302020204030204"/>
                <a:cs typeface="Arial" panose="020B0604020202020204" pitchFamily="34" charset="0"/>
              </a:rPr>
              <a:t>Responsible for the fiscal oversight of LHC-funded and owned multi-family projects</a:t>
            </a:r>
            <a:endParaRPr lang="en-US" sz="2500" dirty="0">
              <a:solidFill>
                <a:schemeClr val="tx1"/>
              </a:solidFill>
              <a:latin typeface="Calibri Light" panose="020F0302020204030204"/>
            </a:endParaRPr>
          </a:p>
          <a:p>
            <a:pPr marL="285750" lvl="0" indent="-285750" algn="l">
              <a:lnSpc>
                <a:spcPct val="90000"/>
              </a:lnSpc>
              <a:spcBef>
                <a:spcPct val="0"/>
              </a:spcBef>
              <a:spcAft>
                <a:spcPts val="600"/>
              </a:spcAft>
              <a:buFont typeface="Arial" panose="020B0604020202020204" pitchFamily="34" charset="0"/>
              <a:buChar char="•"/>
              <a:defRPr/>
            </a:pPr>
            <a:r>
              <a:rPr lang="en-US" sz="2500" dirty="0">
                <a:solidFill>
                  <a:schemeClr val="tx1"/>
                </a:solidFill>
                <a:latin typeface="Calibri Light" panose="020F0302020204030204"/>
              </a:rPr>
              <a:t>Monitors and enforces regulatory requirements to preserve project viability and affordability of the projects in the LHC’s multi-family Asset </a:t>
            </a:r>
            <a:r>
              <a:rPr lang="en-US" sz="1600" dirty="0">
                <a:solidFill>
                  <a:prstClr val="white"/>
                </a:solidFill>
                <a:latin typeface="Calibri Light" panose="020F0302020204030204"/>
              </a:rPr>
              <a:t>Management portfolio</a:t>
            </a:r>
            <a:endParaRPr lang="en-US" sz="1600" dirty="0">
              <a:solidFill>
                <a:prstClr val="white"/>
              </a:solidFill>
              <a:latin typeface="Calibri Light" panose="020F0302020204030204"/>
              <a:cs typeface="Arial" panose="020B0604020202020204" pitchFamily="34" charset="0"/>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7</a:t>
            </a:fld>
            <a:endParaRPr lang="en-US"/>
          </a:p>
        </p:txBody>
      </p:sp>
    </p:spTree>
    <p:extLst>
      <p:ext uri="{BB962C8B-B14F-4D97-AF65-F5344CB8AC3E}">
        <p14:creationId xmlns:p14="http://schemas.microsoft.com/office/powerpoint/2010/main" val="23622120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1"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457200" y="2819401"/>
            <a:ext cx="8229600" cy="2590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en-US" sz="3000" dirty="0">
              <a:solidFill>
                <a:schemeClr val="tx1"/>
              </a:solidFill>
              <a:latin typeface="Georgia" pitchFamily="18" charset="0"/>
            </a:endParaRPr>
          </a:p>
        </p:txBody>
      </p:sp>
      <p:graphicFrame>
        <p:nvGraphicFramePr>
          <p:cNvPr id="13" name="Diagram 12"/>
          <p:cNvGraphicFramePr/>
          <p:nvPr>
            <p:extLst>
              <p:ext uri="{D42A27DB-BD31-4B8C-83A1-F6EECF244321}">
                <p14:modId xmlns:p14="http://schemas.microsoft.com/office/powerpoint/2010/main" val="450254281"/>
              </p:ext>
            </p:extLst>
          </p:nvPr>
        </p:nvGraphicFramePr>
        <p:xfrm>
          <a:off x="1143000" y="2514600"/>
          <a:ext cx="6858000" cy="3276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5" name="TextBox 14"/>
          <p:cNvSpPr txBox="1"/>
          <p:nvPr/>
        </p:nvSpPr>
        <p:spPr>
          <a:xfrm>
            <a:off x="4302489" y="914400"/>
            <a:ext cx="4841511" cy="707886"/>
          </a:xfrm>
          <a:prstGeom prst="rect">
            <a:avLst/>
          </a:prstGeom>
          <a:noFill/>
          <a:effectLst>
            <a:innerShdw blurRad="63500" dist="50800" dir="13500000">
              <a:prstClr val="black">
                <a:alpha val="50000"/>
              </a:prstClr>
            </a:innerShdw>
          </a:effectLst>
        </p:spPr>
        <p:txBody>
          <a:bodyPr wrap="square" rtlCol="0">
            <a:spAutoFit/>
          </a:bodyPr>
          <a:lstStyle/>
          <a:p>
            <a:pPr algn="ctr"/>
            <a:r>
              <a:rPr lang="en-US" sz="4000" b="1" dirty="0" smtClean="0">
                <a:solidFill>
                  <a:schemeClr val="bg1"/>
                </a:solidFill>
                <a:latin typeface="Calibri" panose="020F0502020204030204" pitchFamily="34" charset="0"/>
                <a:cs typeface="Times New Roman" panose="02020603050405020304" pitchFamily="18" charset="0"/>
              </a:rPr>
              <a:t>Asset Management</a:t>
            </a:r>
            <a:endParaRPr lang="en-US" sz="4000" b="1" dirty="0">
              <a:solidFill>
                <a:schemeClr val="bg1"/>
              </a:solidFill>
              <a:latin typeface="Calibri" panose="020F0502020204030204" pitchFamily="34"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8</a:t>
            </a:fld>
            <a:endParaRPr lang="en-US"/>
          </a:p>
        </p:txBody>
      </p:sp>
    </p:spTree>
    <p:extLst>
      <p:ext uri="{BB962C8B-B14F-4D97-AF65-F5344CB8AC3E}">
        <p14:creationId xmlns:p14="http://schemas.microsoft.com/office/powerpoint/2010/main" val="28058331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2098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114800" y="457200"/>
            <a:ext cx="4841511" cy="1477328"/>
          </a:xfrm>
          <a:prstGeom prst="rect">
            <a:avLst/>
          </a:prstGeom>
          <a:noFill/>
          <a:effectLst>
            <a:innerShdw blurRad="63500" dist="50800" dir="13500000">
              <a:prstClr val="black">
                <a:alpha val="50000"/>
              </a:prstClr>
            </a:innerShdw>
          </a:effectLst>
        </p:spPr>
        <p:txBody>
          <a:bodyPr wrap="square" rtlCol="0">
            <a:spAutoFit/>
          </a:bodyPr>
          <a:lstStyle/>
          <a:p>
            <a:pPr algn="ctr"/>
            <a:r>
              <a:rPr lang="en-US" sz="4500" b="1" dirty="0" smtClean="0">
                <a:solidFill>
                  <a:schemeClr val="bg1"/>
                </a:solidFill>
                <a:latin typeface="Calibri" panose="020F0502020204030204" pitchFamily="34" charset="0"/>
                <a:cs typeface="Times New Roman" panose="02020603050405020304" pitchFamily="18" charset="0"/>
              </a:rPr>
              <a:t>Asset Management Functions</a:t>
            </a:r>
            <a:endParaRPr lang="en-US" sz="4500" b="1" dirty="0">
              <a:solidFill>
                <a:schemeClr val="bg1"/>
              </a:solidFill>
              <a:latin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228600" y="2508401"/>
            <a:ext cx="8767422" cy="35353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endParaRPr lang="en-US" sz="4400" dirty="0" smtClean="0">
              <a:solidFill>
                <a:schemeClr val="tx1"/>
              </a:solidFill>
              <a:latin typeface="Georgia" pitchFamily="18" charset="0"/>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9</a:t>
            </a:fld>
            <a:endParaRPr lang="en-US"/>
          </a:p>
        </p:txBody>
      </p:sp>
      <p:sp>
        <p:nvSpPr>
          <p:cNvPr id="13" name="TextBox 12"/>
          <p:cNvSpPr txBox="1"/>
          <p:nvPr/>
        </p:nvSpPr>
        <p:spPr>
          <a:xfrm>
            <a:off x="381000" y="2508401"/>
            <a:ext cx="8305800" cy="2596999"/>
          </a:xfrm>
          <a:prstGeom prst="rect">
            <a:avLst/>
          </a:prstGeom>
          <a:noFill/>
        </p:spPr>
        <p:txBody>
          <a:bodyPr wrap="square" rtlCol="0">
            <a:spAutoFit/>
          </a:bodyPr>
          <a:lstStyle/>
          <a:p>
            <a:pPr lvl="0"/>
            <a:r>
              <a:rPr lang="en-US" dirty="0" smtClean="0"/>
              <a:t>Annual Desk Monitoring Reviews</a:t>
            </a:r>
          </a:p>
          <a:p>
            <a:pPr lvl="1"/>
            <a:r>
              <a:rPr lang="en-US" dirty="0" smtClean="0"/>
              <a:t>Low-Income Housing Tax Credit Program “LIHTC”</a:t>
            </a:r>
          </a:p>
          <a:p>
            <a:pPr lvl="1"/>
            <a:r>
              <a:rPr lang="en-US" dirty="0" smtClean="0"/>
              <a:t>Tax Credit Assistance Program “TCAP”</a:t>
            </a:r>
          </a:p>
          <a:p>
            <a:pPr lvl="1"/>
            <a:r>
              <a:rPr lang="en-US" dirty="0" smtClean="0"/>
              <a:t>Tax Credit Exchange Program – “1602”</a:t>
            </a:r>
          </a:p>
          <a:p>
            <a:pPr lvl="1"/>
            <a:r>
              <a:rPr lang="en-US" dirty="0" smtClean="0"/>
              <a:t>Home Investment Partnership Program “HOME”</a:t>
            </a:r>
          </a:p>
          <a:p>
            <a:pPr lvl="1"/>
            <a:r>
              <a:rPr lang="en-US" dirty="0" smtClean="0"/>
              <a:t>Federal Depository Insurance Company “FDIC” / RTC</a:t>
            </a:r>
          </a:p>
          <a:p>
            <a:pPr lvl="1"/>
            <a:r>
              <a:rPr lang="en-US" dirty="0" smtClean="0"/>
              <a:t>Neighborhood Stabilization Program “NSP”</a:t>
            </a:r>
          </a:p>
          <a:p>
            <a:pPr lvl="1"/>
            <a:r>
              <a:rPr lang="en-US" dirty="0" smtClean="0"/>
              <a:t>Housing Trust Fund “HTF”</a:t>
            </a:r>
          </a:p>
          <a:p>
            <a:pPr lvl="1"/>
            <a:r>
              <a:rPr lang="en-US" dirty="0" smtClean="0"/>
              <a:t>Community Development Housing Block Grant Program “CDBG”</a:t>
            </a:r>
            <a:endParaRPr lang="en-US" dirty="0"/>
          </a:p>
        </p:txBody>
      </p:sp>
    </p:spTree>
    <p:extLst>
      <p:ext uri="{BB962C8B-B14F-4D97-AF65-F5344CB8AC3E}">
        <p14:creationId xmlns:p14="http://schemas.microsoft.com/office/powerpoint/2010/main" val="39135321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romProgram xmlns="9bfa651e-1493-4c79-b59e-52320b34b357">Accounting</FromProgram>
    <_dlc_DocId xmlns="e187e5b8-5350-4d50-94d9-3c64de64ff25">35A5UYQPYMWZ-269-9</_dlc_DocId>
    <_dlc_DocIdUrl xmlns="e187e5b8-5350-4d50-94d9-3c64de64ff25">
      <Url>http://sharepoint/pr/_layouts/DocIdRedir.aspx?ID=35A5UYQPYMWZ-269-9</Url>
      <Description>35A5UYQPYMWZ-269-9</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6EAE92B4B9AF547A33AA5D462C4A1C5" ma:contentTypeVersion="2" ma:contentTypeDescription="Create a new document." ma:contentTypeScope="" ma:versionID="904f6839b3a4957ae72589a57b1a4a3c">
  <xsd:schema xmlns:xsd="http://www.w3.org/2001/XMLSchema" xmlns:xs="http://www.w3.org/2001/XMLSchema" xmlns:p="http://schemas.microsoft.com/office/2006/metadata/properties" xmlns:ns2="9bfa651e-1493-4c79-b59e-52320b34b357" xmlns:ns3="e187e5b8-5350-4d50-94d9-3c64de64ff25" targetNamespace="http://schemas.microsoft.com/office/2006/metadata/properties" ma:root="true" ma:fieldsID="c0236e74b06ded5b3e4b92b4a9b0092e" ns2:_="" ns3:_="">
    <xsd:import namespace="9bfa651e-1493-4c79-b59e-52320b34b357"/>
    <xsd:import namespace="e187e5b8-5350-4d50-94d9-3c64de64ff25"/>
    <xsd:element name="properties">
      <xsd:complexType>
        <xsd:sequence>
          <xsd:element name="documentManagement">
            <xsd:complexType>
              <xsd:all>
                <xsd:element ref="ns2:FromProgram"/>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a651e-1493-4c79-b59e-52320b34b357" elementFormDefault="qualified">
    <xsd:import namespace="http://schemas.microsoft.com/office/2006/documentManagement/types"/>
    <xsd:import namespace="http://schemas.microsoft.com/office/infopath/2007/PartnerControls"/>
    <xsd:element name="FromProgram" ma:index="8" ma:displayName="From Program" ma:default="Accounting" ma:format="Dropdown" ma:internalName="FromProgram">
      <xsd:simpleType>
        <xsd:restriction base="dms:Choice">
          <xsd:enumeration value="Accounting"/>
          <xsd:enumeration value="Administration"/>
          <xsd:enumeration value="Asset Management"/>
          <xsd:enumeration value="Bylaws of the Louisiana Housing Finance Agency"/>
          <xsd:enumeration value="Energy Assistance"/>
          <xsd:enumeration value="HOME"/>
          <xsd:enumeration value="Housing Trust Fund"/>
          <xsd:enumeration value="Human Resources"/>
          <xsd:enumeration value="Information Technology"/>
          <xsd:enumeration value="Internal Audit"/>
          <xsd:enumeration value="Legal"/>
          <xsd:enumeration value="Low-Income Housing Tax Credit"/>
          <xsd:enumeration value="Neighborhood Stabilization"/>
          <xsd:enumeration value="Non-Profit Rebuilding"/>
          <xsd:enumeration value="Performance Based Contract Administration"/>
          <xsd:enumeration value="Public Information &amp; Marketing"/>
          <xsd:enumeration value="Records Management"/>
          <xsd:enumeration value="Single Family (Homeownership)"/>
          <xsd:enumeration value="Special Programs"/>
          <xsd:enumeration value="Agency Properties"/>
          <xsd:enumeration value="Operations"/>
          <xsd:enumeration value="Procurement"/>
          <xsd:enumeration value="LHA"/>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87e5b8-5350-4d50-94d9-3c64de64ff25"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6F5BE6-D7C7-4829-9D2E-22ED20939978}">
  <ds:schemaRefs>
    <ds:schemaRef ds:uri="http://schemas.microsoft.com/sharepoint/v3/contenttype/forms"/>
  </ds:schemaRefs>
</ds:datastoreItem>
</file>

<file path=customXml/itemProps2.xml><?xml version="1.0" encoding="utf-8"?>
<ds:datastoreItem xmlns:ds="http://schemas.openxmlformats.org/officeDocument/2006/customXml" ds:itemID="{2CA482D6-88F9-4539-91F6-EC7C528F7514}">
  <ds:schemaRefs>
    <ds:schemaRef ds:uri="e187e5b8-5350-4d50-94d9-3c64de64ff25"/>
    <ds:schemaRef ds:uri="http://schemas.microsoft.com/office/2006/metadata/properties"/>
    <ds:schemaRef ds:uri="http://schemas.microsoft.com/office/2006/documentManagement/types"/>
    <ds:schemaRef ds:uri="http://purl.org/dc/dcmitype/"/>
    <ds:schemaRef ds:uri="9bfa651e-1493-4c79-b59e-52320b34b357"/>
    <ds:schemaRef ds:uri="http://purl.org/dc/elements/1.1/"/>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67BBB212-5383-403D-A1BD-C02E6F27D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fa651e-1493-4c79-b59e-52320b34b357"/>
    <ds:schemaRef ds:uri="e187e5b8-5350-4d50-94d9-3c64de64f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DEF92EC-BF0F-4F1A-8F3F-9E3F42B5788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6086</TotalTime>
  <Words>715</Words>
  <Application>Microsoft Office PowerPoint</Application>
  <PresentationFormat>On-screen Show (4:3)</PresentationFormat>
  <Paragraphs>142</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Century Gothic</vt:lpstr>
      <vt:lpstr>Georgia</vt:lpstr>
      <vt:lpstr>Times New Roman</vt:lpstr>
      <vt:lpstr>Wingdings</vt:lpstr>
      <vt:lpstr>Office Theme</vt:lpstr>
      <vt:lpstr>PowerPoint Presentation</vt:lpstr>
      <vt:lpstr> Construction</vt:lpstr>
      <vt:lpstr> Compliance</vt:lpstr>
      <vt:lpstr> Compliance &amp; Construction</vt:lpstr>
      <vt:lpstr> Compliance Team Performance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kdorsey</dc:creator>
  <cp:lastModifiedBy>Barry Brooks</cp:lastModifiedBy>
  <cp:revision>134</cp:revision>
  <cp:lastPrinted>2017-08-07T17:31:47Z</cp:lastPrinted>
  <dcterms:created xsi:type="dcterms:W3CDTF">2015-04-09T14:19:40Z</dcterms:created>
  <dcterms:modified xsi:type="dcterms:W3CDTF">2021-07-17T19:42:23Z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0x01010006EAE92B4B9AF547A33AA5D462C4A1C5</vt:lpwstr>
  </property>
  <property fmtid="{D5CDD505-2E9C-101B-9397-08002B2CF9AE}" pid="3" name="_dlc_DocIdItemGuid">
    <vt:lpwstr>ff2ee886-6917-489a-b8fd-0edea619e4b2</vt:lpwstr>
  </property>
</Properties>
</file>