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0" r:id="rId5"/>
    <p:sldId id="264"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4E5CE1-068D-424E-AEFF-A563F4982701}" type="datetimeFigureOut">
              <a:rPr lang="en-US" smtClean="0"/>
              <a:t>7/17/2021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A11FFB-8022-4B23-A092-D23F22BE8294}" type="slidenum">
              <a:rPr lang="en-US" smtClean="0"/>
              <a:t>‹#›</a:t>
            </a:fld>
            <a:endParaRPr lang="en-US"/>
          </a:p>
        </p:txBody>
      </p:sp>
    </p:spTree>
    <p:extLst>
      <p:ext uri="{BB962C8B-B14F-4D97-AF65-F5344CB8AC3E}">
        <p14:creationId xmlns:p14="http://schemas.microsoft.com/office/powerpoint/2010/main" val="27907920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1</a:t>
            </a:fld>
            <a:endParaRPr lang="en-US"/>
          </a:p>
        </p:txBody>
      </p:sp>
    </p:spTree>
    <p:extLst>
      <p:ext uri="{BB962C8B-B14F-4D97-AF65-F5344CB8AC3E}">
        <p14:creationId xmlns:p14="http://schemas.microsoft.com/office/powerpoint/2010/main" val="1136647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2</a:t>
            </a:fld>
            <a:endParaRPr lang="en-US"/>
          </a:p>
        </p:txBody>
      </p:sp>
    </p:spTree>
    <p:extLst>
      <p:ext uri="{BB962C8B-B14F-4D97-AF65-F5344CB8AC3E}">
        <p14:creationId xmlns:p14="http://schemas.microsoft.com/office/powerpoint/2010/main" val="22579781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6</a:t>
            </a:fld>
            <a:endParaRPr lang="en-US"/>
          </a:p>
        </p:txBody>
      </p:sp>
    </p:spTree>
    <p:extLst>
      <p:ext uri="{BB962C8B-B14F-4D97-AF65-F5344CB8AC3E}">
        <p14:creationId xmlns:p14="http://schemas.microsoft.com/office/powerpoint/2010/main" val="42487918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7</a:t>
            </a:fld>
            <a:endParaRPr lang="en-US"/>
          </a:p>
        </p:txBody>
      </p:sp>
    </p:spTree>
    <p:extLst>
      <p:ext uri="{BB962C8B-B14F-4D97-AF65-F5344CB8AC3E}">
        <p14:creationId xmlns:p14="http://schemas.microsoft.com/office/powerpoint/2010/main" val="24287890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8</a:t>
            </a:fld>
            <a:endParaRPr lang="en-US"/>
          </a:p>
        </p:txBody>
      </p:sp>
    </p:spTree>
    <p:extLst>
      <p:ext uri="{BB962C8B-B14F-4D97-AF65-F5344CB8AC3E}">
        <p14:creationId xmlns:p14="http://schemas.microsoft.com/office/powerpoint/2010/main" val="3255521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EEB1073-4764-4A84-AF04-224EBFE9489B}" type="datetimeFigureOut">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BC7B76-F3F6-45F9-A043-FC19A00EDBF9}" type="slidenum">
              <a:rPr lang="en-US" smtClean="0"/>
              <a:t>‹#›</a:t>
            </a:fld>
            <a:endParaRPr lang="en-US"/>
          </a:p>
        </p:txBody>
      </p:sp>
    </p:spTree>
    <p:extLst>
      <p:ext uri="{BB962C8B-B14F-4D97-AF65-F5344CB8AC3E}">
        <p14:creationId xmlns:p14="http://schemas.microsoft.com/office/powerpoint/2010/main" val="1821203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EB1073-4764-4A84-AF04-224EBFE9489B}" type="datetimeFigureOut">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BC7B76-F3F6-45F9-A043-FC19A00EDBF9}" type="slidenum">
              <a:rPr lang="en-US" smtClean="0"/>
              <a:t>‹#›</a:t>
            </a:fld>
            <a:endParaRPr lang="en-US"/>
          </a:p>
        </p:txBody>
      </p:sp>
    </p:spTree>
    <p:extLst>
      <p:ext uri="{BB962C8B-B14F-4D97-AF65-F5344CB8AC3E}">
        <p14:creationId xmlns:p14="http://schemas.microsoft.com/office/powerpoint/2010/main" val="3082033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EB1073-4764-4A84-AF04-224EBFE9489B}" type="datetimeFigureOut">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BC7B76-F3F6-45F9-A043-FC19A00EDBF9}" type="slidenum">
              <a:rPr lang="en-US" smtClean="0"/>
              <a:t>‹#›</a:t>
            </a:fld>
            <a:endParaRPr lang="en-US"/>
          </a:p>
        </p:txBody>
      </p:sp>
    </p:spTree>
    <p:extLst>
      <p:ext uri="{BB962C8B-B14F-4D97-AF65-F5344CB8AC3E}">
        <p14:creationId xmlns:p14="http://schemas.microsoft.com/office/powerpoint/2010/main" val="1623005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EB1073-4764-4A84-AF04-224EBFE9489B}" type="datetimeFigureOut">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BC7B76-F3F6-45F9-A043-FC19A00EDBF9}" type="slidenum">
              <a:rPr lang="en-US" smtClean="0"/>
              <a:t>‹#›</a:t>
            </a:fld>
            <a:endParaRPr lang="en-US"/>
          </a:p>
        </p:txBody>
      </p:sp>
    </p:spTree>
    <p:extLst>
      <p:ext uri="{BB962C8B-B14F-4D97-AF65-F5344CB8AC3E}">
        <p14:creationId xmlns:p14="http://schemas.microsoft.com/office/powerpoint/2010/main" val="1076175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EEB1073-4764-4A84-AF04-224EBFE9489B}" type="datetimeFigureOut">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BC7B76-F3F6-45F9-A043-FC19A00EDBF9}" type="slidenum">
              <a:rPr lang="en-US" smtClean="0"/>
              <a:t>‹#›</a:t>
            </a:fld>
            <a:endParaRPr lang="en-US"/>
          </a:p>
        </p:txBody>
      </p:sp>
    </p:spTree>
    <p:extLst>
      <p:ext uri="{BB962C8B-B14F-4D97-AF65-F5344CB8AC3E}">
        <p14:creationId xmlns:p14="http://schemas.microsoft.com/office/powerpoint/2010/main" val="481613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EB1073-4764-4A84-AF04-224EBFE9489B}" type="datetimeFigureOut">
              <a:rPr lang="en-US" smtClean="0"/>
              <a:t>7/17/2021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BC7B76-F3F6-45F9-A043-FC19A00EDBF9}" type="slidenum">
              <a:rPr lang="en-US" smtClean="0"/>
              <a:t>‹#›</a:t>
            </a:fld>
            <a:endParaRPr lang="en-US"/>
          </a:p>
        </p:txBody>
      </p:sp>
    </p:spTree>
    <p:extLst>
      <p:ext uri="{BB962C8B-B14F-4D97-AF65-F5344CB8AC3E}">
        <p14:creationId xmlns:p14="http://schemas.microsoft.com/office/powerpoint/2010/main" val="2913387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EEB1073-4764-4A84-AF04-224EBFE9489B}" type="datetimeFigureOut">
              <a:rPr lang="en-US" smtClean="0"/>
              <a:t>7/17/2021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BC7B76-F3F6-45F9-A043-FC19A00EDBF9}" type="slidenum">
              <a:rPr lang="en-US" smtClean="0"/>
              <a:t>‹#›</a:t>
            </a:fld>
            <a:endParaRPr lang="en-US"/>
          </a:p>
        </p:txBody>
      </p:sp>
    </p:spTree>
    <p:extLst>
      <p:ext uri="{BB962C8B-B14F-4D97-AF65-F5344CB8AC3E}">
        <p14:creationId xmlns:p14="http://schemas.microsoft.com/office/powerpoint/2010/main" val="1265628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EEB1073-4764-4A84-AF04-224EBFE9489B}" type="datetimeFigureOut">
              <a:rPr lang="en-US" smtClean="0"/>
              <a:t>7/17/2021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BC7B76-F3F6-45F9-A043-FC19A00EDBF9}" type="slidenum">
              <a:rPr lang="en-US" smtClean="0"/>
              <a:t>‹#›</a:t>
            </a:fld>
            <a:endParaRPr lang="en-US"/>
          </a:p>
        </p:txBody>
      </p:sp>
    </p:spTree>
    <p:extLst>
      <p:ext uri="{BB962C8B-B14F-4D97-AF65-F5344CB8AC3E}">
        <p14:creationId xmlns:p14="http://schemas.microsoft.com/office/powerpoint/2010/main" val="3933228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EB1073-4764-4A84-AF04-224EBFE9489B}" type="datetimeFigureOut">
              <a:rPr lang="en-US" smtClean="0"/>
              <a:t>7/17/2021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BC7B76-F3F6-45F9-A043-FC19A00EDBF9}" type="slidenum">
              <a:rPr lang="en-US" smtClean="0"/>
              <a:t>‹#›</a:t>
            </a:fld>
            <a:endParaRPr lang="en-US"/>
          </a:p>
        </p:txBody>
      </p:sp>
    </p:spTree>
    <p:extLst>
      <p:ext uri="{BB962C8B-B14F-4D97-AF65-F5344CB8AC3E}">
        <p14:creationId xmlns:p14="http://schemas.microsoft.com/office/powerpoint/2010/main" val="940673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EEB1073-4764-4A84-AF04-224EBFE9489B}" type="datetimeFigureOut">
              <a:rPr lang="en-US" smtClean="0"/>
              <a:t>7/17/2021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BC7B76-F3F6-45F9-A043-FC19A00EDBF9}" type="slidenum">
              <a:rPr lang="en-US" smtClean="0"/>
              <a:t>‹#›</a:t>
            </a:fld>
            <a:endParaRPr lang="en-US"/>
          </a:p>
        </p:txBody>
      </p:sp>
    </p:spTree>
    <p:extLst>
      <p:ext uri="{BB962C8B-B14F-4D97-AF65-F5344CB8AC3E}">
        <p14:creationId xmlns:p14="http://schemas.microsoft.com/office/powerpoint/2010/main" val="64462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EEB1073-4764-4A84-AF04-224EBFE9489B}" type="datetimeFigureOut">
              <a:rPr lang="en-US" smtClean="0"/>
              <a:t>7/17/2021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BC7B76-F3F6-45F9-A043-FC19A00EDBF9}" type="slidenum">
              <a:rPr lang="en-US" smtClean="0"/>
              <a:t>‹#›</a:t>
            </a:fld>
            <a:endParaRPr lang="en-US"/>
          </a:p>
        </p:txBody>
      </p:sp>
    </p:spTree>
    <p:extLst>
      <p:ext uri="{BB962C8B-B14F-4D97-AF65-F5344CB8AC3E}">
        <p14:creationId xmlns:p14="http://schemas.microsoft.com/office/powerpoint/2010/main" val="3083972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EB1073-4764-4A84-AF04-224EBFE9489B}" type="datetimeFigureOut">
              <a:rPr lang="en-US" smtClean="0"/>
              <a:t>7/17/2021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BC7B76-F3F6-45F9-A043-FC19A00EDBF9}" type="slidenum">
              <a:rPr lang="en-US" smtClean="0"/>
              <a:t>‹#›</a:t>
            </a:fld>
            <a:endParaRPr lang="en-US"/>
          </a:p>
        </p:txBody>
      </p:sp>
    </p:spTree>
    <p:extLst>
      <p:ext uri="{BB962C8B-B14F-4D97-AF65-F5344CB8AC3E}">
        <p14:creationId xmlns:p14="http://schemas.microsoft.com/office/powerpoint/2010/main" val="21228125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1502229"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2600" y="6070904"/>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12192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3962399" y="6070905"/>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7484525"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5706156" y="6070904"/>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3352800" y="6444735"/>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9144000" y="6227849"/>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6" name="Title 6"/>
          <p:cNvSpPr txBox="1">
            <a:spLocks/>
          </p:cNvSpPr>
          <p:nvPr/>
        </p:nvSpPr>
        <p:spPr>
          <a:xfrm>
            <a:off x="1524000" y="248793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5500" b="1" dirty="0"/>
              <a:t>Asset Management </a:t>
            </a:r>
          </a:p>
          <a:p>
            <a:r>
              <a:rPr lang="en-US" sz="5500" b="1" dirty="0"/>
              <a:t>Compliance &amp; Construction</a:t>
            </a:r>
          </a:p>
          <a:p>
            <a:pPr algn="r"/>
            <a:endParaRPr lang="en-US" sz="2600" b="1" i="1" dirty="0"/>
          </a:p>
        </p:txBody>
      </p:sp>
      <p:sp>
        <p:nvSpPr>
          <p:cNvPr id="15" name="Subtitle 2"/>
          <p:cNvSpPr txBox="1">
            <a:spLocks/>
          </p:cNvSpPr>
          <p:nvPr/>
        </p:nvSpPr>
        <p:spPr>
          <a:xfrm>
            <a:off x="2362201" y="3657600"/>
            <a:ext cx="7431711"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dirty="0">
              <a:solidFill>
                <a:schemeClr val="tx1"/>
              </a:solidFill>
            </a:endParaRPr>
          </a:p>
        </p:txBody>
      </p:sp>
      <p:sp>
        <p:nvSpPr>
          <p:cNvPr id="14" name="TextBox 13"/>
          <p:cNvSpPr txBox="1"/>
          <p:nvPr/>
        </p:nvSpPr>
        <p:spPr>
          <a:xfrm>
            <a:off x="6131290" y="76200"/>
            <a:ext cx="4841511" cy="1446550"/>
          </a:xfrm>
          <a:prstGeom prst="rect">
            <a:avLst/>
          </a:prstGeom>
          <a:noFill/>
          <a:effectLst>
            <a:innerShdw blurRad="63500" dist="50800" dir="13500000">
              <a:prstClr val="black">
                <a:alpha val="50000"/>
              </a:prstClr>
            </a:innerShdw>
          </a:effectLst>
        </p:spPr>
        <p:txBody>
          <a:bodyPr wrap="square" rtlCol="0">
            <a:spAutoFit/>
          </a:bodyPr>
          <a:lstStyle/>
          <a:p>
            <a:r>
              <a:rPr lang="en-US" sz="6000" b="1" dirty="0">
                <a:solidFill>
                  <a:schemeClr val="bg1"/>
                </a:solidFill>
                <a:effectLst>
                  <a:outerShdw blurRad="60007" dist="310007" dir="7680000" sy="30000" kx="1300200" algn="ctr" rotWithShape="0">
                    <a:prstClr val="black">
                      <a:alpha val="32000"/>
                    </a:prstClr>
                  </a:outerShdw>
                </a:effectLst>
                <a:latin typeface="Times New Roman" panose="02020603050405020304" pitchFamily="18" charset="0"/>
                <a:cs typeface="Times New Roman" panose="02020603050405020304" pitchFamily="18" charset="0"/>
              </a:rPr>
              <a:t>LOUISIANA</a:t>
            </a:r>
          </a:p>
          <a:p>
            <a:r>
              <a:rPr lang="en-US" sz="2400" dirty="0">
                <a:solidFill>
                  <a:schemeClr val="bg1"/>
                </a:solidFill>
              </a:rPr>
              <a:t>  </a:t>
            </a:r>
            <a:r>
              <a:rPr lang="en-US" sz="2600" b="1" dirty="0">
                <a:solidFill>
                  <a:schemeClr val="bg1"/>
                </a:solidFill>
                <a:effectLst>
                  <a:reflection blurRad="139700" stA="55000" endA="300" endPos="45500" dir="5400000" sy="-100000" algn="bl" rotWithShape="0"/>
                </a:effectLst>
                <a:latin typeface="Times New Roman" panose="02020603050405020304" pitchFamily="18" charset="0"/>
                <a:cs typeface="Times New Roman" panose="02020603050405020304" pitchFamily="18" charset="0"/>
              </a:rPr>
              <a:t>HOUSING CORPORATION</a:t>
            </a:r>
          </a:p>
        </p:txBody>
      </p:sp>
      <p:sp>
        <p:nvSpPr>
          <p:cNvPr id="8" name="Slide Number Placeholder 7"/>
          <p:cNvSpPr>
            <a:spLocks noGrp="1"/>
          </p:cNvSpPr>
          <p:nvPr>
            <p:ph type="sldNum" sz="quarter" idx="12"/>
          </p:nvPr>
        </p:nvSpPr>
        <p:spPr/>
        <p:txBody>
          <a:bodyPr/>
          <a:lstStyle/>
          <a:p>
            <a:fld id="{CF63CFEC-D876-498A-951A-753450E01640}" type="slidenum">
              <a:rPr lang="en-US" smtClean="0"/>
              <a:pPr/>
              <a:t>1</a:t>
            </a:fld>
            <a:endParaRPr lang="en-US"/>
          </a:p>
        </p:txBody>
      </p:sp>
    </p:spTree>
    <p:extLst>
      <p:ext uri="{BB962C8B-B14F-4D97-AF65-F5344CB8AC3E}">
        <p14:creationId xmlns:p14="http://schemas.microsoft.com/office/powerpoint/2010/main" val="411668294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1502229"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2600" y="6070904"/>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12954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3962399" y="6070905"/>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7484525"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5706156" y="6070904"/>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3352800" y="6444735"/>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9144000" y="6227849"/>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3" name="Title 1"/>
          <p:cNvSpPr>
            <a:spLocks noGrp="1"/>
          </p:cNvSpPr>
          <p:nvPr>
            <p:ph type="ctrTitle"/>
          </p:nvPr>
        </p:nvSpPr>
        <p:spPr>
          <a:xfrm>
            <a:off x="5562600" y="152400"/>
            <a:ext cx="5181600" cy="2286000"/>
          </a:xfrm>
        </p:spPr>
        <p:txBody>
          <a:bodyPr>
            <a:normAutofit/>
          </a:bodyPr>
          <a:lstStyle/>
          <a:p>
            <a:r>
              <a:rPr lang="en-US" sz="3500" b="1" dirty="0"/>
              <a:t> </a:t>
            </a:r>
            <a:r>
              <a:rPr lang="en-US" sz="3500" b="1" dirty="0">
                <a:solidFill>
                  <a:schemeClr val="bg1"/>
                </a:solidFill>
              </a:rPr>
              <a:t>Construction</a:t>
            </a:r>
            <a:endParaRPr lang="en-US" sz="3500" dirty="0">
              <a:solidFill>
                <a:schemeClr val="bg1"/>
              </a:solidFill>
            </a:endParaRPr>
          </a:p>
        </p:txBody>
      </p:sp>
      <p:sp>
        <p:nvSpPr>
          <p:cNvPr id="16" name="Title 6"/>
          <p:cNvSpPr txBox="1">
            <a:spLocks/>
          </p:cNvSpPr>
          <p:nvPr/>
        </p:nvSpPr>
        <p:spPr>
          <a:xfrm>
            <a:off x="1524000"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8" name="Content Placeholder 2"/>
          <p:cNvSpPr txBox="1">
            <a:spLocks/>
          </p:cNvSpPr>
          <p:nvPr/>
        </p:nvSpPr>
        <p:spPr>
          <a:xfrm>
            <a:off x="1676400" y="2286001"/>
            <a:ext cx="8843622" cy="3611563"/>
          </a:xfrm>
          <a:prstGeom prst="rect">
            <a:avLst/>
          </a:prstGeom>
        </p:spPr>
        <p:txBody>
          <a:bodyPr vert="horz" lIns="91440" tIns="45720" rIns="91440" bIns="45720" rtlCol="0">
            <a:normAutofit fontScale="70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US" dirty="0">
                <a:solidFill>
                  <a:schemeClr val="tx1"/>
                </a:solidFill>
              </a:rPr>
              <a:t>The </a:t>
            </a:r>
            <a:r>
              <a:rPr lang="en-US" b="1" dirty="0">
                <a:solidFill>
                  <a:schemeClr val="tx1"/>
                </a:solidFill>
              </a:rPr>
              <a:t>mission</a:t>
            </a:r>
            <a:r>
              <a:rPr lang="en-US" dirty="0">
                <a:solidFill>
                  <a:schemeClr val="tx1"/>
                </a:solidFill>
              </a:rPr>
              <a:t> of the Construction Department is to verify, through review of construction documents and inspection of construction sites, that projects funded through LHC meet all contractual commitments made to LHC which are related to construction of the projects</a:t>
            </a:r>
            <a:r>
              <a:rPr lang="en-US">
                <a:solidFill>
                  <a:schemeClr val="tx1"/>
                </a:solidFill>
              </a:rPr>
              <a:t>. </a:t>
            </a:r>
            <a:r>
              <a:rPr lang="en-US" b="1" cap="all" dirty="0">
                <a:solidFill>
                  <a:schemeClr val="tx1"/>
                </a:solidFill>
              </a:rPr>
              <a:t> </a:t>
            </a:r>
            <a:endParaRPr lang="en-US" dirty="0">
              <a:solidFill>
                <a:schemeClr val="tx1"/>
              </a:solidFill>
            </a:endParaRPr>
          </a:p>
          <a:p>
            <a:pPr lvl="1" algn="l"/>
            <a:r>
              <a:rPr lang="en-US" b="1" cap="all" dirty="0">
                <a:solidFill>
                  <a:schemeClr val="tx1"/>
                </a:solidFill>
              </a:rPr>
              <a:t>G</a:t>
            </a:r>
            <a:r>
              <a:rPr lang="en-US" b="1" dirty="0">
                <a:solidFill>
                  <a:schemeClr val="tx1"/>
                </a:solidFill>
              </a:rPr>
              <a:t>oals</a:t>
            </a:r>
            <a:endParaRPr lang="en-US" dirty="0">
              <a:solidFill>
                <a:schemeClr val="tx1"/>
              </a:solidFill>
            </a:endParaRPr>
          </a:p>
          <a:p>
            <a:pPr lvl="3" algn="l"/>
            <a:r>
              <a:rPr lang="en-US" dirty="0">
                <a:solidFill>
                  <a:schemeClr val="tx1"/>
                </a:solidFill>
              </a:rPr>
              <a:t>To verify that all projects approved for construction funding meet the requirements of the programs under which they are funded and that all agreements between LHC and the developers and/or owners, relative to construction, are fulfilled.</a:t>
            </a:r>
          </a:p>
          <a:p>
            <a:pPr lvl="3" algn="l"/>
            <a:endParaRPr lang="en-US" dirty="0">
              <a:solidFill>
                <a:schemeClr val="tx1"/>
              </a:solidFill>
            </a:endParaRPr>
          </a:p>
          <a:p>
            <a:pPr lvl="3" algn="l"/>
            <a:r>
              <a:rPr lang="en-US" dirty="0">
                <a:solidFill>
                  <a:schemeClr val="tx1"/>
                </a:solidFill>
              </a:rPr>
              <a:t>To verify that all federal, state and local construction regulations, building and other applicable codes are followed. </a:t>
            </a:r>
          </a:p>
          <a:p>
            <a:pPr lvl="3" algn="l"/>
            <a:endParaRPr lang="en-US" dirty="0">
              <a:solidFill>
                <a:schemeClr val="tx1"/>
              </a:solidFill>
            </a:endParaRPr>
          </a:p>
          <a:p>
            <a:pPr lvl="3" algn="l"/>
            <a:r>
              <a:rPr lang="en-US" dirty="0">
                <a:solidFill>
                  <a:schemeClr val="tx1"/>
                </a:solidFill>
              </a:rPr>
              <a:t>To report on construction progress and adherence to construction requirements of all projects under construction and  after construction until placed in service.</a:t>
            </a:r>
          </a:p>
          <a:p>
            <a:pPr algn="l"/>
            <a:r>
              <a:rPr lang="en-US" dirty="0">
                <a:solidFill>
                  <a:schemeClr val="tx1"/>
                </a:solidFill>
              </a:rPr>
              <a:t> </a:t>
            </a:r>
          </a:p>
          <a:p>
            <a:pPr lvl="1" algn="l"/>
            <a:endParaRPr lang="en-US" dirty="0">
              <a:solidFill>
                <a:schemeClr val="tx1"/>
              </a:solidFill>
            </a:endParaRPr>
          </a:p>
          <a:p>
            <a:pPr lvl="1" algn="l"/>
            <a:endParaRPr lang="en-US" dirty="0">
              <a:solidFill>
                <a:schemeClr val="tx1"/>
              </a:solidFill>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2</a:t>
            </a:fld>
            <a:endParaRPr lang="en-US"/>
          </a:p>
        </p:txBody>
      </p:sp>
    </p:spTree>
    <p:extLst>
      <p:ext uri="{BB962C8B-B14F-4D97-AF65-F5344CB8AC3E}">
        <p14:creationId xmlns:p14="http://schemas.microsoft.com/office/powerpoint/2010/main" val="330906030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Construction Continued</a:t>
            </a:r>
            <a:endParaRPr lang="en-US" dirty="0"/>
          </a:p>
        </p:txBody>
      </p:sp>
      <p:sp>
        <p:nvSpPr>
          <p:cNvPr id="3" name="Content Placeholder 2"/>
          <p:cNvSpPr>
            <a:spLocks noGrp="1"/>
          </p:cNvSpPr>
          <p:nvPr>
            <p:ph idx="1"/>
          </p:nvPr>
        </p:nvSpPr>
        <p:spPr/>
        <p:txBody>
          <a:bodyPr/>
          <a:lstStyle/>
          <a:p>
            <a:r>
              <a:rPr lang="en-US" dirty="0" smtClean="0"/>
              <a:t>In addition to Construction monitoring we perform HUD HQS, UPCS, UPCS-V and REAC inspections for internal and external clients.</a:t>
            </a:r>
          </a:p>
          <a:p>
            <a:r>
              <a:rPr lang="en-US" smtClean="0"/>
              <a:t>BPI- QCI</a:t>
            </a:r>
            <a:endParaRPr lang="en-US" dirty="0" smtClean="0"/>
          </a:p>
          <a:p>
            <a:r>
              <a:rPr lang="en-US" dirty="0" smtClean="0"/>
              <a:t>Davis-Bacon</a:t>
            </a:r>
          </a:p>
          <a:p>
            <a:r>
              <a:rPr lang="en-US" dirty="0" smtClean="0"/>
              <a:t>Environmental Review</a:t>
            </a:r>
          </a:p>
          <a:p>
            <a:endParaRPr lang="en-US" dirty="0"/>
          </a:p>
        </p:txBody>
      </p:sp>
      <p:sp>
        <p:nvSpPr>
          <p:cNvPr id="4" name="Slide Number Placeholder 3"/>
          <p:cNvSpPr>
            <a:spLocks noGrp="1"/>
          </p:cNvSpPr>
          <p:nvPr>
            <p:ph type="sldNum" sz="quarter" idx="12"/>
          </p:nvPr>
        </p:nvSpPr>
        <p:spPr/>
        <p:txBody>
          <a:bodyPr/>
          <a:lstStyle/>
          <a:p>
            <a:fld id="{CF63CFEC-D876-498A-951A-753450E01640}" type="slidenum">
              <a:rPr lang="en-US" smtClean="0"/>
              <a:pPr/>
              <a:t>3</a:t>
            </a:fld>
            <a:endParaRPr lang="en-US"/>
          </a:p>
        </p:txBody>
      </p:sp>
    </p:spTree>
    <p:extLst>
      <p:ext uri="{BB962C8B-B14F-4D97-AF65-F5344CB8AC3E}">
        <p14:creationId xmlns:p14="http://schemas.microsoft.com/office/powerpoint/2010/main" val="3153729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2019-2021 Quarterly Inspections</a:t>
            </a:r>
            <a:endParaRPr lang="en-US" dirty="0"/>
          </a:p>
        </p:txBody>
      </p:sp>
      <p:sp>
        <p:nvSpPr>
          <p:cNvPr id="3" name="Content Placeholder 2"/>
          <p:cNvSpPr>
            <a:spLocks noGrp="1"/>
          </p:cNvSpPr>
          <p:nvPr>
            <p:ph type="body" idx="1"/>
          </p:nvPr>
        </p:nvSpPr>
        <p:spPr/>
        <p:txBody>
          <a:bodyPr>
            <a:normAutofit/>
          </a:bodyPr>
          <a:lstStyle/>
          <a:p>
            <a:r>
              <a:rPr lang="en-US" dirty="0"/>
              <a:t>2019 </a:t>
            </a:r>
            <a:r>
              <a:rPr lang="en-US" dirty="0" smtClean="0"/>
              <a:t>- 2071 </a:t>
            </a:r>
            <a:r>
              <a:rPr lang="en-US" dirty="0"/>
              <a:t>Total Inspections </a:t>
            </a:r>
          </a:p>
        </p:txBody>
      </p:sp>
      <p:sp>
        <p:nvSpPr>
          <p:cNvPr id="6" name="Content Placeholder 5"/>
          <p:cNvSpPr>
            <a:spLocks noGrp="1"/>
          </p:cNvSpPr>
          <p:nvPr>
            <p:ph sz="half" idx="2"/>
          </p:nvPr>
        </p:nvSpPr>
        <p:spPr/>
        <p:txBody>
          <a:bodyPr>
            <a:normAutofit fontScale="92500" lnSpcReduction="20000"/>
          </a:bodyPr>
          <a:lstStyle/>
          <a:p>
            <a:pPr marL="0" indent="0">
              <a:buNone/>
            </a:pPr>
            <a:r>
              <a:rPr lang="en-US" dirty="0" smtClean="0"/>
              <a:t>Q1- </a:t>
            </a:r>
            <a:r>
              <a:rPr lang="en-US" dirty="0"/>
              <a:t>509 Inspections</a:t>
            </a:r>
          </a:p>
          <a:p>
            <a:pPr marL="0" indent="0">
              <a:buNone/>
            </a:pPr>
            <a:r>
              <a:rPr lang="en-US" dirty="0"/>
              <a:t>Q2- 439 Inspections</a:t>
            </a:r>
          </a:p>
          <a:p>
            <a:pPr marL="0" indent="0">
              <a:buNone/>
            </a:pPr>
            <a:r>
              <a:rPr lang="en-US" dirty="0"/>
              <a:t>Q3- 697 Inspections</a:t>
            </a:r>
          </a:p>
          <a:p>
            <a:pPr marL="0" indent="0">
              <a:buNone/>
            </a:pPr>
            <a:r>
              <a:rPr lang="en-US" dirty="0"/>
              <a:t>Q4- 426 Inspections</a:t>
            </a:r>
          </a:p>
          <a:p>
            <a:pPr marL="0" indent="0">
              <a:buNone/>
            </a:pPr>
            <a:r>
              <a:rPr lang="en-US" b="1" dirty="0"/>
              <a:t>2020- 2002 Total Inspections</a:t>
            </a:r>
          </a:p>
          <a:p>
            <a:pPr marL="0" indent="0">
              <a:buNone/>
            </a:pPr>
            <a:r>
              <a:rPr lang="en-US" dirty="0" smtClean="0"/>
              <a:t>Q1-429 </a:t>
            </a:r>
            <a:r>
              <a:rPr lang="en-US" dirty="0"/>
              <a:t>Inspections</a:t>
            </a:r>
          </a:p>
          <a:p>
            <a:pPr marL="0" indent="0">
              <a:buNone/>
            </a:pPr>
            <a:r>
              <a:rPr lang="en-US" dirty="0"/>
              <a:t>Q2-198 Inspections</a:t>
            </a:r>
          </a:p>
          <a:p>
            <a:pPr marL="0" indent="0">
              <a:buNone/>
            </a:pPr>
            <a:r>
              <a:rPr lang="en-US" dirty="0"/>
              <a:t>Q3- 291 Inspections</a:t>
            </a:r>
          </a:p>
          <a:p>
            <a:pPr marL="0" indent="0">
              <a:buNone/>
            </a:pPr>
            <a:r>
              <a:rPr lang="en-US" dirty="0"/>
              <a:t>Q4- 1084 Inspections </a:t>
            </a:r>
          </a:p>
          <a:p>
            <a:endParaRPr lang="en-US" dirty="0"/>
          </a:p>
        </p:txBody>
      </p:sp>
      <p:sp>
        <p:nvSpPr>
          <p:cNvPr id="7" name="Text Placeholder 6"/>
          <p:cNvSpPr>
            <a:spLocks noGrp="1"/>
          </p:cNvSpPr>
          <p:nvPr>
            <p:ph type="body" sz="quarter" idx="3"/>
          </p:nvPr>
        </p:nvSpPr>
        <p:spPr/>
        <p:txBody>
          <a:bodyPr/>
          <a:lstStyle/>
          <a:p>
            <a:r>
              <a:rPr lang="en-US" dirty="0"/>
              <a:t>2021 – 2331 </a:t>
            </a:r>
            <a:r>
              <a:rPr lang="en-US" dirty="0" smtClean="0"/>
              <a:t>Inspections</a:t>
            </a:r>
            <a:endParaRPr lang="en-US" dirty="0"/>
          </a:p>
        </p:txBody>
      </p:sp>
      <p:sp>
        <p:nvSpPr>
          <p:cNvPr id="8" name="Content Placeholder 7"/>
          <p:cNvSpPr>
            <a:spLocks noGrp="1"/>
          </p:cNvSpPr>
          <p:nvPr>
            <p:ph sz="quarter" idx="4"/>
          </p:nvPr>
        </p:nvSpPr>
        <p:spPr/>
        <p:txBody>
          <a:bodyPr/>
          <a:lstStyle/>
          <a:p>
            <a:pPr marL="0" indent="0">
              <a:buNone/>
            </a:pPr>
            <a:r>
              <a:rPr lang="en-US" dirty="0" smtClean="0"/>
              <a:t>Q1- </a:t>
            </a:r>
            <a:r>
              <a:rPr lang="en-US" dirty="0"/>
              <a:t>1194 Inspections</a:t>
            </a:r>
          </a:p>
          <a:p>
            <a:pPr marL="0" indent="0">
              <a:buNone/>
            </a:pPr>
            <a:r>
              <a:rPr lang="en-US" dirty="0"/>
              <a:t>Q2-1137 Inspections </a:t>
            </a:r>
            <a:endParaRPr lang="en-US" dirty="0" smtClean="0"/>
          </a:p>
          <a:p>
            <a:pPr marL="0" indent="0">
              <a:buNone/>
            </a:pPr>
            <a:r>
              <a:rPr lang="en-US" dirty="0" smtClean="0"/>
              <a:t>Q3- TBD</a:t>
            </a:r>
          </a:p>
          <a:p>
            <a:pPr marL="0" indent="0">
              <a:buNone/>
            </a:pPr>
            <a:r>
              <a:rPr lang="en-US" dirty="0" smtClean="0"/>
              <a:t>Q4- TBD</a:t>
            </a:r>
            <a:endParaRPr lang="en-US" dirty="0"/>
          </a:p>
          <a:p>
            <a:endParaRPr lang="en-US" dirty="0"/>
          </a:p>
        </p:txBody>
      </p:sp>
      <p:sp>
        <p:nvSpPr>
          <p:cNvPr id="4" name="Slide Number Placeholder 3"/>
          <p:cNvSpPr>
            <a:spLocks noGrp="1"/>
          </p:cNvSpPr>
          <p:nvPr>
            <p:ph type="sldNum" sz="quarter" idx="12"/>
          </p:nvPr>
        </p:nvSpPr>
        <p:spPr/>
        <p:txBody>
          <a:bodyPr/>
          <a:lstStyle/>
          <a:p>
            <a:fld id="{CF63CFEC-D876-498A-951A-753450E01640}" type="slidenum">
              <a:rPr lang="en-US" smtClean="0"/>
              <a:pPr/>
              <a:t>4</a:t>
            </a:fld>
            <a:endParaRPr lang="en-US"/>
          </a:p>
        </p:txBody>
      </p:sp>
    </p:spTree>
    <p:extLst>
      <p:ext uri="{BB962C8B-B14F-4D97-AF65-F5344CB8AC3E}">
        <p14:creationId xmlns:p14="http://schemas.microsoft.com/office/powerpoint/2010/main" val="1079947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28497" y="0"/>
            <a:ext cx="7809186" cy="6858000"/>
          </a:xfrm>
          <a:prstGeom prst="rect">
            <a:avLst/>
          </a:prstGeom>
        </p:spPr>
      </p:pic>
    </p:spTree>
    <p:extLst>
      <p:ext uri="{BB962C8B-B14F-4D97-AF65-F5344CB8AC3E}">
        <p14:creationId xmlns:p14="http://schemas.microsoft.com/office/powerpoint/2010/main" val="3681651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1502229"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2600" y="6070904"/>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12954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3962399" y="6070905"/>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7484525"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5706156" y="6070904"/>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3352800" y="6444735"/>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9144000" y="6227849"/>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3" name="Title 1"/>
          <p:cNvSpPr>
            <a:spLocks noGrp="1"/>
          </p:cNvSpPr>
          <p:nvPr>
            <p:ph type="ctrTitle"/>
          </p:nvPr>
        </p:nvSpPr>
        <p:spPr>
          <a:xfrm>
            <a:off x="5562600" y="152400"/>
            <a:ext cx="5181600" cy="2286000"/>
          </a:xfrm>
        </p:spPr>
        <p:txBody>
          <a:bodyPr>
            <a:normAutofit/>
          </a:bodyPr>
          <a:lstStyle/>
          <a:p>
            <a:r>
              <a:rPr lang="en-US" sz="3500" b="1" dirty="0"/>
              <a:t> </a:t>
            </a:r>
            <a:r>
              <a:rPr lang="en-US" sz="3500" b="1" dirty="0">
                <a:solidFill>
                  <a:schemeClr val="bg1"/>
                </a:solidFill>
              </a:rPr>
              <a:t>Compliance</a:t>
            </a:r>
            <a:endParaRPr lang="en-US" sz="3500" dirty="0">
              <a:solidFill>
                <a:schemeClr val="bg1"/>
              </a:solidFill>
            </a:endParaRPr>
          </a:p>
        </p:txBody>
      </p:sp>
      <p:sp>
        <p:nvSpPr>
          <p:cNvPr id="16" name="Title 6"/>
          <p:cNvSpPr txBox="1">
            <a:spLocks/>
          </p:cNvSpPr>
          <p:nvPr/>
        </p:nvSpPr>
        <p:spPr>
          <a:xfrm>
            <a:off x="1524000"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8" name="Content Placeholder 2"/>
          <p:cNvSpPr txBox="1">
            <a:spLocks/>
          </p:cNvSpPr>
          <p:nvPr/>
        </p:nvSpPr>
        <p:spPr>
          <a:xfrm>
            <a:off x="1524000" y="2286001"/>
            <a:ext cx="9144000" cy="3611563"/>
          </a:xfrm>
          <a:prstGeom prst="rect">
            <a:avLst/>
          </a:prstGeom>
        </p:spPr>
        <p:txBody>
          <a:bodyPr vert="horz" lIns="91440" tIns="45720" rIns="91440" bIns="45720" rtlCol="0">
            <a:normAutofit fontScale="2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US" sz="5200" dirty="0">
                <a:solidFill>
                  <a:schemeClr val="tx1"/>
                </a:solidFill>
              </a:rPr>
              <a:t>The </a:t>
            </a:r>
            <a:r>
              <a:rPr lang="en-US" sz="5200" b="1" dirty="0">
                <a:solidFill>
                  <a:schemeClr val="tx1"/>
                </a:solidFill>
              </a:rPr>
              <a:t>mission </a:t>
            </a:r>
            <a:r>
              <a:rPr lang="en-US" sz="5200" dirty="0">
                <a:solidFill>
                  <a:schemeClr val="tx1"/>
                </a:solidFill>
              </a:rPr>
              <a:t>of the Compliance Department is to ensure, through desk audits and on-site inspections, that property owners and managers adhere to Federal, State and local laws governing program administration and compliance, and that they operate low-income rental housing programs professionally and efficiently.</a:t>
            </a:r>
          </a:p>
          <a:p>
            <a:pPr algn="l"/>
            <a:r>
              <a:rPr lang="en-US" sz="5200" dirty="0">
                <a:solidFill>
                  <a:schemeClr val="tx1"/>
                </a:solidFill>
              </a:rPr>
              <a:t> </a:t>
            </a:r>
          </a:p>
          <a:p>
            <a:pPr algn="l"/>
            <a:r>
              <a:rPr lang="en-US" sz="5200" b="1" dirty="0">
                <a:solidFill>
                  <a:schemeClr val="tx1"/>
                </a:solidFill>
              </a:rPr>
              <a:t>A.   Goals</a:t>
            </a:r>
            <a:endParaRPr lang="en-US" sz="5200" dirty="0">
              <a:solidFill>
                <a:schemeClr val="tx1"/>
              </a:solidFill>
            </a:endParaRPr>
          </a:p>
          <a:p>
            <a:pPr algn="l"/>
            <a:r>
              <a:rPr lang="en-US" sz="5200" dirty="0">
                <a:solidFill>
                  <a:schemeClr val="tx1"/>
                </a:solidFill>
              </a:rPr>
              <a:t>1.   To ensure that low-income housing properties are decent, safe, sanitary and well-maintained</a:t>
            </a:r>
          </a:p>
          <a:p>
            <a:pPr algn="l"/>
            <a:r>
              <a:rPr lang="en-US" sz="5200" dirty="0">
                <a:solidFill>
                  <a:schemeClr val="tx1"/>
                </a:solidFill>
              </a:rPr>
              <a:t>2.  To ensure that property owners and managers adhere to Regulatory Agreements, Compliance Monitoring Agreements &amp; Fair Housing Laws</a:t>
            </a:r>
          </a:p>
          <a:p>
            <a:pPr algn="l"/>
            <a:r>
              <a:rPr lang="en-US" sz="5200" dirty="0">
                <a:solidFill>
                  <a:schemeClr val="tx1"/>
                </a:solidFill>
              </a:rPr>
              <a:t>3.   To  maintain  knowledge  and  awareness  of  current  Congressional  Legislation, Internal Revenue Service (IRS) laws and rulings, and HUD’s annual adjustments in Area Median Income calculations</a:t>
            </a:r>
          </a:p>
          <a:p>
            <a:pPr algn="l"/>
            <a:r>
              <a:rPr lang="en-US" sz="5200" dirty="0">
                <a:solidFill>
                  <a:schemeClr val="tx1"/>
                </a:solidFill>
              </a:rPr>
              <a:t>4.   To ensure that the housing policy objectives of Congress and HUD are met</a:t>
            </a:r>
          </a:p>
          <a:p>
            <a:pPr algn="l"/>
            <a:r>
              <a:rPr lang="en-US" sz="5200" dirty="0">
                <a:solidFill>
                  <a:schemeClr val="tx1"/>
                </a:solidFill>
              </a:rPr>
              <a:t>5.   To protect against fraud and misuse of funds</a:t>
            </a:r>
          </a:p>
          <a:p>
            <a:pPr algn="l"/>
            <a:r>
              <a:rPr lang="en-US" sz="5200" dirty="0">
                <a:solidFill>
                  <a:schemeClr val="tx1"/>
                </a:solidFill>
              </a:rPr>
              <a:t>6.   To ensure effective and efficient use of allocated funds</a:t>
            </a:r>
          </a:p>
          <a:p>
            <a:pPr algn="l"/>
            <a:r>
              <a:rPr lang="en-US" sz="5200" dirty="0">
                <a:solidFill>
                  <a:schemeClr val="tx1"/>
                </a:solidFill>
              </a:rPr>
              <a:t>7.   To ensure effective and efficient service delivery</a:t>
            </a:r>
          </a:p>
          <a:p>
            <a:pPr algn="l"/>
            <a:r>
              <a:rPr lang="en-US" sz="5200" dirty="0">
                <a:solidFill>
                  <a:schemeClr val="tx1"/>
                </a:solidFill>
              </a:rPr>
              <a:t>8.   To determine risk factors in order to set monitoring priorities</a:t>
            </a:r>
          </a:p>
          <a:p>
            <a:pPr algn="l"/>
            <a:r>
              <a:rPr lang="en-US" sz="5200" dirty="0">
                <a:solidFill>
                  <a:schemeClr val="tx1"/>
                </a:solidFill>
              </a:rPr>
              <a:t>9.   To identify and implement monitoring objectives for all programs, including:</a:t>
            </a:r>
          </a:p>
          <a:p>
            <a:pPr algn="l"/>
            <a:r>
              <a:rPr lang="en-US" sz="5200" dirty="0">
                <a:solidFill>
                  <a:schemeClr val="tx1"/>
                </a:solidFill>
              </a:rPr>
              <a:t>a.   Documenting program and compliance rules and adherence to the rules b.   Identifying and tracking program and project results</a:t>
            </a:r>
          </a:p>
          <a:p>
            <a:pPr algn="l"/>
            <a:r>
              <a:rPr lang="en-US" sz="5200" dirty="0">
                <a:solidFill>
                  <a:schemeClr val="tx1"/>
                </a:solidFill>
              </a:rPr>
              <a:t>c.   Identifying innovative tools/techniques that support affordable housing goals</a:t>
            </a:r>
          </a:p>
          <a:p>
            <a:pPr algn="l"/>
            <a:r>
              <a:rPr lang="en-US" dirty="0">
                <a:solidFill>
                  <a:schemeClr val="tx1"/>
                </a:solidFill>
              </a:rPr>
              <a:t> </a:t>
            </a:r>
          </a:p>
          <a:p>
            <a:pPr lvl="1" algn="l"/>
            <a:endParaRPr lang="en-US" dirty="0">
              <a:solidFill>
                <a:schemeClr val="tx1"/>
              </a:solidFill>
            </a:endParaRPr>
          </a:p>
          <a:p>
            <a:pPr lvl="1" algn="l"/>
            <a:endParaRPr lang="en-US" dirty="0">
              <a:solidFill>
                <a:schemeClr val="tx1"/>
              </a:solidFill>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6</a:t>
            </a:fld>
            <a:endParaRPr lang="en-US"/>
          </a:p>
        </p:txBody>
      </p:sp>
    </p:spTree>
    <p:extLst>
      <p:ext uri="{BB962C8B-B14F-4D97-AF65-F5344CB8AC3E}">
        <p14:creationId xmlns:p14="http://schemas.microsoft.com/office/powerpoint/2010/main" val="69064707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1502229"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2600" y="6070904"/>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12954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3962399" y="6070905"/>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7484525"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5706156" y="6070904"/>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3352800" y="6444735"/>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9144000" y="6227849"/>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3" name="Title 1"/>
          <p:cNvSpPr>
            <a:spLocks noGrp="1"/>
          </p:cNvSpPr>
          <p:nvPr>
            <p:ph type="ctrTitle"/>
          </p:nvPr>
        </p:nvSpPr>
        <p:spPr>
          <a:xfrm>
            <a:off x="5562600" y="152400"/>
            <a:ext cx="5181600" cy="2286000"/>
          </a:xfrm>
        </p:spPr>
        <p:txBody>
          <a:bodyPr>
            <a:normAutofit/>
          </a:bodyPr>
          <a:lstStyle/>
          <a:p>
            <a:r>
              <a:rPr lang="en-US" sz="3500" b="1" dirty="0"/>
              <a:t> </a:t>
            </a:r>
            <a:r>
              <a:rPr lang="en-US" sz="3500" b="1" dirty="0">
                <a:solidFill>
                  <a:schemeClr val="bg1"/>
                </a:solidFill>
              </a:rPr>
              <a:t>Compliance &amp; Construction</a:t>
            </a:r>
            <a:endParaRPr lang="en-US" sz="3500" dirty="0">
              <a:solidFill>
                <a:schemeClr val="bg1"/>
              </a:solidFill>
            </a:endParaRPr>
          </a:p>
        </p:txBody>
      </p:sp>
      <p:sp>
        <p:nvSpPr>
          <p:cNvPr id="16" name="Title 6"/>
          <p:cNvSpPr txBox="1">
            <a:spLocks/>
          </p:cNvSpPr>
          <p:nvPr/>
        </p:nvSpPr>
        <p:spPr>
          <a:xfrm>
            <a:off x="1524000"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8" name="Content Placeholder 2"/>
          <p:cNvSpPr txBox="1">
            <a:spLocks/>
          </p:cNvSpPr>
          <p:nvPr/>
        </p:nvSpPr>
        <p:spPr>
          <a:xfrm>
            <a:off x="1981200" y="2514601"/>
            <a:ext cx="8229600" cy="3382963"/>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en-US" dirty="0">
                <a:solidFill>
                  <a:schemeClr val="tx1"/>
                </a:solidFill>
              </a:rPr>
              <a:t>Compliance monitors projects in the LHC portfolio including: </a:t>
            </a:r>
            <a:endParaRPr lang="en-US" dirty="0">
              <a:solidFill>
                <a:srgbClr val="FF0000"/>
              </a:solidFill>
            </a:endParaRPr>
          </a:p>
          <a:p>
            <a:pPr marL="914400" lvl="1" indent="-457200" algn="l">
              <a:buFont typeface="Arial" panose="020B0604020202020204" pitchFamily="34" charset="0"/>
              <a:buChar char="•"/>
            </a:pPr>
            <a:r>
              <a:rPr lang="en-US" dirty="0">
                <a:solidFill>
                  <a:schemeClr val="tx1"/>
                </a:solidFill>
              </a:rPr>
              <a:t>66 	Piggyback</a:t>
            </a:r>
          </a:p>
          <a:p>
            <a:pPr marL="914400" lvl="1" indent="-457200" algn="l">
              <a:buFont typeface="Arial" panose="020B0604020202020204" pitchFamily="34" charset="0"/>
              <a:buChar char="•"/>
            </a:pPr>
            <a:r>
              <a:rPr lang="en-US" dirty="0">
                <a:solidFill>
                  <a:schemeClr val="tx1"/>
                </a:solidFill>
              </a:rPr>
              <a:t>45 	1602</a:t>
            </a:r>
          </a:p>
          <a:p>
            <a:pPr marL="914400" lvl="1" indent="-457200" algn="l">
              <a:buFont typeface="Arial" panose="020B0604020202020204" pitchFamily="34" charset="0"/>
              <a:buChar char="•"/>
            </a:pPr>
            <a:r>
              <a:rPr lang="en-US" dirty="0">
                <a:solidFill>
                  <a:schemeClr val="tx1"/>
                </a:solidFill>
              </a:rPr>
              <a:t>10 	FDIC</a:t>
            </a:r>
          </a:p>
          <a:p>
            <a:pPr marL="914400" lvl="1" indent="-457200" algn="l">
              <a:buFont typeface="Arial" panose="020B0604020202020204" pitchFamily="34" charset="0"/>
              <a:buChar char="•"/>
            </a:pPr>
            <a:r>
              <a:rPr lang="en-US" dirty="0">
                <a:solidFill>
                  <a:schemeClr val="tx1"/>
                </a:solidFill>
              </a:rPr>
              <a:t>8 	NSP</a:t>
            </a:r>
          </a:p>
          <a:p>
            <a:pPr marL="914400" lvl="1" indent="-457200" algn="l">
              <a:buFont typeface="Arial" panose="020B0604020202020204" pitchFamily="34" charset="0"/>
              <a:buChar char="•"/>
            </a:pPr>
            <a:r>
              <a:rPr lang="en-US" dirty="0">
                <a:solidFill>
                  <a:schemeClr val="tx1"/>
                </a:solidFill>
              </a:rPr>
              <a:t>11 	ARP</a:t>
            </a:r>
          </a:p>
          <a:p>
            <a:pPr marL="914400" lvl="1" indent="-457200" algn="l">
              <a:buFont typeface="Arial" panose="020B0604020202020204" pitchFamily="34" charset="0"/>
              <a:buChar char="•"/>
            </a:pPr>
            <a:r>
              <a:rPr lang="en-US" dirty="0">
                <a:solidFill>
                  <a:schemeClr val="tx1"/>
                </a:solidFill>
              </a:rPr>
              <a:t>253 	HOME</a:t>
            </a:r>
          </a:p>
          <a:p>
            <a:pPr marL="914400" lvl="1" indent="-457200" algn="l">
              <a:buFont typeface="Arial" panose="020B0604020202020204" pitchFamily="34" charset="0"/>
              <a:buChar char="•"/>
            </a:pPr>
            <a:r>
              <a:rPr lang="en-US" dirty="0">
                <a:solidFill>
                  <a:schemeClr val="tx1"/>
                </a:solidFill>
              </a:rPr>
              <a:t>858 	LIHTC </a:t>
            </a:r>
          </a:p>
          <a:p>
            <a:pPr marL="914400" lvl="1" indent="-457200" algn="l">
              <a:buFont typeface="Arial" panose="020B0604020202020204" pitchFamily="34" charset="0"/>
              <a:buChar char="•"/>
            </a:pPr>
            <a:endParaRPr lang="en-US" dirty="0">
              <a:solidFill>
                <a:schemeClr val="tx1"/>
              </a:solidFill>
            </a:endParaRPr>
          </a:p>
          <a:p>
            <a:pPr lvl="1" algn="l"/>
            <a:endParaRPr lang="en-US" dirty="0">
              <a:solidFill>
                <a:schemeClr val="tx1"/>
              </a:solidFill>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7</a:t>
            </a:fld>
            <a:endParaRPr lang="en-US"/>
          </a:p>
        </p:txBody>
      </p:sp>
    </p:spTree>
    <p:extLst>
      <p:ext uri="{BB962C8B-B14F-4D97-AF65-F5344CB8AC3E}">
        <p14:creationId xmlns:p14="http://schemas.microsoft.com/office/powerpoint/2010/main" val="34859804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1502228" y="0"/>
            <a:ext cx="9165772" cy="19812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2600" y="6070904"/>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1219200" y="-152400"/>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3962399" y="6070905"/>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7484525"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5706156" y="6070904"/>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3352800" y="6444735"/>
            <a:ext cx="5710578" cy="276999"/>
          </a:xfrm>
          <a:prstGeom prst="rect">
            <a:avLst/>
          </a:prstGeom>
          <a:noFill/>
        </p:spPr>
        <p:txBody>
          <a:bodyPr wrap="square" rtlCol="0">
            <a:spAutoFit/>
          </a:bodyPr>
          <a:lstStyle/>
          <a:p>
            <a:r>
              <a:rPr lang="en-US" sz="1200" b="1" dirty="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         </a:t>
            </a:r>
            <a:r>
              <a:rPr lang="en-US" sz="1200" b="1" dirty="0">
                <a:solidFill>
                  <a:srgbClr val="213C9C"/>
                </a:solidFill>
                <a:latin typeface="Times New Roman" panose="02020603050405020304" pitchFamily="18" charset="0"/>
                <a:cs typeface="Times New Roman" panose="02020603050405020304" pitchFamily="18" charset="0"/>
              </a:rPr>
              <a:t>@lahousingcorp           Louisiana-housing-corporation</a:t>
            </a:r>
          </a:p>
        </p:txBody>
      </p:sp>
      <p:sp>
        <p:nvSpPr>
          <p:cNvPr id="11" name="TextBox 10"/>
          <p:cNvSpPr txBox="1"/>
          <p:nvPr/>
        </p:nvSpPr>
        <p:spPr>
          <a:xfrm>
            <a:off x="9144000" y="6227849"/>
            <a:ext cx="1376022" cy="307777"/>
          </a:xfrm>
          <a:prstGeom prst="rect">
            <a:avLst/>
          </a:prstGeom>
          <a:noFill/>
        </p:spPr>
        <p:txBody>
          <a:bodyPr wrap="square" rtlCol="0">
            <a:spAutoFit/>
          </a:bodyPr>
          <a:lstStyle/>
          <a:p>
            <a:r>
              <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p>
        </p:txBody>
      </p:sp>
      <p:sp>
        <p:nvSpPr>
          <p:cNvPr id="13" name="Title 1"/>
          <p:cNvSpPr>
            <a:spLocks noGrp="1"/>
          </p:cNvSpPr>
          <p:nvPr>
            <p:ph type="ctrTitle"/>
          </p:nvPr>
        </p:nvSpPr>
        <p:spPr>
          <a:xfrm>
            <a:off x="5562600" y="152400"/>
            <a:ext cx="5181600" cy="2286000"/>
          </a:xfrm>
        </p:spPr>
        <p:txBody>
          <a:bodyPr>
            <a:normAutofit/>
          </a:bodyPr>
          <a:lstStyle/>
          <a:p>
            <a:r>
              <a:rPr lang="en-US" sz="3200" dirty="0"/>
              <a:t> </a:t>
            </a:r>
            <a:r>
              <a:rPr lang="en-US" sz="3500" b="1" dirty="0">
                <a:solidFill>
                  <a:schemeClr val="bg1"/>
                </a:solidFill>
              </a:rPr>
              <a:t>Compliance Team Performance</a:t>
            </a:r>
          </a:p>
        </p:txBody>
      </p:sp>
      <p:sp>
        <p:nvSpPr>
          <p:cNvPr id="16" name="Title 6"/>
          <p:cNvSpPr txBox="1">
            <a:spLocks/>
          </p:cNvSpPr>
          <p:nvPr/>
        </p:nvSpPr>
        <p:spPr>
          <a:xfrm>
            <a:off x="1524000"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9" name="Content Placeholder 1"/>
          <p:cNvSpPr txBox="1">
            <a:spLocks/>
          </p:cNvSpPr>
          <p:nvPr/>
        </p:nvSpPr>
        <p:spPr>
          <a:xfrm>
            <a:off x="1524000" y="1981200"/>
            <a:ext cx="9143998" cy="204485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n-US" sz="1900" dirty="0">
              <a:solidFill>
                <a:schemeClr val="tx1"/>
              </a:solidFill>
            </a:endParaRPr>
          </a:p>
        </p:txBody>
      </p:sp>
      <p:sp>
        <p:nvSpPr>
          <p:cNvPr id="15" name="Content Placeholder 2"/>
          <p:cNvSpPr txBox="1">
            <a:spLocks/>
          </p:cNvSpPr>
          <p:nvPr/>
        </p:nvSpPr>
        <p:spPr>
          <a:xfrm>
            <a:off x="1981200" y="2514601"/>
            <a:ext cx="8229600" cy="36115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en-US" dirty="0">
                <a:solidFill>
                  <a:schemeClr val="tx1"/>
                </a:solidFill>
              </a:rPr>
              <a:t>In 2019 there were 457 different properties scheduled for review </a:t>
            </a:r>
          </a:p>
          <a:p>
            <a:pPr marL="914400" lvl="1" indent="-457200" algn="l">
              <a:buFont typeface="Arial" panose="020B0604020202020204" pitchFamily="34" charset="0"/>
              <a:buChar char="•"/>
            </a:pPr>
            <a:r>
              <a:rPr lang="en-US" dirty="0">
                <a:solidFill>
                  <a:schemeClr val="tx1"/>
                </a:solidFill>
              </a:rPr>
              <a:t>25,072 units total</a:t>
            </a:r>
          </a:p>
          <a:p>
            <a:pPr marL="914400" lvl="1" indent="-457200" algn="l">
              <a:buFont typeface="Arial" panose="020B0604020202020204" pitchFamily="34" charset="0"/>
              <a:buChar char="•"/>
            </a:pPr>
            <a:r>
              <a:rPr lang="en-US" dirty="0">
                <a:solidFill>
                  <a:schemeClr val="tx1"/>
                </a:solidFill>
              </a:rPr>
              <a:t>5011 units sampled</a:t>
            </a:r>
          </a:p>
        </p:txBody>
      </p:sp>
      <p:sp>
        <p:nvSpPr>
          <p:cNvPr id="8" name="Slide Number Placeholder 7"/>
          <p:cNvSpPr>
            <a:spLocks noGrp="1"/>
          </p:cNvSpPr>
          <p:nvPr>
            <p:ph type="sldNum" sz="quarter" idx="12"/>
          </p:nvPr>
        </p:nvSpPr>
        <p:spPr/>
        <p:txBody>
          <a:bodyPr/>
          <a:lstStyle/>
          <a:p>
            <a:fld id="{CF63CFEC-D876-498A-951A-753450E01640}" type="slidenum">
              <a:rPr lang="en-US" smtClean="0"/>
              <a:pPr/>
              <a:t>8</a:t>
            </a:fld>
            <a:endParaRPr lang="en-US"/>
          </a:p>
        </p:txBody>
      </p:sp>
    </p:spTree>
    <p:extLst>
      <p:ext uri="{BB962C8B-B14F-4D97-AF65-F5344CB8AC3E}">
        <p14:creationId xmlns:p14="http://schemas.microsoft.com/office/powerpoint/2010/main" val="14848973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530</Words>
  <Application>Microsoft Office PowerPoint</Application>
  <PresentationFormat>Widescreen</PresentationFormat>
  <Paragraphs>85</Paragraphs>
  <Slides>8</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PowerPoint Presentation</vt:lpstr>
      <vt:lpstr> Construction</vt:lpstr>
      <vt:lpstr>Construction Continued</vt:lpstr>
      <vt:lpstr>2019-2021 Quarterly Inspections</vt:lpstr>
      <vt:lpstr>PowerPoint Presentation</vt:lpstr>
      <vt:lpstr> Compliance</vt:lpstr>
      <vt:lpstr> Compliance &amp; Construction</vt:lpstr>
      <vt:lpstr> Compliance Team Performance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Alexxa Moore</dc:creator>
  <cp:lastModifiedBy>Barry Brooks</cp:lastModifiedBy>
  <cp:revision>3</cp:revision>
  <dcterms:created xsi:type="dcterms:W3CDTF">2021-07-12T16:03:19Z</dcterms:created>
  <dcterms:modified xsi:type="dcterms:W3CDTF">2021-07-17T19:51:02Z</dcterms:modified>
</cp:coreProperties>
</file>