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2" r:id="rId6"/>
    <p:sldId id="263"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380302-F9A6-4653-9C59-03EB2077BC26}" type="datetimeFigureOut">
              <a:rPr lang="en-US" smtClean="0"/>
              <a:t>7/17/2021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4DF216-8E19-4EDE-924C-200A77D5F3A3}" type="slidenum">
              <a:rPr lang="en-US" smtClean="0"/>
              <a:t>‹#›</a:t>
            </a:fld>
            <a:endParaRPr lang="en-US"/>
          </a:p>
        </p:txBody>
      </p:sp>
    </p:spTree>
    <p:extLst>
      <p:ext uri="{BB962C8B-B14F-4D97-AF65-F5344CB8AC3E}">
        <p14:creationId xmlns:p14="http://schemas.microsoft.com/office/powerpoint/2010/main" val="2726516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1</a:t>
            </a:fld>
            <a:endParaRPr lang="en-US"/>
          </a:p>
        </p:txBody>
      </p:sp>
    </p:spTree>
    <p:extLst>
      <p:ext uri="{BB962C8B-B14F-4D97-AF65-F5344CB8AC3E}">
        <p14:creationId xmlns:p14="http://schemas.microsoft.com/office/powerpoint/2010/main" val="1959544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3</a:t>
            </a:fld>
            <a:endParaRPr lang="en-US"/>
          </a:p>
        </p:txBody>
      </p:sp>
    </p:spTree>
    <p:extLst>
      <p:ext uri="{BB962C8B-B14F-4D97-AF65-F5344CB8AC3E}">
        <p14:creationId xmlns:p14="http://schemas.microsoft.com/office/powerpoint/2010/main" val="2861918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4</a:t>
            </a:fld>
            <a:endParaRPr lang="en-US"/>
          </a:p>
        </p:txBody>
      </p:sp>
    </p:spTree>
    <p:extLst>
      <p:ext uri="{BB962C8B-B14F-4D97-AF65-F5344CB8AC3E}">
        <p14:creationId xmlns:p14="http://schemas.microsoft.com/office/powerpoint/2010/main" val="492772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5</a:t>
            </a:fld>
            <a:endParaRPr lang="en-US"/>
          </a:p>
        </p:txBody>
      </p:sp>
    </p:spTree>
    <p:extLst>
      <p:ext uri="{BB962C8B-B14F-4D97-AF65-F5344CB8AC3E}">
        <p14:creationId xmlns:p14="http://schemas.microsoft.com/office/powerpoint/2010/main" val="2399901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6</a:t>
            </a:fld>
            <a:endParaRPr lang="en-US"/>
          </a:p>
        </p:txBody>
      </p:sp>
    </p:spTree>
    <p:extLst>
      <p:ext uri="{BB962C8B-B14F-4D97-AF65-F5344CB8AC3E}">
        <p14:creationId xmlns:p14="http://schemas.microsoft.com/office/powerpoint/2010/main" val="1688303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7B9282-B53B-4786-B052-7277FF9753DC}" type="slidenum">
              <a:rPr lang="en-US" smtClean="0"/>
              <a:pPr/>
              <a:t>7</a:t>
            </a:fld>
            <a:endParaRPr lang="en-US"/>
          </a:p>
        </p:txBody>
      </p:sp>
    </p:spTree>
    <p:extLst>
      <p:ext uri="{BB962C8B-B14F-4D97-AF65-F5344CB8AC3E}">
        <p14:creationId xmlns:p14="http://schemas.microsoft.com/office/powerpoint/2010/main" val="2064279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2463C9-7B2A-46DC-9FD4-A9BD06EA63A9}"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2791373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463C9-7B2A-46DC-9FD4-A9BD06EA63A9}"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394747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463C9-7B2A-46DC-9FD4-A9BD06EA63A9}"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2918465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463C9-7B2A-46DC-9FD4-A9BD06EA63A9}"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2745043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92463C9-7B2A-46DC-9FD4-A9BD06EA63A9}"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273749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2463C9-7B2A-46DC-9FD4-A9BD06EA63A9}" type="datetimeFigureOut">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5201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2463C9-7B2A-46DC-9FD4-A9BD06EA63A9}" type="datetimeFigureOut">
              <a:rPr lang="en-US" smtClean="0"/>
              <a:t>7/17/2021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401046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2463C9-7B2A-46DC-9FD4-A9BD06EA63A9}" type="datetimeFigureOut">
              <a:rPr lang="en-US" smtClean="0"/>
              <a:t>7/17/2021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1316616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2463C9-7B2A-46DC-9FD4-A9BD06EA63A9}" type="datetimeFigureOut">
              <a:rPr lang="en-US" smtClean="0"/>
              <a:t>7/17/2021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3688838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92463C9-7B2A-46DC-9FD4-A9BD06EA63A9}" type="datetimeFigureOut">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4103517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92463C9-7B2A-46DC-9FD4-A9BD06EA63A9}" type="datetimeFigureOut">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07C18-F7A2-47A0-A2F4-5E2732481243}" type="slidenum">
              <a:rPr lang="en-US" smtClean="0"/>
              <a:t>‹#›</a:t>
            </a:fld>
            <a:endParaRPr lang="en-US"/>
          </a:p>
        </p:txBody>
      </p:sp>
    </p:spTree>
    <p:extLst>
      <p:ext uri="{BB962C8B-B14F-4D97-AF65-F5344CB8AC3E}">
        <p14:creationId xmlns:p14="http://schemas.microsoft.com/office/powerpoint/2010/main" val="3029287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2463C9-7B2A-46DC-9FD4-A9BD06EA63A9}" type="datetimeFigureOut">
              <a:rPr lang="en-US" smtClean="0"/>
              <a:t>7/17/2021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C07C18-F7A2-47A0-A2F4-5E2732481243}" type="slidenum">
              <a:rPr lang="en-US" smtClean="0"/>
              <a:t>‹#›</a:t>
            </a:fld>
            <a:endParaRPr lang="en-US"/>
          </a:p>
        </p:txBody>
      </p:sp>
    </p:spTree>
    <p:extLst>
      <p:ext uri="{BB962C8B-B14F-4D97-AF65-F5344CB8AC3E}">
        <p14:creationId xmlns:p14="http://schemas.microsoft.com/office/powerpoint/2010/main" val="159441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502229"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2192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6131290" y="762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a:solidFill>
                  <a:schemeClr val="bg1"/>
                </a:solidFill>
              </a:rPr>
              <a:t>  </a:t>
            </a:r>
            <a:r>
              <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6" name="Title 6"/>
          <p:cNvSpPr txBox="1">
            <a:spLocks/>
          </p:cNvSpPr>
          <p:nvPr/>
        </p:nvSpPr>
        <p:spPr>
          <a:xfrm>
            <a:off x="1676401" y="2640330"/>
            <a:ext cx="8991600"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a:t> </a:t>
            </a:r>
            <a:r>
              <a:rPr lang="en-US" sz="5500" b="1" dirty="0"/>
              <a:t>Disaster Recovery</a:t>
            </a:r>
          </a:p>
          <a:p>
            <a:pPr algn="r"/>
            <a:endParaRPr lang="en-US" sz="4000" b="1" dirty="0"/>
          </a:p>
        </p:txBody>
      </p:sp>
      <p:sp>
        <p:nvSpPr>
          <p:cNvPr id="15" name="Subtitle 2"/>
          <p:cNvSpPr txBox="1">
            <a:spLocks/>
          </p:cNvSpPr>
          <p:nvPr/>
        </p:nvSpPr>
        <p:spPr>
          <a:xfrm>
            <a:off x="2362201" y="3886200"/>
            <a:ext cx="7431711"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i="1" dirty="0">
              <a:solidFill>
                <a:schemeClr val="tx1"/>
              </a:solidFill>
            </a:endParaRPr>
          </a:p>
        </p:txBody>
      </p:sp>
      <p:sp>
        <p:nvSpPr>
          <p:cNvPr id="12" name="Slide Number Placeholder 11"/>
          <p:cNvSpPr>
            <a:spLocks noGrp="1"/>
          </p:cNvSpPr>
          <p:nvPr>
            <p:ph type="sldNum" sz="quarter" idx="12"/>
          </p:nvPr>
        </p:nvSpPr>
        <p:spPr/>
        <p:txBody>
          <a:bodyPr/>
          <a:lstStyle/>
          <a:p>
            <a:fld id="{CF63CFEC-D876-498A-951A-753450E01640}" type="slidenum">
              <a:rPr lang="en-US" smtClean="0"/>
              <a:pPr/>
              <a:t>1</a:t>
            </a:fld>
            <a:endParaRPr lang="en-US"/>
          </a:p>
        </p:txBody>
      </p:sp>
    </p:spTree>
    <p:extLst>
      <p:ext uri="{BB962C8B-B14F-4D97-AF65-F5344CB8AC3E}">
        <p14:creationId xmlns:p14="http://schemas.microsoft.com/office/powerpoint/2010/main" val="31176367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Disaster Recovery Staff</a:t>
            </a:r>
            <a:endParaRPr lang="en-US" dirty="0"/>
          </a:p>
        </p:txBody>
      </p:sp>
      <p:sp>
        <p:nvSpPr>
          <p:cNvPr id="4" name="Slide Number Placeholder 3"/>
          <p:cNvSpPr>
            <a:spLocks noGrp="1"/>
          </p:cNvSpPr>
          <p:nvPr>
            <p:ph type="sldNum" sz="quarter" idx="12"/>
          </p:nvPr>
        </p:nvSpPr>
        <p:spPr/>
        <p:txBody>
          <a:bodyPr/>
          <a:lstStyle/>
          <a:p>
            <a:fld id="{CF63CFEC-D876-498A-951A-753450E01640}" type="slidenum">
              <a:rPr lang="en-US" smtClean="0"/>
              <a:pPr/>
              <a:t>2</a:t>
            </a:fld>
            <a:endParaRPr lang="en-US"/>
          </a:p>
        </p:txBody>
      </p:sp>
      <p:pic>
        <p:nvPicPr>
          <p:cNvPr id="7" name="Content Placeholder 6"/>
          <p:cNvPicPr>
            <a:picLocks noGrp="1" noChangeAspect="1"/>
          </p:cNvPicPr>
          <p:nvPr>
            <p:ph idx="1"/>
          </p:nvPr>
        </p:nvPicPr>
        <p:blipFill>
          <a:blip r:embed="rId2"/>
          <a:stretch>
            <a:fillRect/>
          </a:stretch>
        </p:blipFill>
        <p:spPr>
          <a:xfrm>
            <a:off x="1752600" y="1455738"/>
            <a:ext cx="8722770" cy="3192462"/>
          </a:xfrm>
          <a:prstGeom prst="rect">
            <a:avLst/>
          </a:prstGeom>
        </p:spPr>
      </p:pic>
    </p:spTree>
    <p:extLst>
      <p:ext uri="{BB962C8B-B14F-4D97-AF65-F5344CB8AC3E}">
        <p14:creationId xmlns:p14="http://schemas.microsoft.com/office/powerpoint/2010/main" val="1017329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524001"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425567"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5181600" y="990600"/>
            <a:ext cx="6019800" cy="598714"/>
          </a:xfrm>
        </p:spPr>
        <p:txBody>
          <a:bodyPr>
            <a:noAutofit/>
          </a:bodyPr>
          <a:lstStyle/>
          <a:p>
            <a:r>
              <a:rPr lang="en-US" sz="2400" b="1" dirty="0">
                <a:solidFill>
                  <a:schemeClr val="bg1"/>
                </a:solidFill>
              </a:rPr>
              <a:t>EBR Rebuilds Developer Program </a:t>
            </a:r>
            <a:br>
              <a:rPr lang="en-US" sz="2400" b="1" dirty="0">
                <a:solidFill>
                  <a:schemeClr val="bg1"/>
                </a:solidFill>
              </a:rPr>
            </a:br>
            <a:endParaRPr lang="en-US" sz="2400" b="1" dirty="0">
              <a:solidFill>
                <a:schemeClr val="bg1"/>
              </a:solidFill>
            </a:endParaRPr>
          </a:p>
        </p:txBody>
      </p:sp>
      <p:sp>
        <p:nvSpPr>
          <p:cNvPr id="14" name="TextBox 13"/>
          <p:cNvSpPr txBox="1"/>
          <p:nvPr/>
        </p:nvSpPr>
        <p:spPr>
          <a:xfrm>
            <a:off x="1524000" y="2209800"/>
            <a:ext cx="9144000" cy="4124206"/>
          </a:xfrm>
          <a:prstGeom prst="rect">
            <a:avLst/>
          </a:prstGeom>
          <a:noFill/>
        </p:spPr>
        <p:txBody>
          <a:bodyPr wrap="square" rtlCol="0">
            <a:spAutoFit/>
          </a:bodyPr>
          <a:lstStyle/>
          <a:p>
            <a:pPr lvl="1">
              <a:buFont typeface="Arial" pitchFamily="34" charset="0"/>
              <a:buChar char="•"/>
            </a:pPr>
            <a:endParaRPr lang="en-US" dirty="0"/>
          </a:p>
          <a:p>
            <a:r>
              <a:rPr lang="en-US" sz="2400" b="1" i="1" u="sng" dirty="0"/>
              <a:t>Description of program</a:t>
            </a:r>
            <a:endParaRPr lang="en-US" sz="2400" b="1" dirty="0"/>
          </a:p>
          <a:p>
            <a:r>
              <a:rPr lang="en-US" sz="2400" dirty="0"/>
              <a:t> • Repair damaged rental housing stock that will be made available at affordable rental rates for low income households</a:t>
            </a:r>
          </a:p>
          <a:p>
            <a:r>
              <a:rPr lang="en-US" sz="2400" dirty="0"/>
              <a:t>• Increase the available rental stock in flood-damaged East Baton Rouge homes</a:t>
            </a:r>
          </a:p>
          <a:p>
            <a:pPr lvl="1"/>
            <a:endParaRPr lang="en-US" sz="1600" dirty="0"/>
          </a:p>
          <a:p>
            <a:pPr lvl="1"/>
            <a:endParaRPr lang="en-US" sz="4000" dirty="0"/>
          </a:p>
          <a:p>
            <a:pPr lvl="1"/>
            <a:r>
              <a:rPr lang="en-US" sz="3600" u="sng" dirty="0"/>
              <a:t>Initial Budget : $5,372,451.22</a:t>
            </a:r>
          </a:p>
          <a:p>
            <a:pPr lvl="1"/>
            <a:endParaRPr lang="en-US" sz="1600" dirty="0"/>
          </a:p>
          <a:p>
            <a:pPr lvl="2"/>
            <a:endParaRPr lang="en-US" sz="1600"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3</a:t>
            </a:fld>
            <a:endParaRPr lang="en-US"/>
          </a:p>
        </p:txBody>
      </p:sp>
    </p:spTree>
    <p:extLst>
      <p:ext uri="{BB962C8B-B14F-4D97-AF65-F5344CB8AC3E}">
        <p14:creationId xmlns:p14="http://schemas.microsoft.com/office/powerpoint/2010/main" val="156136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524001" y="0"/>
            <a:ext cx="9144000"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425567"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5540830" y="914400"/>
            <a:ext cx="5508171" cy="598714"/>
          </a:xfrm>
        </p:spPr>
        <p:txBody>
          <a:bodyPr>
            <a:noAutofit/>
          </a:bodyPr>
          <a:lstStyle/>
          <a:p>
            <a:r>
              <a:rPr lang="en-US" sz="2000" b="1" dirty="0">
                <a:solidFill>
                  <a:schemeClr val="bg1"/>
                </a:solidFill>
              </a:rPr>
              <a:t>2021 EBR Rebuilds Developers Program</a:t>
            </a:r>
            <a:br>
              <a:rPr lang="en-US" sz="2000" b="1" dirty="0">
                <a:solidFill>
                  <a:schemeClr val="bg1"/>
                </a:solidFill>
              </a:rPr>
            </a:br>
            <a:endParaRPr lang="en-US" sz="2400" b="1" dirty="0">
              <a:solidFill>
                <a:schemeClr val="bg1"/>
              </a:solidFill>
            </a:endParaRPr>
          </a:p>
        </p:txBody>
      </p:sp>
      <p:sp>
        <p:nvSpPr>
          <p:cNvPr id="14" name="TextBox 13"/>
          <p:cNvSpPr txBox="1"/>
          <p:nvPr/>
        </p:nvSpPr>
        <p:spPr>
          <a:xfrm>
            <a:off x="1515208" y="1888328"/>
            <a:ext cx="9144000" cy="4278094"/>
          </a:xfrm>
          <a:prstGeom prst="rect">
            <a:avLst/>
          </a:prstGeom>
          <a:noFill/>
        </p:spPr>
        <p:txBody>
          <a:bodyPr wrap="square" rtlCol="0">
            <a:spAutoFit/>
          </a:bodyPr>
          <a:lstStyle/>
          <a:p>
            <a:pPr lvl="1">
              <a:buFont typeface="Arial" pitchFamily="34" charset="0"/>
              <a:buChar char="•"/>
            </a:pPr>
            <a:endParaRPr lang="en-US" dirty="0"/>
          </a:p>
          <a:p>
            <a:r>
              <a:rPr lang="en-US" sz="2000" b="1" i="1" u="sng" dirty="0"/>
              <a:t>Description of program</a:t>
            </a:r>
          </a:p>
          <a:p>
            <a:endParaRPr lang="en-US" sz="2000" b="1" dirty="0"/>
          </a:p>
          <a:p>
            <a:pPr marL="285750" indent="-285750">
              <a:buFont typeface="Arial" panose="020B0604020202020204" pitchFamily="34" charset="0"/>
              <a:buChar char="•"/>
            </a:pPr>
            <a:r>
              <a:rPr lang="en-US" sz="2000" dirty="0"/>
              <a:t> </a:t>
            </a:r>
            <a:r>
              <a:rPr lang="en-US" dirty="0"/>
              <a:t>To repair damaged housing stock located within the City of Baton Rouge/East Baton Rouge Parish to be made available to interested parties at affordable rents for households at or below eighty percent (80%) of area median income.</a:t>
            </a:r>
          </a:p>
          <a:p>
            <a:pPr marL="285750" indent="-285750">
              <a:buFont typeface="Arial" panose="020B0604020202020204" pitchFamily="34" charset="0"/>
              <a:buChar char="•"/>
            </a:pPr>
            <a:r>
              <a:rPr lang="en-US" dirty="0"/>
              <a:t>To revitalize communities by eliminating the blight of vacant, dilapidated properties in order to increase the availability of quality</a:t>
            </a:r>
          </a:p>
          <a:p>
            <a:pPr marL="285750" indent="-285750">
              <a:buFont typeface="Arial" panose="020B0604020202020204" pitchFamily="34" charset="0"/>
              <a:buChar char="•"/>
            </a:pPr>
            <a:r>
              <a:rPr lang="en-US" dirty="0"/>
              <a:t>To leverage and encourage the use of private sector funding in concert with federally funded assistance to improve conditions of existing properties and/or bring properties back into commerce.</a:t>
            </a:r>
          </a:p>
          <a:p>
            <a:r>
              <a:rPr lang="en-US" sz="1600" dirty="0"/>
              <a:t> </a:t>
            </a:r>
            <a:r>
              <a:rPr lang="en-US" sz="3200" u="sng" dirty="0"/>
              <a:t>Initial Budget : $1,649,804.55 </a:t>
            </a:r>
          </a:p>
          <a:p>
            <a:pPr lvl="1"/>
            <a:endParaRPr lang="en-US" sz="1600" dirty="0"/>
          </a:p>
          <a:p>
            <a:pPr lvl="2"/>
            <a:endParaRPr lang="en-US" sz="1600"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4</a:t>
            </a:fld>
            <a:endParaRPr lang="en-US"/>
          </a:p>
        </p:txBody>
      </p:sp>
    </p:spTree>
    <p:extLst>
      <p:ext uri="{BB962C8B-B14F-4D97-AF65-F5344CB8AC3E}">
        <p14:creationId xmlns:p14="http://schemas.microsoft.com/office/powerpoint/2010/main" val="2117735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524001" y="0"/>
            <a:ext cx="9165771" cy="20574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425567"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5540830" y="990600"/>
            <a:ext cx="5508171" cy="598714"/>
          </a:xfrm>
        </p:spPr>
        <p:txBody>
          <a:bodyPr>
            <a:noAutofit/>
          </a:bodyPr>
          <a:lstStyle/>
          <a:p>
            <a:r>
              <a:rPr lang="en-US" sz="1800" b="1" dirty="0">
                <a:solidFill>
                  <a:schemeClr val="bg1"/>
                </a:solidFill>
              </a:rPr>
              <a:t>Neighborhood Landlord </a:t>
            </a:r>
            <a:r>
              <a:rPr lang="en-US" sz="1800" b="1" dirty="0" smtClean="0">
                <a:solidFill>
                  <a:schemeClr val="bg1"/>
                </a:solidFill>
              </a:rPr>
              <a:t>Rental Property Program</a:t>
            </a:r>
            <a:r>
              <a:rPr lang="en-US" sz="1800" b="1" dirty="0">
                <a:solidFill>
                  <a:schemeClr val="bg1"/>
                </a:solidFill>
              </a:rPr>
              <a:t/>
            </a:r>
            <a:br>
              <a:rPr lang="en-US" sz="1800" b="1" dirty="0">
                <a:solidFill>
                  <a:schemeClr val="bg1"/>
                </a:solidFill>
              </a:rPr>
            </a:br>
            <a:r>
              <a:rPr lang="en-US" sz="1800" b="1" dirty="0">
                <a:solidFill>
                  <a:schemeClr val="bg1"/>
                </a:solidFill>
              </a:rPr>
              <a:t>l, </a:t>
            </a:r>
            <a:r>
              <a:rPr lang="en-US" sz="1800" b="1" dirty="0" err="1">
                <a:solidFill>
                  <a:schemeClr val="bg1"/>
                </a:solidFill>
              </a:rPr>
              <a:t>ll</a:t>
            </a:r>
            <a:r>
              <a:rPr lang="en-US" sz="1800" b="1" dirty="0">
                <a:solidFill>
                  <a:schemeClr val="bg1"/>
                </a:solidFill>
              </a:rPr>
              <a:t>, </a:t>
            </a:r>
            <a:r>
              <a:rPr lang="en-US" sz="1800" b="1" dirty="0" err="1">
                <a:solidFill>
                  <a:schemeClr val="bg1"/>
                </a:solidFill>
              </a:rPr>
              <a:t>lll</a:t>
            </a:r>
            <a:r>
              <a:rPr lang="en-US" sz="1800" b="1" dirty="0">
                <a:solidFill>
                  <a:schemeClr val="bg1"/>
                </a:solidFill>
              </a:rPr>
              <a:t/>
            </a:r>
            <a:br>
              <a:rPr lang="en-US" sz="1800" b="1" dirty="0">
                <a:solidFill>
                  <a:schemeClr val="bg1"/>
                </a:solidFill>
              </a:rPr>
            </a:br>
            <a:endParaRPr lang="en-US" sz="1800" b="1" dirty="0">
              <a:solidFill>
                <a:schemeClr val="bg1"/>
              </a:solidFill>
            </a:endParaRPr>
          </a:p>
        </p:txBody>
      </p:sp>
      <p:sp>
        <p:nvSpPr>
          <p:cNvPr id="14" name="TextBox 13"/>
          <p:cNvSpPr txBox="1"/>
          <p:nvPr/>
        </p:nvSpPr>
        <p:spPr>
          <a:xfrm>
            <a:off x="1524000" y="2057401"/>
            <a:ext cx="9144000" cy="3877985"/>
          </a:xfrm>
          <a:prstGeom prst="rect">
            <a:avLst/>
          </a:prstGeom>
          <a:noFill/>
        </p:spPr>
        <p:txBody>
          <a:bodyPr wrap="square" rtlCol="0">
            <a:spAutoFit/>
          </a:bodyPr>
          <a:lstStyle/>
          <a:p>
            <a:pPr lvl="1">
              <a:buFont typeface="Arial" pitchFamily="34" charset="0"/>
              <a:buChar char="•"/>
            </a:pPr>
            <a:endParaRPr lang="en-US" sz="1300" dirty="0"/>
          </a:p>
          <a:p>
            <a:r>
              <a:rPr lang="en-US" sz="2400" b="1" i="1" u="sng" dirty="0"/>
              <a:t>Description of programs</a:t>
            </a:r>
          </a:p>
          <a:p>
            <a:endParaRPr lang="en-US" sz="1450" i="1" dirty="0"/>
          </a:p>
          <a:p>
            <a:pPr marL="285750" indent="-285750">
              <a:buFont typeface="Arial" panose="020B0604020202020204" pitchFamily="34" charset="0"/>
              <a:buChar char="•"/>
            </a:pPr>
            <a:r>
              <a:rPr lang="en-US" sz="2800" dirty="0"/>
              <a:t> Provides assistance to landlord applicants experienced in renting residential properties to tenants or developing residential rental housing to be located in areas adversely affected by the 2016 severe storms and flooding events</a:t>
            </a:r>
            <a:r>
              <a:rPr lang="en-US" sz="1450" i="1" dirty="0"/>
              <a:t>.</a:t>
            </a:r>
          </a:p>
          <a:p>
            <a:endParaRPr lang="en-US" sz="1450" b="1" i="1" u="sng" dirty="0"/>
          </a:p>
          <a:p>
            <a:endParaRPr lang="en-US" sz="3600" b="1" dirty="0"/>
          </a:p>
          <a:p>
            <a:pPr lvl="1"/>
            <a:endParaRPr lang="en-US" sz="1600" dirty="0"/>
          </a:p>
          <a:p>
            <a:pPr lvl="2"/>
            <a:endParaRPr lang="en-US" sz="1600"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5</a:t>
            </a:fld>
            <a:endParaRPr lang="en-US"/>
          </a:p>
        </p:txBody>
      </p:sp>
    </p:spTree>
    <p:extLst>
      <p:ext uri="{BB962C8B-B14F-4D97-AF65-F5344CB8AC3E}">
        <p14:creationId xmlns:p14="http://schemas.microsoft.com/office/powerpoint/2010/main" val="26847775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417661" y="42750"/>
            <a:ext cx="9165771" cy="20574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425567"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5323115" y="962967"/>
            <a:ext cx="5508171" cy="598714"/>
          </a:xfrm>
        </p:spPr>
        <p:txBody>
          <a:bodyPr>
            <a:noAutofit/>
          </a:bodyPr>
          <a:lstStyle/>
          <a:p>
            <a:r>
              <a:rPr lang="en-US" sz="1800" b="1" dirty="0">
                <a:solidFill>
                  <a:schemeClr val="bg1"/>
                </a:solidFill>
              </a:rPr>
              <a:t>Neighborhood Landlord Rental Property Program Phases l-</a:t>
            </a:r>
            <a:r>
              <a:rPr lang="en-US" sz="1800" b="1" dirty="0" err="1">
                <a:solidFill>
                  <a:schemeClr val="bg1"/>
                </a:solidFill>
              </a:rPr>
              <a:t>lll</a:t>
            </a:r>
            <a:r>
              <a:rPr lang="en-US" sz="1800" b="1" dirty="0">
                <a:solidFill>
                  <a:schemeClr val="bg1"/>
                </a:solidFill>
              </a:rPr>
              <a:t> Initial Budgets</a:t>
            </a:r>
            <a:br>
              <a:rPr lang="en-US" sz="1800" b="1" dirty="0">
                <a:solidFill>
                  <a:schemeClr val="bg1"/>
                </a:solidFill>
              </a:rPr>
            </a:br>
            <a:r>
              <a:rPr lang="en-US" sz="3500" b="1" dirty="0">
                <a:solidFill>
                  <a:schemeClr val="bg1"/>
                </a:solidFill>
              </a:rPr>
              <a:t/>
            </a:r>
            <a:br>
              <a:rPr lang="en-US" sz="3500" b="1" dirty="0">
                <a:solidFill>
                  <a:schemeClr val="bg1"/>
                </a:solidFill>
              </a:rPr>
            </a:br>
            <a:endParaRPr lang="en-US" sz="3500" b="1" dirty="0">
              <a:solidFill>
                <a:schemeClr val="bg1"/>
              </a:solidFill>
            </a:endParaRPr>
          </a:p>
        </p:txBody>
      </p:sp>
      <p:sp>
        <p:nvSpPr>
          <p:cNvPr id="14" name="TextBox 13"/>
          <p:cNvSpPr txBox="1"/>
          <p:nvPr/>
        </p:nvSpPr>
        <p:spPr>
          <a:xfrm>
            <a:off x="1481901" y="2460599"/>
            <a:ext cx="9144000" cy="3000821"/>
          </a:xfrm>
          <a:prstGeom prst="rect">
            <a:avLst/>
          </a:prstGeom>
          <a:noFill/>
        </p:spPr>
        <p:txBody>
          <a:bodyPr wrap="square" rtlCol="0">
            <a:spAutoFit/>
          </a:bodyPr>
          <a:lstStyle/>
          <a:p>
            <a:pPr lvl="1">
              <a:buFont typeface="Arial" pitchFamily="34" charset="0"/>
              <a:buChar char="•"/>
            </a:pPr>
            <a:endParaRPr lang="en-US" sz="1300" dirty="0"/>
          </a:p>
          <a:p>
            <a:pPr lvl="1"/>
            <a:endParaRPr lang="en-US" sz="1600" dirty="0"/>
          </a:p>
          <a:p>
            <a:pPr lvl="2"/>
            <a:r>
              <a:rPr lang="en-US" sz="4000" dirty="0"/>
              <a:t>l - Initial Budget : $41,447,884.00</a:t>
            </a:r>
          </a:p>
          <a:p>
            <a:pPr lvl="2"/>
            <a:r>
              <a:rPr lang="en-US" sz="4000" dirty="0" err="1"/>
              <a:t>ll</a:t>
            </a:r>
            <a:r>
              <a:rPr lang="en-US" sz="4000" dirty="0"/>
              <a:t> -  Initial Budget : $7,763,856.82</a:t>
            </a:r>
          </a:p>
          <a:p>
            <a:pPr lvl="2"/>
            <a:r>
              <a:rPr lang="en-US" sz="4000" dirty="0" err="1"/>
              <a:t>lll</a:t>
            </a:r>
            <a:r>
              <a:rPr lang="en-US" sz="4000" dirty="0"/>
              <a:t> </a:t>
            </a:r>
            <a:r>
              <a:rPr lang="en-US" sz="4000" dirty="0" smtClean="0"/>
              <a:t>–</a:t>
            </a:r>
            <a:r>
              <a:rPr lang="en-US" sz="3600" dirty="0" smtClean="0"/>
              <a:t> Anticipated  </a:t>
            </a:r>
            <a:r>
              <a:rPr lang="en-US" sz="3600" dirty="0"/>
              <a:t>Budget : $14,301,142.92</a:t>
            </a:r>
          </a:p>
          <a:p>
            <a:pPr lvl="2"/>
            <a:endParaRPr lang="en-US" sz="4000" dirty="0"/>
          </a:p>
        </p:txBody>
      </p:sp>
      <p:sp>
        <p:nvSpPr>
          <p:cNvPr id="8" name="Rectangle 7"/>
          <p:cNvSpPr/>
          <p:nvPr/>
        </p:nvSpPr>
        <p:spPr>
          <a:xfrm>
            <a:off x="1524001" y="2286001"/>
            <a:ext cx="9165771" cy="492443"/>
          </a:xfrm>
          <a:prstGeom prst="rect">
            <a:avLst/>
          </a:prstGeom>
        </p:spPr>
        <p:txBody>
          <a:bodyPr wrap="square">
            <a:spAutoFit/>
          </a:bodyPr>
          <a:lstStyle/>
          <a:p>
            <a:r>
              <a:rPr lang="en-US" sz="1300" dirty="0"/>
              <a:t> </a:t>
            </a:r>
          </a:p>
          <a:p>
            <a:r>
              <a:rPr lang="en-US" sz="1300" dirty="0"/>
              <a:t> </a:t>
            </a:r>
          </a:p>
        </p:txBody>
      </p:sp>
      <p:sp>
        <p:nvSpPr>
          <p:cNvPr id="12" name="Slide Number Placeholder 11"/>
          <p:cNvSpPr>
            <a:spLocks noGrp="1"/>
          </p:cNvSpPr>
          <p:nvPr>
            <p:ph type="sldNum" sz="quarter" idx="12"/>
          </p:nvPr>
        </p:nvSpPr>
        <p:spPr/>
        <p:txBody>
          <a:bodyPr/>
          <a:lstStyle/>
          <a:p>
            <a:fld id="{CF63CFEC-D876-498A-951A-753450E01640}" type="slidenum">
              <a:rPr lang="en-US" smtClean="0"/>
              <a:pPr/>
              <a:t>6</a:t>
            </a:fld>
            <a:endParaRPr lang="en-US"/>
          </a:p>
        </p:txBody>
      </p:sp>
    </p:spTree>
    <p:extLst>
      <p:ext uri="{BB962C8B-B14F-4D97-AF65-F5344CB8AC3E}">
        <p14:creationId xmlns:p14="http://schemas.microsoft.com/office/powerpoint/2010/main" val="39903324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441897" y="-26015"/>
            <a:ext cx="9165771" cy="20574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425567"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5540830" y="990600"/>
            <a:ext cx="5508171" cy="598714"/>
          </a:xfrm>
        </p:spPr>
        <p:txBody>
          <a:bodyPr>
            <a:noAutofit/>
          </a:bodyPr>
          <a:lstStyle/>
          <a:p>
            <a:r>
              <a:rPr lang="en-US" sz="3200" b="1" dirty="0">
                <a:solidFill>
                  <a:schemeClr val="bg1"/>
                </a:solidFill>
              </a:rPr>
              <a:t>Housing Preservation Grant</a:t>
            </a:r>
            <a:r>
              <a:rPr lang="en-US" sz="3500" b="1" dirty="0">
                <a:solidFill>
                  <a:schemeClr val="bg1"/>
                </a:solidFill>
              </a:rPr>
              <a:t/>
            </a:r>
            <a:br>
              <a:rPr lang="en-US" sz="3500" b="1" dirty="0">
                <a:solidFill>
                  <a:schemeClr val="bg1"/>
                </a:solidFill>
              </a:rPr>
            </a:br>
            <a:endParaRPr lang="en-US" sz="3500" b="1" dirty="0">
              <a:solidFill>
                <a:schemeClr val="bg1"/>
              </a:solidFill>
            </a:endParaRPr>
          </a:p>
        </p:txBody>
      </p:sp>
      <p:sp>
        <p:nvSpPr>
          <p:cNvPr id="14" name="TextBox 13"/>
          <p:cNvSpPr txBox="1"/>
          <p:nvPr/>
        </p:nvSpPr>
        <p:spPr>
          <a:xfrm>
            <a:off x="1452781" y="2888865"/>
            <a:ext cx="9144000" cy="2939266"/>
          </a:xfrm>
          <a:prstGeom prst="rect">
            <a:avLst/>
          </a:prstGeom>
          <a:noFill/>
        </p:spPr>
        <p:txBody>
          <a:bodyPr wrap="square" rtlCol="0">
            <a:spAutoFit/>
          </a:bodyPr>
          <a:lstStyle/>
          <a:p>
            <a:pPr lvl="1">
              <a:buFont typeface="Arial" pitchFamily="34" charset="0"/>
              <a:buChar char="•"/>
            </a:pPr>
            <a:r>
              <a:rPr lang="en-US" sz="1600" dirty="0"/>
              <a:t>Provides weatherization assistance to low and very low-income residents</a:t>
            </a:r>
          </a:p>
          <a:p>
            <a:pPr lvl="1">
              <a:buFont typeface="Arial" pitchFamily="34" charset="0"/>
              <a:buChar char="•"/>
            </a:pPr>
            <a:r>
              <a:rPr lang="en-US" sz="1600" dirty="0"/>
              <a:t>Eligible homeowners will receive $6,500 in funding that resides in the following parishes</a:t>
            </a:r>
          </a:p>
          <a:p>
            <a:pPr lvl="3">
              <a:buFont typeface="Arial" pitchFamily="34" charset="0"/>
              <a:buChar char="•"/>
            </a:pPr>
            <a:r>
              <a:rPr lang="en-US" sz="1600" dirty="0"/>
              <a:t>Ascension</a:t>
            </a:r>
          </a:p>
          <a:p>
            <a:pPr lvl="3">
              <a:buFont typeface="Arial" pitchFamily="34" charset="0"/>
              <a:buChar char="•"/>
            </a:pPr>
            <a:r>
              <a:rPr lang="en-US" sz="1600" dirty="0"/>
              <a:t>East Baton Rouge</a:t>
            </a:r>
          </a:p>
          <a:p>
            <a:pPr lvl="3">
              <a:buFont typeface="Arial" pitchFamily="34" charset="0"/>
              <a:buChar char="•"/>
            </a:pPr>
            <a:r>
              <a:rPr lang="en-US" sz="1600" dirty="0"/>
              <a:t>Iberville</a:t>
            </a:r>
          </a:p>
          <a:p>
            <a:pPr lvl="3">
              <a:buFont typeface="Arial" pitchFamily="34" charset="0"/>
              <a:buChar char="•"/>
            </a:pPr>
            <a:r>
              <a:rPr lang="en-US" sz="1600" dirty="0"/>
              <a:t>Livingston</a:t>
            </a:r>
          </a:p>
          <a:p>
            <a:pPr lvl="3">
              <a:buFont typeface="Arial" pitchFamily="34" charset="0"/>
              <a:buChar char="•"/>
            </a:pPr>
            <a:r>
              <a:rPr lang="en-US" sz="1600" dirty="0"/>
              <a:t>West Baton Rouge  </a:t>
            </a:r>
          </a:p>
          <a:p>
            <a:pPr marL="742950" lvl="1" indent="-285750">
              <a:buFont typeface="Arial" panose="020B0604020202020204" pitchFamily="34" charset="0"/>
              <a:buChar char="•"/>
            </a:pPr>
            <a:endParaRPr lang="en-US" sz="1300" dirty="0"/>
          </a:p>
          <a:p>
            <a:pPr lvl="1"/>
            <a:endParaRPr lang="en-US" sz="1600" dirty="0"/>
          </a:p>
          <a:p>
            <a:pPr lvl="1"/>
            <a:r>
              <a:rPr lang="en-US" sz="2800" u="sng" dirty="0"/>
              <a:t>Initial Budget : </a:t>
            </a:r>
            <a:r>
              <a:rPr lang="en-US" sz="2800" u="sng" dirty="0" smtClean="0"/>
              <a:t>$384,890</a:t>
            </a:r>
            <a:endParaRPr lang="en-US" sz="2800" u="sng" dirty="0"/>
          </a:p>
          <a:p>
            <a:pPr lvl="2"/>
            <a:endParaRPr lang="en-US" sz="1600" dirty="0"/>
          </a:p>
        </p:txBody>
      </p:sp>
      <p:sp>
        <p:nvSpPr>
          <p:cNvPr id="8" name="Rectangle 7"/>
          <p:cNvSpPr/>
          <p:nvPr/>
        </p:nvSpPr>
        <p:spPr>
          <a:xfrm>
            <a:off x="1524001" y="2362200"/>
            <a:ext cx="9165771" cy="846386"/>
          </a:xfrm>
          <a:prstGeom prst="rect">
            <a:avLst/>
          </a:prstGeom>
        </p:spPr>
        <p:txBody>
          <a:bodyPr wrap="square">
            <a:spAutoFit/>
          </a:bodyPr>
          <a:lstStyle/>
          <a:p>
            <a:r>
              <a:rPr lang="en-US" sz="1200" dirty="0"/>
              <a:t> </a:t>
            </a:r>
          </a:p>
          <a:p>
            <a:r>
              <a:rPr lang="en-US" sz="1200" dirty="0"/>
              <a:t> </a:t>
            </a:r>
          </a:p>
          <a:p>
            <a:r>
              <a:rPr lang="en-US" sz="1200" dirty="0"/>
              <a:t> </a:t>
            </a:r>
          </a:p>
          <a:p>
            <a:r>
              <a:rPr lang="en-US" sz="1300" dirty="0"/>
              <a:t> </a:t>
            </a:r>
          </a:p>
        </p:txBody>
      </p:sp>
      <p:sp>
        <p:nvSpPr>
          <p:cNvPr id="12" name="Slide Number Placeholder 11"/>
          <p:cNvSpPr>
            <a:spLocks noGrp="1"/>
          </p:cNvSpPr>
          <p:nvPr>
            <p:ph type="sldNum" sz="quarter" idx="12"/>
          </p:nvPr>
        </p:nvSpPr>
        <p:spPr/>
        <p:txBody>
          <a:bodyPr/>
          <a:lstStyle/>
          <a:p>
            <a:fld id="{CF63CFEC-D876-498A-951A-753450E01640}" type="slidenum">
              <a:rPr lang="en-US" smtClean="0"/>
              <a:pPr/>
              <a:t>7</a:t>
            </a:fld>
            <a:endParaRPr lang="en-US"/>
          </a:p>
        </p:txBody>
      </p:sp>
      <p:pic>
        <p:nvPicPr>
          <p:cNvPr id="15" name="Picture 14"/>
          <p:cNvPicPr>
            <a:picLocks noChangeAspect="1"/>
          </p:cNvPicPr>
          <p:nvPr/>
        </p:nvPicPr>
        <p:blipFill>
          <a:blip r:embed="rId8"/>
          <a:stretch>
            <a:fillRect/>
          </a:stretch>
        </p:blipFill>
        <p:spPr>
          <a:xfrm>
            <a:off x="1532793" y="2306445"/>
            <a:ext cx="3339027" cy="638177"/>
          </a:xfrm>
          <a:prstGeom prst="rect">
            <a:avLst/>
          </a:prstGeom>
        </p:spPr>
      </p:pic>
    </p:spTree>
    <p:extLst>
      <p:ext uri="{BB962C8B-B14F-4D97-AF65-F5344CB8AC3E}">
        <p14:creationId xmlns:p14="http://schemas.microsoft.com/office/powerpoint/2010/main" val="30336608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331</Words>
  <Application>Microsoft Office PowerPoint</Application>
  <PresentationFormat>Widescreen</PresentationFormat>
  <Paragraphs>75</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PowerPoint Presentation</vt:lpstr>
      <vt:lpstr>Disaster Recovery Staff</vt:lpstr>
      <vt:lpstr>EBR Rebuilds Developer Program  </vt:lpstr>
      <vt:lpstr>2021 EBR Rebuilds Developers Program </vt:lpstr>
      <vt:lpstr>Neighborhood Landlord Rental Property Program l, ll, lll </vt:lpstr>
      <vt:lpstr>Neighborhood Landlord Rental Property Program Phases l-lll Initial Budgets  </vt:lpstr>
      <vt:lpstr>Housing Preservation Grant </vt:lpstr>
    </vt:vector>
  </TitlesOfParts>
  <Company>LHC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Lauryn Williams</dc:creator>
  <cp:lastModifiedBy>Barry Brooks</cp:lastModifiedBy>
  <cp:revision>3</cp:revision>
  <dcterms:created xsi:type="dcterms:W3CDTF">2021-07-14T22:17:56Z</dcterms:created>
  <dcterms:modified xsi:type="dcterms:W3CDTF">2021-07-17T19:43:17Z</dcterms:modified>
</cp:coreProperties>
</file>