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sldIdLst>
    <p:sldId id="352" r:id="rId6"/>
    <p:sldId id="366" r:id="rId7"/>
    <p:sldId id="367" r:id="rId8"/>
    <p:sldId id="353" r:id="rId9"/>
    <p:sldId id="357" r:id="rId10"/>
    <p:sldId id="359" r:id="rId11"/>
    <p:sldId id="360" r:id="rId12"/>
    <p:sldId id="363" r:id="rId13"/>
    <p:sldId id="361" r:id="rId14"/>
    <p:sldId id="362" r:id="rId15"/>
    <p:sldId id="364" r:id="rId16"/>
    <p:sldId id="365"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ouisiana Housing Authority" id="{B32ED5C5-59DD-4059-A67A-808C39F7C9F9}">
          <p14:sldIdLst>
            <p14:sldId id="352"/>
            <p14:sldId id="366"/>
            <p14:sldId id="367"/>
            <p14:sldId id="353"/>
            <p14:sldId id="357"/>
          </p14:sldIdLst>
        </p14:section>
        <p14:section name="Untitled Section" id="{1EFCCCD9-B11B-4E72-BBCE-07BF8E0787E7}">
          <p14:sldIdLst>
            <p14:sldId id="359"/>
            <p14:sldId id="360"/>
            <p14:sldId id="363"/>
            <p14:sldId id="361"/>
            <p14:sldId id="362"/>
            <p14:sldId id="364"/>
            <p14:sldId id="3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ulhearn" initials="SM" lastIdx="1" clrIdx="0"/>
  <p:cmAuthor id="1" name="Microsoft account" initials="Ma" lastIdx="5" clrIdx="1">
    <p:extLst>
      <p:ext uri="{19B8F6BF-5375-455C-9EA6-DF929625EA0E}">
        <p15:presenceInfo xmlns:p15="http://schemas.microsoft.com/office/powerpoint/2012/main" userId="8c7095bee84d7c4f" providerId="Windows Live"/>
      </p:ext>
    </p:extLst>
  </p:cmAuthor>
  <p:cmAuthor id="2" name="Winona Connor" initials="WC" lastIdx="1" clrIdx="2">
    <p:extLst>
      <p:ext uri="{19B8F6BF-5375-455C-9EA6-DF929625EA0E}">
        <p15:presenceInfo xmlns:p15="http://schemas.microsoft.com/office/powerpoint/2012/main" userId="S-1-5-21-2822657907-1002093994-206220222-15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3" autoAdjust="0"/>
    <p:restoredTop sz="94660"/>
  </p:normalViewPr>
  <p:slideViewPr>
    <p:cSldViewPr>
      <p:cViewPr varScale="1">
        <p:scale>
          <a:sx n="109" d="100"/>
          <a:sy n="109" d="100"/>
        </p:scale>
        <p:origin x="1866" y="126"/>
      </p:cViewPr>
      <p:guideLst>
        <p:guide orient="horz" pos="2160"/>
        <p:guide pos="2880"/>
      </p:guideLst>
    </p:cSldViewPr>
  </p:slideViewPr>
  <p:notesTextViewPr>
    <p:cViewPr>
      <p:scale>
        <a:sx n="1" d="1"/>
        <a:sy n="1" d="1"/>
      </p:scale>
      <p:origin x="0" y="0"/>
    </p:cViewPr>
  </p:notesTextViewPr>
  <p:sorterViewPr>
    <p:cViewPr>
      <p:scale>
        <a:sx n="100" d="100"/>
        <a:sy n="100" d="100"/>
      </p:scale>
      <p:origin x="0" y="20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06T16:00:44.433" idx="2">
    <p:pos x="5554" y="1814"/>
    <p:text>Renamed/split off from LHA ~2019</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7-06T16:01:18.897" idx="3">
    <p:pos x="5674" y="1421"/>
    <p:text>Should cut this down to JUST LAPSH rather than the entire LAPSH, PBV, etc. unit. Bifurcate.</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536A816-6FE9-4048-B57C-4F32E2E2AFD8}" type="datetimeFigureOut">
              <a:rPr lang="en-US" smtClean="0"/>
              <a:pPr/>
              <a:t>7/17/2021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D7B9282-B53B-4786-B052-7277FF9753DC}" type="slidenum">
              <a:rPr lang="en-US" smtClean="0"/>
              <a:pPr/>
              <a:t>‹#›</a:t>
            </a:fld>
            <a:endParaRPr lang="en-US"/>
          </a:p>
        </p:txBody>
      </p:sp>
    </p:spTree>
    <p:extLst>
      <p:ext uri="{BB962C8B-B14F-4D97-AF65-F5344CB8AC3E}">
        <p14:creationId xmlns:p14="http://schemas.microsoft.com/office/powerpoint/2010/main" val="4036800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10</a:t>
            </a:fld>
            <a:endParaRPr lang="en-US"/>
          </a:p>
        </p:txBody>
      </p:sp>
    </p:spTree>
    <p:extLst>
      <p:ext uri="{BB962C8B-B14F-4D97-AF65-F5344CB8AC3E}">
        <p14:creationId xmlns:p14="http://schemas.microsoft.com/office/powerpoint/2010/main" val="994860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11</a:t>
            </a:fld>
            <a:endParaRPr lang="en-US"/>
          </a:p>
        </p:txBody>
      </p:sp>
    </p:spTree>
    <p:extLst>
      <p:ext uri="{BB962C8B-B14F-4D97-AF65-F5344CB8AC3E}">
        <p14:creationId xmlns:p14="http://schemas.microsoft.com/office/powerpoint/2010/main" val="12069424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12</a:t>
            </a:fld>
            <a:endParaRPr lang="en-US"/>
          </a:p>
        </p:txBody>
      </p:sp>
    </p:spTree>
    <p:extLst>
      <p:ext uri="{BB962C8B-B14F-4D97-AF65-F5344CB8AC3E}">
        <p14:creationId xmlns:p14="http://schemas.microsoft.com/office/powerpoint/2010/main" val="1225143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2</a:t>
            </a:fld>
            <a:endParaRPr lang="en-US"/>
          </a:p>
        </p:txBody>
      </p:sp>
    </p:spTree>
    <p:extLst>
      <p:ext uri="{BB962C8B-B14F-4D97-AF65-F5344CB8AC3E}">
        <p14:creationId xmlns:p14="http://schemas.microsoft.com/office/powerpoint/2010/main" val="1713362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3</a:t>
            </a:fld>
            <a:endParaRPr lang="en-US"/>
          </a:p>
        </p:txBody>
      </p:sp>
    </p:spTree>
    <p:extLst>
      <p:ext uri="{BB962C8B-B14F-4D97-AF65-F5344CB8AC3E}">
        <p14:creationId xmlns:p14="http://schemas.microsoft.com/office/powerpoint/2010/main" val="3709004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5</a:t>
            </a:fld>
            <a:endParaRPr lang="en-US"/>
          </a:p>
        </p:txBody>
      </p:sp>
    </p:spTree>
    <p:extLst>
      <p:ext uri="{BB962C8B-B14F-4D97-AF65-F5344CB8AC3E}">
        <p14:creationId xmlns:p14="http://schemas.microsoft.com/office/powerpoint/2010/main" val="228698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a:p>
        </p:txBody>
      </p:sp>
    </p:spTree>
    <p:extLst>
      <p:ext uri="{BB962C8B-B14F-4D97-AF65-F5344CB8AC3E}">
        <p14:creationId xmlns:p14="http://schemas.microsoft.com/office/powerpoint/2010/main" val="3574083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7</a:t>
            </a:fld>
            <a:endParaRPr lang="en-US"/>
          </a:p>
        </p:txBody>
      </p:sp>
    </p:spTree>
    <p:extLst>
      <p:ext uri="{BB962C8B-B14F-4D97-AF65-F5344CB8AC3E}">
        <p14:creationId xmlns:p14="http://schemas.microsoft.com/office/powerpoint/2010/main" val="1592451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8</a:t>
            </a:fld>
            <a:endParaRPr lang="en-US"/>
          </a:p>
        </p:txBody>
      </p:sp>
    </p:spTree>
    <p:extLst>
      <p:ext uri="{BB962C8B-B14F-4D97-AF65-F5344CB8AC3E}">
        <p14:creationId xmlns:p14="http://schemas.microsoft.com/office/powerpoint/2010/main" val="2611687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9</a:t>
            </a:fld>
            <a:endParaRPr lang="en-US"/>
          </a:p>
        </p:txBody>
      </p:sp>
    </p:spTree>
    <p:extLst>
      <p:ext uri="{BB962C8B-B14F-4D97-AF65-F5344CB8AC3E}">
        <p14:creationId xmlns:p14="http://schemas.microsoft.com/office/powerpoint/2010/main" val="1643369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377057-2823-4C9E-985C-F5C4ADD971D6}"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9699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AA91F8-10FE-49BA-A457-6438C5FBF2D5}"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67614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5AD991-537E-4A85-B8E0-95A320C44061}"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0003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BB34A-2684-41F7-992A-2A23F14B754F}"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3449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4B203F-8EEA-444C-B045-AC732121125D}"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49530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8E57E4-7286-43A5-BBD4-4A97DD5A3304}"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05195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CD774C-8FA5-4940-94B8-4E21D72D8482}" type="datetime1">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40702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AD4C43-4B10-485C-9641-C6D3F2D35E0F}" type="datetime1">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8420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0E514-532B-48B5-A84B-C34880E8BFB5}" type="datetime1">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399174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97760A-7DAB-47F9-BAA7-A6E37BB01040}"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5853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1F43A4-F04A-4D9C-9830-C684045B723E}"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6018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62915-5DE5-4665-ACD6-226509048208}" type="datetime1">
              <a:rPr lang="en-US" smtClean="0"/>
              <a:t>7/17/2021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CFEC-D876-498A-951A-753450E01640}" type="slidenum">
              <a:rPr lang="en-US" smtClean="0"/>
              <a:pPr/>
              <a:t>‹#›</a:t>
            </a:fld>
            <a:endParaRPr lang="en-US"/>
          </a:p>
        </p:txBody>
      </p:sp>
    </p:spTree>
    <p:extLst>
      <p:ext uri="{BB962C8B-B14F-4D97-AF65-F5344CB8AC3E}">
        <p14:creationId xmlns:p14="http://schemas.microsoft.com/office/powerpoint/2010/main" val="285700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comments" Target="../comments/comment2.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a:solidFill>
                  <a:schemeClr val="bg1"/>
                </a:solidFill>
              </a:rPr>
              <a:t>  </a:t>
            </a:r>
            <a:r>
              <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6" name="Title 6"/>
          <p:cNvSpPr txBox="1">
            <a:spLocks/>
          </p:cNvSpPr>
          <p:nvPr/>
        </p:nvSpPr>
        <p:spPr>
          <a:xfrm>
            <a:off x="152401" y="2640330"/>
            <a:ext cx="8991600"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a:t> </a:t>
            </a:r>
            <a:r>
              <a:rPr lang="en-US" sz="5500" b="1" dirty="0"/>
              <a:t>Housing and Homelessness Solutions</a:t>
            </a:r>
          </a:p>
          <a:p>
            <a:pPr algn="r"/>
            <a:endParaRPr lang="en-US" sz="4000" b="1" dirty="0"/>
          </a:p>
        </p:txBody>
      </p:sp>
      <p:sp>
        <p:nvSpPr>
          <p:cNvPr id="15" name="Subtitle 2"/>
          <p:cNvSpPr txBox="1">
            <a:spLocks/>
          </p:cNvSpPr>
          <p:nvPr/>
        </p:nvSpPr>
        <p:spPr>
          <a:xfrm>
            <a:off x="838200" y="3886200"/>
            <a:ext cx="7431711"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i="1" dirty="0">
              <a:solidFill>
                <a:schemeClr val="tx1"/>
              </a:solidFill>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1</a:t>
            </a:fld>
            <a:endParaRPr lang="en-US"/>
          </a:p>
        </p:txBody>
      </p:sp>
    </p:spTree>
    <p:extLst>
      <p:ext uri="{BB962C8B-B14F-4D97-AF65-F5344CB8AC3E}">
        <p14:creationId xmlns:p14="http://schemas.microsoft.com/office/powerpoint/2010/main" val="1239504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My Choice</a:t>
            </a:r>
          </a:p>
        </p:txBody>
      </p:sp>
      <p:sp>
        <p:nvSpPr>
          <p:cNvPr id="8" name="Slide Number Placeholder 7"/>
          <p:cNvSpPr>
            <a:spLocks noGrp="1"/>
          </p:cNvSpPr>
          <p:nvPr>
            <p:ph type="sldNum" sz="quarter" idx="12"/>
          </p:nvPr>
        </p:nvSpPr>
        <p:spPr/>
        <p:txBody>
          <a:bodyPr/>
          <a:lstStyle/>
          <a:p>
            <a:fld id="{CF63CFEC-D876-498A-951A-753450E01640}" type="slidenum">
              <a:rPr lang="en-US" smtClean="0"/>
              <a:pPr/>
              <a:t>10</a:t>
            </a:fld>
            <a:endParaRPr lang="en-US"/>
          </a:p>
        </p:txBody>
      </p:sp>
      <p:sp>
        <p:nvSpPr>
          <p:cNvPr id="17" name="TextBox 16"/>
          <p:cNvSpPr txBox="1"/>
          <p:nvPr/>
        </p:nvSpPr>
        <p:spPr>
          <a:xfrm>
            <a:off x="681378" y="2851598"/>
            <a:ext cx="8081622" cy="4524315"/>
          </a:xfrm>
          <a:prstGeom prst="rect">
            <a:avLst/>
          </a:prstGeom>
          <a:noFill/>
        </p:spPr>
        <p:txBody>
          <a:bodyPr wrap="square" rtlCol="0">
            <a:spAutoFit/>
          </a:bodyPr>
          <a:lstStyle/>
          <a:p>
            <a:r>
              <a:rPr lang="en-US" dirty="0"/>
              <a:t>This funding  is to provide rental assistance to individuals exiting nursing homes.  This is program was created as part of the DOJ settlement related to individuals residing in nursing homes- institutions  that no longer need that level of care. </a:t>
            </a:r>
          </a:p>
          <a:p>
            <a:endParaRPr lang="en-US" dirty="0"/>
          </a:p>
          <a:p>
            <a:r>
              <a:rPr lang="en-US" dirty="0"/>
              <a:t>Funding LDH (State General funds)   $1M Annual</a:t>
            </a:r>
          </a:p>
          <a:p>
            <a:endParaRPr lang="en-US" dirty="0"/>
          </a:p>
          <a:p>
            <a:r>
              <a:rPr lang="en-US" dirty="0"/>
              <a:t>The funding will allow for the development of 2 Safe Haven sites</a:t>
            </a:r>
          </a:p>
          <a:p>
            <a:pPr marL="2114550" lvl="4" indent="-285750">
              <a:buFont typeface="Arial" panose="020B0604020202020204" pitchFamily="34" charset="0"/>
              <a:buChar char="•"/>
            </a:pPr>
            <a:r>
              <a:rPr lang="en-US" dirty="0"/>
              <a:t>Shreveport </a:t>
            </a:r>
          </a:p>
          <a:p>
            <a:pPr marL="2114550" lvl="4" indent="-285750">
              <a:buFont typeface="Arial" panose="020B0604020202020204" pitchFamily="34" charset="0"/>
              <a:buChar char="•"/>
            </a:pPr>
            <a:r>
              <a:rPr lang="en-US" dirty="0"/>
              <a:t>Lafayette </a:t>
            </a:r>
          </a:p>
          <a:p>
            <a:r>
              <a:rPr lang="en-US" dirty="0"/>
              <a:t> </a:t>
            </a:r>
          </a:p>
          <a:p>
            <a:endParaRPr lang="en-US" dirty="0"/>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15186177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Home TBRA</a:t>
            </a:r>
          </a:p>
        </p:txBody>
      </p:sp>
      <p:sp>
        <p:nvSpPr>
          <p:cNvPr id="8" name="Slide Number Placeholder 7"/>
          <p:cNvSpPr>
            <a:spLocks noGrp="1"/>
          </p:cNvSpPr>
          <p:nvPr>
            <p:ph type="sldNum" sz="quarter" idx="12"/>
          </p:nvPr>
        </p:nvSpPr>
        <p:spPr/>
        <p:txBody>
          <a:bodyPr/>
          <a:lstStyle/>
          <a:p>
            <a:fld id="{CF63CFEC-D876-498A-951A-753450E01640}" type="slidenum">
              <a:rPr lang="en-US" smtClean="0"/>
              <a:pPr/>
              <a:t>11</a:t>
            </a:fld>
            <a:endParaRPr lang="en-US"/>
          </a:p>
        </p:txBody>
      </p:sp>
      <p:sp>
        <p:nvSpPr>
          <p:cNvPr id="17" name="TextBox 16"/>
          <p:cNvSpPr txBox="1"/>
          <p:nvPr/>
        </p:nvSpPr>
        <p:spPr>
          <a:xfrm>
            <a:off x="1371600" y="2851598"/>
            <a:ext cx="6100422" cy="4524315"/>
          </a:xfrm>
          <a:prstGeom prst="rect">
            <a:avLst/>
          </a:prstGeom>
          <a:noFill/>
        </p:spPr>
        <p:txBody>
          <a:bodyPr wrap="square" rtlCol="0">
            <a:spAutoFit/>
          </a:bodyPr>
          <a:lstStyle/>
          <a:p>
            <a:endParaRPr lang="en-US" dirty="0"/>
          </a:p>
          <a:p>
            <a:r>
              <a:rPr lang="en-US" dirty="0"/>
              <a:t>HOME TBRA funding provides rental assistance to  individuals,  families, and  youth experiencing homelessness and those impacted by COVID 19 and  the hurricanes\disasters of 2020.</a:t>
            </a:r>
          </a:p>
          <a:p>
            <a:endParaRPr lang="en-US" dirty="0"/>
          </a:p>
          <a:p>
            <a:r>
              <a:rPr lang="en-US" dirty="0"/>
              <a:t>Funding $1.3M</a:t>
            </a:r>
          </a:p>
          <a:p>
            <a:r>
              <a:rPr lang="en-US" dirty="0"/>
              <a:t>Clients assisted 266</a:t>
            </a:r>
          </a:p>
          <a:p>
            <a:r>
              <a:rPr lang="en-US" dirty="0"/>
              <a:t> </a:t>
            </a:r>
          </a:p>
          <a:p>
            <a:endParaRPr lang="en-US" dirty="0"/>
          </a:p>
          <a:p>
            <a:r>
              <a:rPr lang="en-US" dirty="0"/>
              <a:t> </a:t>
            </a:r>
          </a:p>
          <a:p>
            <a:endParaRPr lang="en-US" dirty="0"/>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17740268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err="1"/>
              <a:t>CoC</a:t>
            </a:r>
            <a:r>
              <a:rPr lang="en-US" sz="3600" b="1" dirty="0"/>
              <a:t> Rapid Rehousing </a:t>
            </a:r>
          </a:p>
        </p:txBody>
      </p:sp>
      <p:sp>
        <p:nvSpPr>
          <p:cNvPr id="8" name="Slide Number Placeholder 7"/>
          <p:cNvSpPr>
            <a:spLocks noGrp="1"/>
          </p:cNvSpPr>
          <p:nvPr>
            <p:ph type="sldNum" sz="quarter" idx="12"/>
          </p:nvPr>
        </p:nvSpPr>
        <p:spPr/>
        <p:txBody>
          <a:bodyPr/>
          <a:lstStyle/>
          <a:p>
            <a:fld id="{CF63CFEC-D876-498A-951A-753450E01640}" type="slidenum">
              <a:rPr lang="en-US" smtClean="0"/>
              <a:pPr/>
              <a:t>12</a:t>
            </a:fld>
            <a:endParaRPr lang="en-US"/>
          </a:p>
        </p:txBody>
      </p:sp>
      <p:sp>
        <p:nvSpPr>
          <p:cNvPr id="17" name="TextBox 16"/>
          <p:cNvSpPr txBox="1"/>
          <p:nvPr/>
        </p:nvSpPr>
        <p:spPr>
          <a:xfrm>
            <a:off x="1371600" y="2851598"/>
            <a:ext cx="6100422" cy="4801314"/>
          </a:xfrm>
          <a:prstGeom prst="rect">
            <a:avLst/>
          </a:prstGeom>
          <a:noFill/>
        </p:spPr>
        <p:txBody>
          <a:bodyPr wrap="square" rtlCol="0">
            <a:spAutoFit/>
          </a:bodyPr>
          <a:lstStyle/>
          <a:p>
            <a:endParaRPr lang="en-US" dirty="0"/>
          </a:p>
          <a:p>
            <a:r>
              <a:rPr lang="en-US" dirty="0"/>
              <a:t>This funding is to provide rental assistance to homeless households within the BOS geographic area.  </a:t>
            </a:r>
          </a:p>
          <a:p>
            <a:endParaRPr lang="en-US" dirty="0"/>
          </a:p>
          <a:p>
            <a:r>
              <a:rPr lang="en-US" dirty="0"/>
              <a:t>Funding FY 19 $878K </a:t>
            </a:r>
          </a:p>
          <a:p>
            <a:r>
              <a:rPr lang="en-US" dirty="0"/>
              <a:t>Households assisted  153</a:t>
            </a:r>
          </a:p>
          <a:p>
            <a:endParaRPr lang="en-US" dirty="0"/>
          </a:p>
          <a:p>
            <a:r>
              <a:rPr lang="en-US" dirty="0"/>
              <a:t>Funding FY 20 $917K</a:t>
            </a:r>
          </a:p>
          <a:p>
            <a:r>
              <a:rPr lang="en-US" dirty="0"/>
              <a:t> </a:t>
            </a:r>
          </a:p>
          <a:p>
            <a:endParaRPr lang="en-US" dirty="0"/>
          </a:p>
          <a:p>
            <a:r>
              <a:rPr lang="en-US" dirty="0"/>
              <a:t> </a:t>
            </a:r>
          </a:p>
          <a:p>
            <a:endParaRPr lang="en-US" dirty="0"/>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5135789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3"/>
            <a:ext cx="6019800" cy="598714"/>
          </a:xfrm>
        </p:spPr>
        <p:txBody>
          <a:bodyPr>
            <a:noAutofit/>
          </a:bodyPr>
          <a:lstStyle/>
          <a:p>
            <a:r>
              <a:rPr lang="en-US" sz="3500" b="1" dirty="0">
                <a:solidFill>
                  <a:schemeClr val="bg1"/>
                </a:solidFill>
              </a:rPr>
              <a:t>Louisiana Balance of State</a:t>
            </a:r>
            <a:br>
              <a:rPr lang="en-US" sz="3500" b="1" dirty="0">
                <a:solidFill>
                  <a:schemeClr val="bg1"/>
                </a:solidFill>
              </a:rPr>
            </a:br>
            <a:r>
              <a:rPr lang="en-US" sz="3500" b="1" dirty="0">
                <a:solidFill>
                  <a:schemeClr val="bg1"/>
                </a:solidFill>
              </a:rPr>
              <a:t>Continuum of Care</a:t>
            </a:r>
          </a:p>
        </p:txBody>
      </p:sp>
      <p:sp>
        <p:nvSpPr>
          <p:cNvPr id="14" name="TextBox 13"/>
          <p:cNvSpPr txBox="1"/>
          <p:nvPr/>
        </p:nvSpPr>
        <p:spPr>
          <a:xfrm>
            <a:off x="0" y="2209800"/>
            <a:ext cx="9069607" cy="5047536"/>
          </a:xfrm>
          <a:prstGeom prst="rect">
            <a:avLst/>
          </a:prstGeom>
          <a:noFill/>
        </p:spPr>
        <p:txBody>
          <a:bodyPr wrap="square" rtlCol="0">
            <a:spAutoFit/>
          </a:bodyPr>
          <a:lstStyle/>
          <a:p>
            <a:r>
              <a:rPr lang="en-US" sz="2600" b="1" dirty="0"/>
              <a:t>Largest coalition to end homelessness in Louisiana</a:t>
            </a:r>
            <a:r>
              <a:rPr lang="en-US" sz="2600" dirty="0"/>
              <a:t>: covers Baton Rouge, Lake Charles, Houma, all surrounding parishes, + more</a:t>
            </a:r>
          </a:p>
          <a:p>
            <a:endParaRPr lang="en-US" sz="2600" dirty="0"/>
          </a:p>
          <a:p>
            <a:r>
              <a:rPr lang="en-US" sz="2600" b="1" dirty="0"/>
              <a:t>LHC is the lead agency: </a:t>
            </a:r>
            <a:r>
              <a:rPr lang="en-US" sz="2600" dirty="0"/>
              <a:t>applies for/distributes/monitors funding from HUD’s Continuum of Care (</a:t>
            </a:r>
            <a:r>
              <a:rPr lang="en-US" sz="2600" dirty="0" err="1"/>
              <a:t>CoC</a:t>
            </a:r>
            <a:r>
              <a:rPr lang="en-US" sz="2600" dirty="0"/>
              <a:t>) Program; leads system-wide homelessness response, including </a:t>
            </a:r>
            <a:r>
              <a:rPr lang="en-US" sz="2600"/>
              <a:t>federal reporting</a:t>
            </a:r>
            <a:endParaRPr lang="en-US" sz="2600" dirty="0"/>
          </a:p>
          <a:p>
            <a:endParaRPr lang="en-US" sz="2600" dirty="0"/>
          </a:p>
          <a:p>
            <a:r>
              <a:rPr lang="en-US" sz="2600" b="1" dirty="0"/>
              <a:t>Annual funding: </a:t>
            </a:r>
            <a:r>
              <a:rPr lang="en-US" sz="2600" dirty="0"/>
              <a:t>$20+ million; grows by ~$1.5 million/year</a:t>
            </a:r>
          </a:p>
          <a:p>
            <a:r>
              <a:rPr lang="en-US" sz="2600" b="1" dirty="0"/>
              <a:t>Annual households served via permanent housing: </a:t>
            </a:r>
            <a:r>
              <a:rPr lang="en-US" sz="2600" dirty="0"/>
              <a:t>~1,200</a:t>
            </a:r>
            <a:endParaRPr lang="en-US" sz="2600" b="1" dirty="0"/>
          </a:p>
          <a:p>
            <a:endParaRPr lang="en-US" sz="2600" b="1" dirty="0"/>
          </a:p>
          <a:p>
            <a:endParaRPr lang="en-US" sz="2600" dirty="0"/>
          </a:p>
          <a:p>
            <a:pPr lvl="1"/>
            <a:endParaRPr lang="en-US" dirty="0"/>
          </a:p>
          <a:p>
            <a:pPr lvl="2"/>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2</a:t>
            </a:fld>
            <a:endParaRPr lang="en-US"/>
          </a:p>
        </p:txBody>
      </p:sp>
    </p:spTree>
    <p:extLst>
      <p:ext uri="{BB962C8B-B14F-4D97-AF65-F5344CB8AC3E}">
        <p14:creationId xmlns:p14="http://schemas.microsoft.com/office/powerpoint/2010/main" val="37965750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849086"/>
            <a:ext cx="5105400" cy="598714"/>
          </a:xfrm>
        </p:spPr>
        <p:txBody>
          <a:bodyPr>
            <a:noAutofit/>
          </a:bodyPr>
          <a:lstStyle/>
          <a:p>
            <a:r>
              <a:rPr lang="en-US" sz="3600" b="1" dirty="0">
                <a:solidFill>
                  <a:srgbClr val="FFFFFF"/>
                </a:solidFill>
              </a:rPr>
              <a:t>Louisiana Permanent Supportive Housing Program</a:t>
            </a:r>
            <a:endParaRPr lang="en-US" sz="3500" b="1" dirty="0">
              <a:solidFill>
                <a:schemeClr val="bg1"/>
              </a:solidFill>
            </a:endParaRPr>
          </a:p>
        </p:txBody>
      </p:sp>
      <p:sp>
        <p:nvSpPr>
          <p:cNvPr id="14" name="TextBox 13"/>
          <p:cNvSpPr txBox="1"/>
          <p:nvPr/>
        </p:nvSpPr>
        <p:spPr>
          <a:xfrm>
            <a:off x="0" y="2209800"/>
            <a:ext cx="9069607" cy="2462213"/>
          </a:xfrm>
          <a:prstGeom prst="rect">
            <a:avLst/>
          </a:prstGeom>
          <a:noFill/>
        </p:spPr>
        <p:txBody>
          <a:bodyPr wrap="square" rtlCol="0">
            <a:spAutoFit/>
          </a:bodyPr>
          <a:lstStyle/>
          <a:p>
            <a:pPr lvl="1">
              <a:buFont typeface="Arial" pitchFamily="34" charset="0"/>
              <a:buChar char="•"/>
            </a:pPr>
            <a:endParaRPr lang="en-US" dirty="0"/>
          </a:p>
          <a:p>
            <a:pPr lvl="0">
              <a:defRPr sz="1800" b="0" i="0" u="none" strike="noStrike" kern="0" cap="none" spc="0" baseline="0">
                <a:solidFill>
                  <a:srgbClr val="000000"/>
                </a:solidFill>
                <a:uFillTx/>
              </a:defRPr>
            </a:pPr>
            <a:r>
              <a:rPr lang="en-US" sz="2000" dirty="0">
                <a:solidFill>
                  <a:srgbClr val="000000"/>
                </a:solidFill>
              </a:rPr>
              <a:t>Rental Assistance Program </a:t>
            </a:r>
          </a:p>
          <a:p>
            <a:pPr marL="457200" lvl="0" indent="-457200">
              <a:buSzPct val="100000"/>
              <a:buFont typeface="Arial" pitchFamily="34"/>
              <a:buChar char="•"/>
              <a:defRPr sz="1800" b="0" i="0" u="none" strike="noStrike" kern="0" cap="none" spc="0" baseline="0">
                <a:solidFill>
                  <a:srgbClr val="000000"/>
                </a:solidFill>
                <a:uFillTx/>
              </a:defRPr>
            </a:pPr>
            <a:r>
              <a:rPr lang="en-US" sz="2000" dirty="0">
                <a:solidFill>
                  <a:srgbClr val="000000"/>
                </a:solidFill>
              </a:rPr>
              <a:t>Provides subsidized permanent rental housing and supportive housing services for chronically homeless people with serious and long-term disabilities.  </a:t>
            </a:r>
          </a:p>
          <a:p>
            <a:pPr marL="457200" lvl="0" indent="-457200">
              <a:buSzPct val="100000"/>
              <a:buFont typeface="Arial" pitchFamily="34"/>
              <a:buChar char="•"/>
              <a:defRPr sz="1800" b="0" i="0" u="none" strike="noStrike" kern="0" cap="none" spc="0" baseline="0">
                <a:solidFill>
                  <a:srgbClr val="000000"/>
                </a:solidFill>
                <a:uFillTx/>
              </a:defRPr>
            </a:pPr>
            <a:r>
              <a:rPr lang="en-US" sz="2000" dirty="0">
                <a:solidFill>
                  <a:srgbClr val="000000"/>
                </a:solidFill>
              </a:rPr>
              <a:t>$11M expended in FY 18</a:t>
            </a:r>
          </a:p>
          <a:p>
            <a:pPr marL="457200" lvl="0" indent="-457200">
              <a:buSzPct val="100000"/>
              <a:buFont typeface="Arial" pitchFamily="34"/>
              <a:buChar char="•"/>
              <a:defRPr sz="1800" b="0" i="0" u="none" strike="noStrike" kern="0" cap="none" spc="0" baseline="0">
                <a:solidFill>
                  <a:srgbClr val="000000"/>
                </a:solidFill>
                <a:uFillTx/>
              </a:defRPr>
            </a:pPr>
            <a:r>
              <a:rPr lang="en-US" sz="2000" dirty="0">
                <a:solidFill>
                  <a:srgbClr val="000000"/>
                </a:solidFill>
              </a:rPr>
              <a:t>Over 1,100 households served</a:t>
            </a:r>
          </a:p>
          <a:p>
            <a:pPr lvl="1"/>
            <a:endParaRPr lang="en-US" dirty="0"/>
          </a:p>
          <a:p>
            <a:pPr lvl="2"/>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3</a:t>
            </a:fld>
            <a:endParaRPr lang="en-US"/>
          </a:p>
        </p:txBody>
      </p:sp>
    </p:spTree>
    <p:extLst>
      <p:ext uri="{BB962C8B-B14F-4D97-AF65-F5344CB8AC3E}">
        <p14:creationId xmlns:p14="http://schemas.microsoft.com/office/powerpoint/2010/main" val="4867982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90600"/>
            <a:ext cx="6019800" cy="598714"/>
          </a:xfrm>
        </p:spPr>
        <p:txBody>
          <a:bodyPr>
            <a:noAutofit/>
          </a:bodyPr>
          <a:lstStyle/>
          <a:p>
            <a:r>
              <a:rPr lang="en-US" sz="3500" b="1" dirty="0">
                <a:solidFill>
                  <a:schemeClr val="bg1"/>
                </a:solidFill>
              </a:rPr>
              <a:t>Emergency Shelter Grant</a:t>
            </a:r>
          </a:p>
        </p:txBody>
      </p:sp>
      <p:sp>
        <p:nvSpPr>
          <p:cNvPr id="14" name="TextBox 13"/>
          <p:cNvSpPr txBox="1"/>
          <p:nvPr/>
        </p:nvSpPr>
        <p:spPr>
          <a:xfrm>
            <a:off x="0" y="2209800"/>
            <a:ext cx="9069607" cy="4616648"/>
          </a:xfrm>
          <a:prstGeom prst="rect">
            <a:avLst/>
          </a:prstGeom>
          <a:noFill/>
        </p:spPr>
        <p:txBody>
          <a:bodyPr wrap="square" rtlCol="0">
            <a:spAutoFit/>
          </a:bodyPr>
          <a:lstStyle/>
          <a:p>
            <a:pPr lvl="1">
              <a:buFont typeface="Arial" pitchFamily="34" charset="0"/>
              <a:buChar char="•"/>
            </a:pPr>
            <a:endParaRPr lang="en-US" dirty="0"/>
          </a:p>
          <a:p>
            <a:r>
              <a:rPr lang="en-US" sz="2400" dirty="0"/>
              <a:t>Special Needs Assistance Programs</a:t>
            </a:r>
          </a:p>
          <a:p>
            <a:r>
              <a:rPr lang="en-US" sz="2400" dirty="0"/>
              <a:t> </a:t>
            </a:r>
          </a:p>
          <a:p>
            <a:pPr marL="342900" lvl="0" indent="-342900">
              <a:buFont typeface="Arial" panose="020B0604020202020204" pitchFamily="34" charset="0"/>
              <a:buChar char="•"/>
            </a:pPr>
            <a:r>
              <a:rPr lang="en-US" sz="2400" dirty="0"/>
              <a:t>Helps improve the quality of emergency shelters and provide housing for the homeless; to make available additional shelters; to meet the costs of operating shelters; to provide essential social services to homeless individuals; and to help prevent homelessness. </a:t>
            </a:r>
          </a:p>
          <a:p>
            <a:pPr marL="342900" lvl="0" indent="-342900">
              <a:buFont typeface="Arial" panose="020B0604020202020204" pitchFamily="34" charset="0"/>
              <a:buChar char="•"/>
            </a:pPr>
            <a:r>
              <a:rPr lang="en-US" sz="2400" dirty="0"/>
              <a:t>$2.3M Awarded in FY 19	Expended 100% for support of NCS</a:t>
            </a:r>
          </a:p>
          <a:p>
            <a:pPr marL="342900" lvl="0" indent="-342900">
              <a:buFont typeface="Arial" panose="020B0604020202020204" pitchFamily="34" charset="0"/>
              <a:buChar char="•"/>
            </a:pPr>
            <a:r>
              <a:rPr lang="en-US" sz="2400" dirty="0"/>
              <a:t>$2.4M Awarded in FY 20	Expended about 40%</a:t>
            </a:r>
          </a:p>
          <a:p>
            <a:pPr marL="342900" lvl="0" indent="-342900">
              <a:buFont typeface="Arial" panose="020B0604020202020204" pitchFamily="34" charset="0"/>
              <a:buChar char="•"/>
            </a:pPr>
            <a:endParaRPr lang="en-US" sz="2400" dirty="0"/>
          </a:p>
          <a:p>
            <a:pPr marL="342900" lvl="0" indent="-342900">
              <a:buFont typeface="Arial" panose="020B0604020202020204" pitchFamily="34" charset="0"/>
              <a:buChar char="•"/>
            </a:pPr>
            <a:endParaRPr lang="en-US" sz="2400" dirty="0"/>
          </a:p>
          <a:p>
            <a:pPr lvl="1"/>
            <a:endParaRPr lang="en-US" dirty="0"/>
          </a:p>
          <a:p>
            <a:pPr lvl="2"/>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24362960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90600"/>
            <a:ext cx="6019800" cy="598714"/>
          </a:xfrm>
        </p:spPr>
        <p:txBody>
          <a:bodyPr>
            <a:noAutofit/>
          </a:bodyPr>
          <a:lstStyle/>
          <a:p>
            <a:r>
              <a:rPr lang="en-US" sz="3500" b="1" dirty="0">
                <a:solidFill>
                  <a:schemeClr val="bg1"/>
                </a:solidFill>
              </a:rPr>
              <a:t>Emergency Solutions</a:t>
            </a:r>
            <a:br>
              <a:rPr lang="en-US" sz="3500" b="1" dirty="0">
                <a:solidFill>
                  <a:schemeClr val="bg1"/>
                </a:solidFill>
              </a:rPr>
            </a:br>
            <a:r>
              <a:rPr lang="en-US" sz="3500" b="1" dirty="0">
                <a:solidFill>
                  <a:schemeClr val="bg1"/>
                </a:solidFill>
              </a:rPr>
              <a:t>Grant – CARES Act</a:t>
            </a:r>
          </a:p>
        </p:txBody>
      </p:sp>
      <p:sp>
        <p:nvSpPr>
          <p:cNvPr id="14" name="TextBox 13"/>
          <p:cNvSpPr txBox="1"/>
          <p:nvPr/>
        </p:nvSpPr>
        <p:spPr>
          <a:xfrm>
            <a:off x="0" y="2209800"/>
            <a:ext cx="9069607" cy="3970318"/>
          </a:xfrm>
          <a:prstGeom prst="rect">
            <a:avLst/>
          </a:prstGeom>
          <a:noFill/>
        </p:spPr>
        <p:txBody>
          <a:bodyPr wrap="square" rtlCol="0">
            <a:spAutoFit/>
          </a:bodyPr>
          <a:lstStyle/>
          <a:p>
            <a:pPr lvl="1">
              <a:buFont typeface="Arial" pitchFamily="34" charset="0"/>
              <a:buChar char="•"/>
            </a:pPr>
            <a:endParaRPr lang="en-US" dirty="0"/>
          </a:p>
          <a:p>
            <a:pPr lvl="1"/>
            <a:r>
              <a:rPr lang="en-US" sz="2400" dirty="0"/>
              <a:t>The Coronavirus Aid, Relief, and Economic Security (CARES) Act made  available to the State of Louisiana  funding to prevent, prepare for, and respond to COVID-19 on behalf of Louisiana’s homeless communities. This funding was used to support the statewide NCS sheltering  work and provide Rapid Rehousing and case management to homeless individuals and families.  </a:t>
            </a:r>
          </a:p>
          <a:p>
            <a:pPr lvl="1"/>
            <a:endParaRPr lang="en-US" sz="2400" dirty="0"/>
          </a:p>
          <a:p>
            <a:pPr lvl="1"/>
            <a:r>
              <a:rPr lang="en-US" sz="2400" dirty="0"/>
              <a:t>FY 20 Award $20.6M  Expended  ~$6.5M</a:t>
            </a:r>
          </a:p>
          <a:p>
            <a:pPr lvl="1"/>
            <a:r>
              <a:rPr lang="en-US" sz="2400" dirty="0"/>
              <a:t>Expenditure Deadline September 30,2022</a:t>
            </a:r>
          </a:p>
          <a:p>
            <a:pPr lvl="2"/>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a:p>
        </p:txBody>
      </p:sp>
    </p:spTree>
    <p:extLst>
      <p:ext uri="{BB962C8B-B14F-4D97-AF65-F5344CB8AC3E}">
        <p14:creationId xmlns:p14="http://schemas.microsoft.com/office/powerpoint/2010/main" val="23594782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Section 811</a:t>
            </a:r>
          </a:p>
        </p:txBody>
      </p:sp>
      <p:sp>
        <p:nvSpPr>
          <p:cNvPr id="8" name="Slide Number Placeholder 7"/>
          <p:cNvSpPr>
            <a:spLocks noGrp="1"/>
          </p:cNvSpPr>
          <p:nvPr>
            <p:ph type="sldNum" sz="quarter" idx="12"/>
          </p:nvPr>
        </p:nvSpPr>
        <p:spPr/>
        <p:txBody>
          <a:bodyPr/>
          <a:lstStyle/>
          <a:p>
            <a:fld id="{CF63CFEC-D876-498A-951A-753450E01640}" type="slidenum">
              <a:rPr lang="en-US" smtClean="0"/>
              <a:pPr/>
              <a:t>6</a:t>
            </a:fld>
            <a:endParaRPr lang="en-US"/>
          </a:p>
        </p:txBody>
      </p:sp>
      <p:sp>
        <p:nvSpPr>
          <p:cNvPr id="17" name="TextBox 16"/>
          <p:cNvSpPr txBox="1"/>
          <p:nvPr/>
        </p:nvSpPr>
        <p:spPr>
          <a:xfrm>
            <a:off x="986178" y="2924926"/>
            <a:ext cx="6781800" cy="2862322"/>
          </a:xfrm>
          <a:prstGeom prst="rect">
            <a:avLst/>
          </a:prstGeom>
          <a:noFill/>
        </p:spPr>
        <p:txBody>
          <a:bodyPr wrap="square" rtlCol="0">
            <a:spAutoFit/>
          </a:bodyPr>
          <a:lstStyle/>
          <a:p>
            <a:r>
              <a:rPr lang="en-US" dirty="0"/>
              <a:t>The Section 811 program provides housing rental assistance to disabled  households ages  18-61, with LDH providing supportive services</a:t>
            </a:r>
          </a:p>
          <a:p>
            <a:endParaRPr lang="en-US" dirty="0"/>
          </a:p>
          <a:p>
            <a:r>
              <a:rPr lang="en-US" dirty="0"/>
              <a:t>FY 12 $8.4M </a:t>
            </a:r>
          </a:p>
          <a:p>
            <a:r>
              <a:rPr lang="en-US" dirty="0"/>
              <a:t>Served  142 </a:t>
            </a:r>
          </a:p>
          <a:p>
            <a:endParaRPr lang="en-US" dirty="0"/>
          </a:p>
          <a:p>
            <a:r>
              <a:rPr lang="en-US" dirty="0"/>
              <a:t>FY 19 $7M- Still in planning-pending HUD CEA</a:t>
            </a:r>
          </a:p>
          <a:p>
            <a:endParaRPr lang="en-US" dirty="0"/>
          </a:p>
          <a:p>
            <a:endParaRPr lang="en-US" dirty="0"/>
          </a:p>
        </p:txBody>
      </p:sp>
    </p:spTree>
    <p:extLst>
      <p:ext uri="{BB962C8B-B14F-4D97-AF65-F5344CB8AC3E}">
        <p14:creationId xmlns:p14="http://schemas.microsoft.com/office/powerpoint/2010/main" val="3239890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CDBG-DRU-Housing Relocation</a:t>
            </a:r>
          </a:p>
        </p:txBody>
      </p:sp>
      <p:sp>
        <p:nvSpPr>
          <p:cNvPr id="8" name="Slide Number Placeholder 7"/>
          <p:cNvSpPr>
            <a:spLocks noGrp="1"/>
          </p:cNvSpPr>
          <p:nvPr>
            <p:ph type="sldNum" sz="quarter" idx="12"/>
          </p:nvPr>
        </p:nvSpPr>
        <p:spPr/>
        <p:txBody>
          <a:bodyPr/>
          <a:lstStyle/>
          <a:p>
            <a:fld id="{CF63CFEC-D876-498A-951A-753450E01640}" type="slidenum">
              <a:rPr lang="en-US" smtClean="0"/>
              <a:pPr/>
              <a:t>7</a:t>
            </a:fld>
            <a:endParaRPr lang="en-US"/>
          </a:p>
        </p:txBody>
      </p:sp>
      <p:sp>
        <p:nvSpPr>
          <p:cNvPr id="17" name="TextBox 16"/>
          <p:cNvSpPr txBox="1"/>
          <p:nvPr/>
        </p:nvSpPr>
        <p:spPr>
          <a:xfrm>
            <a:off x="681378" y="2851598"/>
            <a:ext cx="6781800" cy="3693319"/>
          </a:xfrm>
          <a:prstGeom prst="rect">
            <a:avLst/>
          </a:prstGeom>
          <a:noFill/>
        </p:spPr>
        <p:txBody>
          <a:bodyPr wrap="square" rtlCol="0">
            <a:spAutoFit/>
          </a:bodyPr>
          <a:lstStyle/>
          <a:p>
            <a:r>
              <a:rPr lang="en-US" b="1" dirty="0"/>
              <a:t>Isle de Jean Charles  </a:t>
            </a:r>
          </a:p>
          <a:p>
            <a:r>
              <a:rPr lang="en-US" dirty="0"/>
              <a:t>This  program provides housing rental assistance to individuals relocating from the Isle de Jean Charles community.   </a:t>
            </a:r>
          </a:p>
          <a:p>
            <a:r>
              <a:rPr lang="en-US" dirty="0"/>
              <a:t>Funded by OCD $1.1M   	Served  26</a:t>
            </a:r>
          </a:p>
          <a:p>
            <a:endParaRPr lang="en-US" dirty="0"/>
          </a:p>
          <a:p>
            <a:r>
              <a:rPr lang="en-US" b="1" dirty="0"/>
              <a:t>Pecan Acres</a:t>
            </a:r>
          </a:p>
          <a:p>
            <a:r>
              <a:rPr lang="en-US" dirty="0"/>
              <a:t>This program provides housing rental assistance to individuals relocating from the Pecan Acres Subdivision in New Roads, Pointe Coupee Parish.</a:t>
            </a:r>
          </a:p>
          <a:p>
            <a:r>
              <a:rPr lang="en-US" dirty="0"/>
              <a:t>Funded by OCD $439K	Served 15	</a:t>
            </a:r>
          </a:p>
          <a:p>
            <a:endParaRPr lang="en-US" dirty="0"/>
          </a:p>
          <a:p>
            <a:endParaRPr lang="en-US" dirty="0"/>
          </a:p>
          <a:p>
            <a:endParaRPr lang="en-US" dirty="0"/>
          </a:p>
        </p:txBody>
      </p:sp>
    </p:spTree>
    <p:extLst>
      <p:ext uri="{BB962C8B-B14F-4D97-AF65-F5344CB8AC3E}">
        <p14:creationId xmlns:p14="http://schemas.microsoft.com/office/powerpoint/2010/main" val="7870294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CDBG-DR</a:t>
            </a:r>
          </a:p>
        </p:txBody>
      </p:sp>
      <p:sp>
        <p:nvSpPr>
          <p:cNvPr id="8" name="Slide Number Placeholder 7"/>
          <p:cNvSpPr>
            <a:spLocks noGrp="1"/>
          </p:cNvSpPr>
          <p:nvPr>
            <p:ph type="sldNum" sz="quarter" idx="12"/>
          </p:nvPr>
        </p:nvSpPr>
        <p:spPr/>
        <p:txBody>
          <a:bodyPr/>
          <a:lstStyle/>
          <a:p>
            <a:fld id="{CF63CFEC-D876-498A-951A-753450E01640}" type="slidenum">
              <a:rPr lang="en-US" smtClean="0"/>
              <a:pPr/>
              <a:t>8</a:t>
            </a:fld>
            <a:endParaRPr lang="en-US"/>
          </a:p>
        </p:txBody>
      </p:sp>
      <p:sp>
        <p:nvSpPr>
          <p:cNvPr id="17" name="TextBox 16"/>
          <p:cNvSpPr txBox="1"/>
          <p:nvPr/>
        </p:nvSpPr>
        <p:spPr>
          <a:xfrm>
            <a:off x="709194" y="2887682"/>
            <a:ext cx="6781800" cy="3416320"/>
          </a:xfrm>
          <a:prstGeom prst="rect">
            <a:avLst/>
          </a:prstGeom>
          <a:noFill/>
        </p:spPr>
        <p:txBody>
          <a:bodyPr wrap="square" rtlCol="0">
            <a:spAutoFit/>
          </a:bodyPr>
          <a:lstStyle/>
          <a:p>
            <a:r>
              <a:rPr lang="en-US" b="1" dirty="0"/>
              <a:t>PSH Services </a:t>
            </a:r>
          </a:p>
          <a:p>
            <a:r>
              <a:rPr lang="en-US" b="1" dirty="0"/>
              <a:t> </a:t>
            </a:r>
          </a:p>
          <a:p>
            <a:r>
              <a:rPr lang="en-US" dirty="0"/>
              <a:t>This  program provides case management to homeless individual  and families impacted the Great Flood of 2016. This is a partnership with LDH as they provide the services.  </a:t>
            </a:r>
          </a:p>
          <a:p>
            <a:endParaRPr lang="en-US" dirty="0"/>
          </a:p>
          <a:p>
            <a:r>
              <a:rPr lang="en-US" dirty="0"/>
              <a:t>Funded by OCD $4M   	Served  531 	Expended $2.3</a:t>
            </a:r>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7853926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223615"/>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3657600" y="919842"/>
            <a:ext cx="6019800" cy="996005"/>
          </a:xfrm>
        </p:spPr>
        <p:txBody>
          <a:bodyPr>
            <a:noAutofit/>
          </a:bodyPr>
          <a:lstStyle/>
          <a:p>
            <a:r>
              <a:rPr lang="en-US" sz="3500" b="1" dirty="0">
                <a:solidFill>
                  <a:schemeClr val="bg1"/>
                </a:solidFill>
              </a:rPr>
              <a:t>Housing and Homelessness  </a:t>
            </a:r>
            <a:br>
              <a:rPr lang="en-US" sz="3500" b="1" dirty="0">
                <a:solidFill>
                  <a:schemeClr val="bg1"/>
                </a:solidFill>
              </a:rPr>
            </a:br>
            <a:r>
              <a:rPr lang="en-US" sz="3500" b="1" dirty="0">
                <a:solidFill>
                  <a:schemeClr val="bg1"/>
                </a:solidFill>
              </a:rPr>
              <a:t>Services</a:t>
            </a:r>
          </a:p>
        </p:txBody>
      </p:sp>
      <p:sp>
        <p:nvSpPr>
          <p:cNvPr id="14" name="TextBox 13"/>
          <p:cNvSpPr txBox="1"/>
          <p:nvPr/>
        </p:nvSpPr>
        <p:spPr>
          <a:xfrm>
            <a:off x="0" y="2209800"/>
            <a:ext cx="9069607" cy="646331"/>
          </a:xfrm>
          <a:prstGeom prst="rect">
            <a:avLst/>
          </a:prstGeom>
          <a:noFill/>
        </p:spPr>
        <p:txBody>
          <a:bodyPr wrap="square" rtlCol="0">
            <a:spAutoFit/>
          </a:bodyPr>
          <a:lstStyle/>
          <a:p>
            <a:pPr lvl="1" algn="ctr"/>
            <a:r>
              <a:rPr lang="en-US" sz="3600" b="1" dirty="0"/>
              <a:t>CDBG-DRU-Safe Haven</a:t>
            </a:r>
          </a:p>
        </p:txBody>
      </p:sp>
      <p:sp>
        <p:nvSpPr>
          <p:cNvPr id="8" name="Slide Number Placeholder 7"/>
          <p:cNvSpPr>
            <a:spLocks noGrp="1"/>
          </p:cNvSpPr>
          <p:nvPr>
            <p:ph type="sldNum" sz="quarter" idx="12"/>
          </p:nvPr>
        </p:nvSpPr>
        <p:spPr/>
        <p:txBody>
          <a:bodyPr/>
          <a:lstStyle/>
          <a:p>
            <a:fld id="{CF63CFEC-D876-498A-951A-753450E01640}" type="slidenum">
              <a:rPr lang="en-US" smtClean="0"/>
              <a:pPr/>
              <a:t>9</a:t>
            </a:fld>
            <a:endParaRPr lang="en-US"/>
          </a:p>
        </p:txBody>
      </p:sp>
      <p:sp>
        <p:nvSpPr>
          <p:cNvPr id="17" name="TextBox 16"/>
          <p:cNvSpPr txBox="1"/>
          <p:nvPr/>
        </p:nvSpPr>
        <p:spPr>
          <a:xfrm>
            <a:off x="681378" y="2851598"/>
            <a:ext cx="6781800" cy="5078313"/>
          </a:xfrm>
          <a:prstGeom prst="rect">
            <a:avLst/>
          </a:prstGeom>
          <a:noFill/>
        </p:spPr>
        <p:txBody>
          <a:bodyPr wrap="square" rtlCol="0">
            <a:spAutoFit/>
          </a:bodyPr>
          <a:lstStyle/>
          <a:p>
            <a:r>
              <a:rPr lang="en-US" dirty="0"/>
              <a:t>This funding  is for the  development and operation of a Safe Haven with supportive services for chronically homeless individuals.   </a:t>
            </a:r>
          </a:p>
          <a:p>
            <a:r>
              <a:rPr lang="en-US" dirty="0"/>
              <a:t>Safe Havens serve as a refuge for people who are homeless and have a serious mental illness. They close the gap in housing and services available for those homeless individuals who, perhaps because of their illness, have refused help or have been denied or removed from other homeless programs.    Funding $4M</a:t>
            </a:r>
          </a:p>
          <a:p>
            <a:endParaRPr lang="en-US" dirty="0"/>
          </a:p>
          <a:p>
            <a:r>
              <a:rPr lang="en-US" dirty="0"/>
              <a:t>The funding will allow for the development of 2 Safe Haven sites</a:t>
            </a:r>
          </a:p>
          <a:p>
            <a:pPr marL="2114550" lvl="4" indent="-285750">
              <a:buFont typeface="Arial" panose="020B0604020202020204" pitchFamily="34" charset="0"/>
              <a:buChar char="•"/>
            </a:pPr>
            <a:r>
              <a:rPr lang="en-US" dirty="0"/>
              <a:t>Shreveport </a:t>
            </a:r>
          </a:p>
          <a:p>
            <a:pPr marL="2114550" lvl="4" indent="-285750">
              <a:buFont typeface="Arial" panose="020B0604020202020204" pitchFamily="34" charset="0"/>
              <a:buChar char="•"/>
            </a:pPr>
            <a:r>
              <a:rPr lang="en-US" dirty="0"/>
              <a:t>Lafayette </a:t>
            </a:r>
          </a:p>
          <a:p>
            <a:r>
              <a:rPr lang="en-US" dirty="0"/>
              <a:t> </a:t>
            </a:r>
          </a:p>
          <a:p>
            <a:endParaRPr lang="en-US" dirty="0"/>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26851156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6EAE92B4B9AF547A33AA5D462C4A1C5" ma:contentTypeVersion="2" ma:contentTypeDescription="Create a new document." ma:contentTypeScope="" ma:versionID="904f6839b3a4957ae72589a57b1a4a3c">
  <xsd:schema xmlns:xsd="http://www.w3.org/2001/XMLSchema" xmlns:xs="http://www.w3.org/2001/XMLSchema" xmlns:p="http://schemas.microsoft.com/office/2006/metadata/properties" xmlns:ns2="9bfa651e-1493-4c79-b59e-52320b34b357" xmlns:ns3="e187e5b8-5350-4d50-94d9-3c64de64ff25" targetNamespace="http://schemas.microsoft.com/office/2006/metadata/properties" ma:root="true" ma:fieldsID="c0236e74b06ded5b3e4b92b4a9b0092e" ns2:_="" ns3:_="">
    <xsd:import namespace="9bfa651e-1493-4c79-b59e-52320b34b357"/>
    <xsd:import namespace="e187e5b8-5350-4d50-94d9-3c64de64ff25"/>
    <xsd:element name="properties">
      <xsd:complexType>
        <xsd:sequence>
          <xsd:element name="documentManagement">
            <xsd:complexType>
              <xsd:all>
                <xsd:element ref="ns2:FromProgram"/>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a651e-1493-4c79-b59e-52320b34b357" elementFormDefault="qualified">
    <xsd:import namespace="http://schemas.microsoft.com/office/2006/documentManagement/types"/>
    <xsd:import namespace="http://schemas.microsoft.com/office/infopath/2007/PartnerControls"/>
    <xsd:element name="FromProgram" ma:index="8" ma:displayName="From Program" ma:default="Accounting" ma:format="Dropdown" ma:internalName="FromProgram">
      <xsd:simpleType>
        <xsd:restriction base="dms:Choice">
          <xsd:enumeration value="Accounting"/>
          <xsd:enumeration value="Administration"/>
          <xsd:enumeration value="Asset Management"/>
          <xsd:enumeration value="Bylaws of the Louisiana Housing Finance Agency"/>
          <xsd:enumeration value="Energy Assistance"/>
          <xsd:enumeration value="HOME"/>
          <xsd:enumeration value="Housing Trust Fund"/>
          <xsd:enumeration value="Human Resources"/>
          <xsd:enumeration value="Information Technology"/>
          <xsd:enumeration value="Internal Audit"/>
          <xsd:enumeration value="Legal"/>
          <xsd:enumeration value="Low-Income Housing Tax Credit"/>
          <xsd:enumeration value="Neighborhood Stabilization"/>
          <xsd:enumeration value="Non-Profit Rebuilding"/>
          <xsd:enumeration value="Performance Based Contract Administration"/>
          <xsd:enumeration value="Public Information &amp; Marketing"/>
          <xsd:enumeration value="Records Management"/>
          <xsd:enumeration value="Single Family (Homeownership)"/>
          <xsd:enumeration value="Special Programs"/>
          <xsd:enumeration value="Agency Properties"/>
          <xsd:enumeration value="Operations"/>
          <xsd:enumeration value="Procurement"/>
          <xsd:enumeration value="LHA"/>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87e5b8-5350-4d50-94d9-3c64de64ff25"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FromProgram xmlns="9bfa651e-1493-4c79-b59e-52320b34b357">Accounting</FromProgram>
    <_dlc_DocId xmlns="e187e5b8-5350-4d50-94d9-3c64de64ff25">35A5UYQPYMWZ-269-9</_dlc_DocId>
    <_dlc_DocIdUrl xmlns="e187e5b8-5350-4d50-94d9-3c64de64ff25">
      <Url>http://sharepoint/pr/_layouts/DocIdRedir.aspx?ID=35A5UYQPYMWZ-269-9</Url>
      <Description>35A5UYQPYMWZ-269-9</Description>
    </_dlc_DocIdUrl>
  </documentManagement>
</p:properties>
</file>

<file path=customXml/itemProps1.xml><?xml version="1.0" encoding="utf-8"?>
<ds:datastoreItem xmlns:ds="http://schemas.openxmlformats.org/officeDocument/2006/customXml" ds:itemID="{7C6F5BE6-D7C7-4829-9D2E-22ED20939978}">
  <ds:schemaRefs>
    <ds:schemaRef ds:uri="http://schemas.microsoft.com/sharepoint/v3/contenttype/forms"/>
  </ds:schemaRefs>
</ds:datastoreItem>
</file>

<file path=customXml/itemProps2.xml><?xml version="1.0" encoding="utf-8"?>
<ds:datastoreItem xmlns:ds="http://schemas.openxmlformats.org/officeDocument/2006/customXml" ds:itemID="{67BBB212-5383-403D-A1BD-C02E6F27D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fa651e-1493-4c79-b59e-52320b34b357"/>
    <ds:schemaRef ds:uri="e187e5b8-5350-4d50-94d9-3c64de64f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DEF92EC-BF0F-4F1A-8F3F-9E3F42B57881}">
  <ds:schemaRefs>
    <ds:schemaRef ds:uri="http://schemas.microsoft.com/sharepoint/events"/>
  </ds:schemaRefs>
</ds:datastoreItem>
</file>

<file path=customXml/itemProps4.xml><?xml version="1.0" encoding="utf-8"?>
<ds:datastoreItem xmlns:ds="http://schemas.openxmlformats.org/officeDocument/2006/customXml" ds:itemID="{2CA482D6-88F9-4539-91F6-EC7C528F7514}">
  <ds:schemaRefs>
    <ds:schemaRef ds:uri="http://purl.org/dc/elements/1.1/"/>
    <ds:schemaRef ds:uri="http://schemas.microsoft.com/office/2006/documentManagement/types"/>
    <ds:schemaRef ds:uri="http://schemas.microsoft.com/office/infopath/2007/PartnerControls"/>
    <ds:schemaRef ds:uri="http://www.w3.org/XML/1998/namespace"/>
    <ds:schemaRef ds:uri="http://purl.org/dc/dcmitype/"/>
    <ds:schemaRef ds:uri="http://purl.org/dc/terms/"/>
    <ds:schemaRef ds:uri="9bfa651e-1493-4c79-b59e-52320b34b357"/>
    <ds:schemaRef ds:uri="http://schemas.openxmlformats.org/package/2006/metadata/core-properties"/>
    <ds:schemaRef ds:uri="e187e5b8-5350-4d50-94d9-3c64de64ff2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785</Words>
  <Application>Microsoft Office PowerPoint</Application>
  <PresentationFormat>On-screen Show (4:3)</PresentationFormat>
  <Paragraphs>166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PowerPoint Presentation</vt:lpstr>
      <vt:lpstr>Louisiana Balance of State Continuum of Care</vt:lpstr>
      <vt:lpstr>Louisiana Permanent Supportive Housing Program</vt:lpstr>
      <vt:lpstr>Emergency Shelter Grant</vt:lpstr>
      <vt:lpstr>Emergency Solutions Grant – CARES Act</vt:lpstr>
      <vt:lpstr>Housing and Homelessness   Services</vt:lpstr>
      <vt:lpstr>Housing and Homelessness   Services</vt:lpstr>
      <vt:lpstr>Housing and Homelessness   Services</vt:lpstr>
      <vt:lpstr>Housing and Homelessness   Services</vt:lpstr>
      <vt:lpstr>Housing and Homelessness   Services</vt:lpstr>
      <vt:lpstr>Housing and Homelessness   Services</vt:lpstr>
      <vt:lpstr>Housing and Homelessness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kdorsey</dc:creator>
  <cp:lastModifiedBy>Barry Brooks</cp:lastModifiedBy>
  <cp:revision>147</cp:revision>
  <cp:lastPrinted>2017-08-07T17:31:47Z</cp:lastPrinted>
  <dcterms:created xsi:type="dcterms:W3CDTF">2015-04-09T14:19:40Z</dcterms:created>
  <dcterms:modified xsi:type="dcterms:W3CDTF">2021-07-17T19:53:26Z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0x01010006EAE92B4B9AF547A33AA5D462C4A1C5</vt:lpwstr>
  </property>
  <property fmtid="{D5CDD505-2E9C-101B-9397-08002B2CF9AE}" pid="3" name="_dlc_DocIdItemGuid">
    <vt:lpwstr>ff2ee886-6917-489a-b8fd-0edea619e4b2</vt:lpwstr>
  </property>
</Properties>
</file>