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2"/>
  </p:notesMasterIdLst>
  <p:sldIdLst>
    <p:sldId id="345" r:id="rId6"/>
    <p:sldId id="348" r:id="rId7"/>
    <p:sldId id="347" r:id="rId8"/>
    <p:sldId id="349" r:id="rId9"/>
    <p:sldId id="350" r:id="rId10"/>
    <p:sldId id="351"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ernal Audit" id="{C0F07211-ED37-45BC-B12E-14D15D3B2572}">
          <p14:sldIdLst>
            <p14:sldId id="345"/>
            <p14:sldId id="348"/>
            <p14:sldId id="347"/>
            <p14:sldId id="349"/>
            <p14:sldId id="350"/>
            <p14:sldId id="35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rah Mulhearn" initials="S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3C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43" autoAdjust="0"/>
    <p:restoredTop sz="94660"/>
  </p:normalViewPr>
  <p:slideViewPr>
    <p:cSldViewPr>
      <p:cViewPr varScale="1">
        <p:scale>
          <a:sx n="109" d="100"/>
          <a:sy n="109" d="100"/>
        </p:scale>
        <p:origin x="1866" y="162"/>
      </p:cViewPr>
      <p:guideLst>
        <p:guide orient="horz" pos="2160"/>
        <p:guide pos="2880"/>
      </p:guideLst>
    </p:cSldViewPr>
  </p:slideViewPr>
  <p:notesTextViewPr>
    <p:cViewPr>
      <p:scale>
        <a:sx n="1" d="1"/>
        <a:sy n="1" d="1"/>
      </p:scale>
      <p:origin x="0" y="0"/>
    </p:cViewPr>
  </p:notesTextViewPr>
  <p:sorterViewPr>
    <p:cViewPr>
      <p:scale>
        <a:sx n="100" d="100"/>
        <a:sy n="100" d="100"/>
      </p:scale>
      <p:origin x="0" y="208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536A816-6FE9-4048-B57C-4F32E2E2AFD8}" type="datetimeFigureOut">
              <a:rPr lang="en-US" smtClean="0"/>
              <a:pPr/>
              <a:t>7/17/2021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D7B9282-B53B-4786-B052-7277FF9753DC}" type="slidenum">
              <a:rPr lang="en-US" smtClean="0"/>
              <a:pPr/>
              <a:t>‹#›</a:t>
            </a:fld>
            <a:endParaRPr lang="en-US" dirty="0"/>
          </a:p>
        </p:txBody>
      </p:sp>
    </p:spTree>
    <p:extLst>
      <p:ext uri="{BB962C8B-B14F-4D97-AF65-F5344CB8AC3E}">
        <p14:creationId xmlns:p14="http://schemas.microsoft.com/office/powerpoint/2010/main" val="4036800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1</a:t>
            </a:fld>
            <a:endParaRPr lang="en-US" dirty="0"/>
          </a:p>
        </p:txBody>
      </p:sp>
    </p:spTree>
    <p:extLst>
      <p:ext uri="{BB962C8B-B14F-4D97-AF65-F5344CB8AC3E}">
        <p14:creationId xmlns:p14="http://schemas.microsoft.com/office/powerpoint/2010/main" val="3804011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2</a:t>
            </a:fld>
            <a:endParaRPr lang="en-US" dirty="0"/>
          </a:p>
        </p:txBody>
      </p:sp>
    </p:spTree>
    <p:extLst>
      <p:ext uri="{BB962C8B-B14F-4D97-AF65-F5344CB8AC3E}">
        <p14:creationId xmlns:p14="http://schemas.microsoft.com/office/powerpoint/2010/main" val="3804011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3</a:t>
            </a:fld>
            <a:endParaRPr lang="en-US" dirty="0"/>
          </a:p>
        </p:txBody>
      </p:sp>
    </p:spTree>
    <p:extLst>
      <p:ext uri="{BB962C8B-B14F-4D97-AF65-F5344CB8AC3E}">
        <p14:creationId xmlns:p14="http://schemas.microsoft.com/office/powerpoint/2010/main" val="3804011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4</a:t>
            </a:fld>
            <a:endParaRPr lang="en-US" dirty="0"/>
          </a:p>
        </p:txBody>
      </p:sp>
    </p:spTree>
    <p:extLst>
      <p:ext uri="{BB962C8B-B14F-4D97-AF65-F5344CB8AC3E}">
        <p14:creationId xmlns:p14="http://schemas.microsoft.com/office/powerpoint/2010/main" val="380401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5</a:t>
            </a:fld>
            <a:endParaRPr lang="en-US" dirty="0"/>
          </a:p>
        </p:txBody>
      </p:sp>
    </p:spTree>
    <p:extLst>
      <p:ext uri="{BB962C8B-B14F-4D97-AF65-F5344CB8AC3E}">
        <p14:creationId xmlns:p14="http://schemas.microsoft.com/office/powerpoint/2010/main" val="3804011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6</a:t>
            </a:fld>
            <a:endParaRPr lang="en-US" dirty="0"/>
          </a:p>
        </p:txBody>
      </p:sp>
    </p:spTree>
    <p:extLst>
      <p:ext uri="{BB962C8B-B14F-4D97-AF65-F5344CB8AC3E}">
        <p14:creationId xmlns:p14="http://schemas.microsoft.com/office/powerpoint/2010/main" val="3804011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377057-2823-4C9E-985C-F5C4ADD971D6}" type="datetime1">
              <a:rPr lang="en-US" smtClean="0"/>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2969965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A91F8-10FE-49BA-A457-6438C5FBF2D5}" type="datetime1">
              <a:rPr lang="en-US" smtClean="0"/>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267614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5AD991-537E-4A85-B8E0-95A320C44061}" type="datetime1">
              <a:rPr lang="en-US" smtClean="0"/>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100033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5BB34A-2684-41F7-992A-2A23F14B754F}" type="datetime1">
              <a:rPr lang="en-US" smtClean="0"/>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134498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4B203F-8EEA-444C-B045-AC732121125D}" type="datetime1">
              <a:rPr lang="en-US" smtClean="0"/>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1495302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8E57E4-7286-43A5-BBD4-4A97DD5A3304}" type="datetime1">
              <a:rPr lang="en-US" smtClean="0"/>
              <a:t>7/17/2021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2051956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CD774C-8FA5-4940-94B8-4E21D72D8482}" type="datetime1">
              <a:rPr lang="en-US" smtClean="0"/>
              <a:t>7/17/2021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407022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AD4C43-4B10-485C-9641-C6D3F2D35E0F}" type="datetime1">
              <a:rPr lang="en-US" smtClean="0"/>
              <a:t>7/17/2021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842077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0E514-532B-48B5-A84B-C34880E8BFB5}" type="datetime1">
              <a:rPr lang="en-US" smtClean="0"/>
              <a:t>7/17/2021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3991743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760A-7DAB-47F9-BAA7-A6E37BB01040}" type="datetime1">
              <a:rPr lang="en-US" smtClean="0"/>
              <a:t>7/17/2021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585319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1F43A4-F04A-4D9C-9830-C684045B723E}" type="datetime1">
              <a:rPr lang="en-US" smtClean="0"/>
              <a:t>7/17/2021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601877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262915-5DE5-4665-ACD6-226509048208}" type="datetime1">
              <a:rPr lang="en-US" smtClean="0"/>
              <a:t>7/17/2021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3CFEC-D876-498A-951A-753450E01640}" type="slidenum">
              <a:rPr lang="en-US" smtClean="0"/>
              <a:pPr/>
              <a:t>‹#›</a:t>
            </a:fld>
            <a:endParaRPr lang="en-US" dirty="0"/>
          </a:p>
        </p:txBody>
      </p:sp>
    </p:spTree>
    <p:extLst>
      <p:ext uri="{BB962C8B-B14F-4D97-AF65-F5344CB8AC3E}">
        <p14:creationId xmlns:p14="http://schemas.microsoft.com/office/powerpoint/2010/main" val="2857009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607289" y="762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smtClean="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smtClean="0">
                <a:solidFill>
                  <a:schemeClr val="bg1"/>
                </a:solidFill>
              </a:rPr>
              <a:t>  </a:t>
            </a:r>
            <a:r>
              <a:rPr lang="en-US" sz="2600" b="1" dirty="0" smtClean="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endPar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6" name="Title 6"/>
          <p:cNvSpPr txBox="1">
            <a:spLocks/>
          </p:cNvSpPr>
          <p:nvPr/>
        </p:nvSpPr>
        <p:spPr>
          <a:xfrm>
            <a:off x="1" y="167640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 </a:t>
            </a:r>
          </a:p>
          <a:p>
            <a:endParaRPr lang="en-US" sz="5500" b="1" dirty="0" smtClean="0"/>
          </a:p>
          <a:p>
            <a:r>
              <a:rPr lang="en-US" sz="5500" b="1" dirty="0" smtClean="0"/>
              <a:t>Internal Audit Division</a:t>
            </a:r>
          </a:p>
          <a:p>
            <a:endParaRPr lang="en-US" sz="4000" b="1" dirty="0" smtClean="0"/>
          </a:p>
        </p:txBody>
      </p:sp>
      <p:sp>
        <p:nvSpPr>
          <p:cNvPr id="15" name="Subtitle 2"/>
          <p:cNvSpPr txBox="1">
            <a:spLocks/>
          </p:cNvSpPr>
          <p:nvPr/>
        </p:nvSpPr>
        <p:spPr>
          <a:xfrm>
            <a:off x="838200" y="3886200"/>
            <a:ext cx="7431711"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en-US" i="1" dirty="0" smtClean="0">
              <a:solidFill>
                <a:schemeClr val="tx1"/>
              </a:solidFill>
            </a:endParaRPr>
          </a:p>
        </p:txBody>
      </p:sp>
      <p:sp>
        <p:nvSpPr>
          <p:cNvPr id="12" name="Slide Number Placeholder 11"/>
          <p:cNvSpPr>
            <a:spLocks noGrp="1"/>
          </p:cNvSpPr>
          <p:nvPr>
            <p:ph type="sldNum" sz="quarter" idx="12"/>
          </p:nvPr>
        </p:nvSpPr>
        <p:spPr/>
        <p:txBody>
          <a:bodyPr/>
          <a:lstStyle/>
          <a:p>
            <a:fld id="{CF63CFEC-D876-498A-951A-753450E01640}" type="slidenum">
              <a:rPr lang="en-US" smtClean="0"/>
              <a:pPr/>
              <a:t>1</a:t>
            </a:fld>
            <a:endParaRPr lang="en-US" dirty="0"/>
          </a:p>
        </p:txBody>
      </p:sp>
    </p:spTree>
    <p:extLst>
      <p:ext uri="{BB962C8B-B14F-4D97-AF65-F5344CB8AC3E}">
        <p14:creationId xmlns:p14="http://schemas.microsoft.com/office/powerpoint/2010/main" val="16026098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4384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4" name="Content Placeholder 2"/>
          <p:cNvSpPr txBox="1">
            <a:spLocks/>
          </p:cNvSpPr>
          <p:nvPr/>
        </p:nvSpPr>
        <p:spPr>
          <a:xfrm>
            <a:off x="480715" y="2514600"/>
            <a:ext cx="8229600" cy="33527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endParaRPr lang="en-US" sz="1800" dirty="0" smtClean="0">
              <a:solidFill>
                <a:schemeClr val="tx1"/>
              </a:solidFill>
              <a:latin typeface="+mj-lt"/>
            </a:endParaRPr>
          </a:p>
          <a:p>
            <a:pPr algn="just"/>
            <a:endParaRPr lang="en-US" sz="1800" dirty="0" smtClean="0">
              <a:solidFill>
                <a:schemeClr val="tx1"/>
              </a:solidFill>
              <a:latin typeface="+mj-lt"/>
            </a:endParaRPr>
          </a:p>
          <a:p>
            <a:pPr algn="just"/>
            <a:r>
              <a:rPr lang="en-US" sz="2000" dirty="0" smtClean="0">
                <a:solidFill>
                  <a:schemeClr val="tx1"/>
                </a:solidFill>
                <a:latin typeface="+mj-lt"/>
              </a:rPr>
              <a:t>The mission of the Internal Audit Department is to serve as an independent appraisal function within the Louisiana Housing Corporation.  We exist to support administration and the Board of Directors in the effective discharge of their responsibilities, to examine and evaluate its financial and management activities and to furnish analyses and recommendations concerning areas reviewed. </a:t>
            </a:r>
            <a:endParaRPr lang="en-US" sz="2000" dirty="0">
              <a:solidFill>
                <a:schemeClr val="tx1"/>
              </a:solidFill>
              <a:latin typeface="+mj-lt"/>
            </a:endParaRPr>
          </a:p>
        </p:txBody>
      </p:sp>
      <p:sp>
        <p:nvSpPr>
          <p:cNvPr id="13" name="Title 1"/>
          <p:cNvSpPr txBox="1">
            <a:spLocks/>
          </p:cNvSpPr>
          <p:nvPr/>
        </p:nvSpPr>
        <p:spPr>
          <a:xfrm>
            <a:off x="4038600" y="838200"/>
            <a:ext cx="5181600" cy="2286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smtClean="0">
                <a:solidFill>
                  <a:schemeClr val="bg1"/>
                </a:solidFill>
              </a:rPr>
              <a:t>Internal Audit Mission</a:t>
            </a:r>
            <a:endParaRPr lang="en-US" sz="3500" dirty="0">
              <a:solidFill>
                <a:schemeClr val="bg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2</a:t>
            </a:fld>
            <a:endParaRPr lang="en-US" dirty="0"/>
          </a:p>
        </p:txBody>
      </p:sp>
    </p:spTree>
    <p:extLst>
      <p:ext uri="{BB962C8B-B14F-4D97-AF65-F5344CB8AC3E}">
        <p14:creationId xmlns:p14="http://schemas.microsoft.com/office/powerpoint/2010/main" val="37300708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0"/>
            <a:ext cx="9165771" cy="24384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4" name="Content Placeholder 2"/>
          <p:cNvSpPr txBox="1">
            <a:spLocks/>
          </p:cNvSpPr>
          <p:nvPr/>
        </p:nvSpPr>
        <p:spPr>
          <a:xfrm>
            <a:off x="533400" y="2514600"/>
            <a:ext cx="8229600" cy="35353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endParaRPr lang="en-US" sz="3000" dirty="0" smtClean="0">
              <a:solidFill>
                <a:schemeClr val="tx1"/>
              </a:solidFill>
              <a:latin typeface="Georgia" pitchFamily="18" charset="0"/>
            </a:endParaRPr>
          </a:p>
        </p:txBody>
      </p:sp>
      <p:sp>
        <p:nvSpPr>
          <p:cNvPr id="21" name="Rectangle 20"/>
          <p:cNvSpPr/>
          <p:nvPr/>
        </p:nvSpPr>
        <p:spPr>
          <a:xfrm>
            <a:off x="3432351" y="2581281"/>
            <a:ext cx="1981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Collette Mathis</a:t>
            </a:r>
          </a:p>
          <a:p>
            <a:pPr algn="ctr"/>
            <a:r>
              <a:rPr lang="en-US" dirty="0" smtClean="0"/>
              <a:t>Director</a:t>
            </a:r>
            <a:endParaRPr lang="en-US" dirty="0"/>
          </a:p>
        </p:txBody>
      </p:sp>
      <p:sp>
        <p:nvSpPr>
          <p:cNvPr id="24" name="Rectangle 23"/>
          <p:cNvSpPr/>
          <p:nvPr/>
        </p:nvSpPr>
        <p:spPr>
          <a:xfrm>
            <a:off x="3515320" y="2900660"/>
            <a:ext cx="2113359" cy="1056679"/>
          </a:xfrm>
          <a:prstGeom prst="rect">
            <a:avLst/>
          </a:prstGeom>
          <a:scene3d>
            <a:camera prst="orthographicFront"/>
            <a:lightRig rig="chilly" dir="t"/>
          </a:scene3d>
          <a:sp3d/>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en-US" sz="1800" kern="1200" dirty="0"/>
          </a:p>
        </p:txBody>
      </p:sp>
      <p:sp>
        <p:nvSpPr>
          <p:cNvPr id="25" name="Rectangle 24"/>
          <p:cNvSpPr/>
          <p:nvPr/>
        </p:nvSpPr>
        <p:spPr>
          <a:xfrm>
            <a:off x="4488683" y="3583220"/>
            <a:ext cx="1981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Konchetta Bringier</a:t>
            </a:r>
          </a:p>
          <a:p>
            <a:pPr algn="ctr"/>
            <a:r>
              <a:rPr lang="en-US" dirty="0" smtClean="0"/>
              <a:t>Auditor 4</a:t>
            </a:r>
          </a:p>
          <a:p>
            <a:pPr algn="ctr"/>
            <a:r>
              <a:rPr lang="en-US" dirty="0" smtClean="0"/>
              <a:t>(Military Leave)</a:t>
            </a:r>
          </a:p>
        </p:txBody>
      </p:sp>
      <p:sp>
        <p:nvSpPr>
          <p:cNvPr id="26" name="Rectangle 25"/>
          <p:cNvSpPr/>
          <p:nvPr/>
        </p:nvSpPr>
        <p:spPr>
          <a:xfrm>
            <a:off x="459295" y="3581400"/>
            <a:ext cx="1905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Sterling Bertrand </a:t>
            </a:r>
          </a:p>
          <a:p>
            <a:pPr algn="ctr"/>
            <a:r>
              <a:rPr lang="en-US" dirty="0" smtClean="0"/>
              <a:t>Auditor 4 (Fraud)</a:t>
            </a:r>
            <a:endParaRPr lang="en-US" dirty="0"/>
          </a:p>
        </p:txBody>
      </p:sp>
      <p:sp>
        <p:nvSpPr>
          <p:cNvPr id="28" name="Rectangle 27"/>
          <p:cNvSpPr/>
          <p:nvPr/>
        </p:nvSpPr>
        <p:spPr>
          <a:xfrm>
            <a:off x="2435889" y="3587678"/>
            <a:ext cx="1981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Nicole Mack</a:t>
            </a:r>
          </a:p>
          <a:p>
            <a:pPr algn="ctr"/>
            <a:r>
              <a:rPr lang="en-US" dirty="0" smtClean="0"/>
              <a:t>Auditor  2</a:t>
            </a:r>
            <a:endParaRPr lang="en-US" dirty="0"/>
          </a:p>
        </p:txBody>
      </p:sp>
      <p:sp>
        <p:nvSpPr>
          <p:cNvPr id="22" name="Title 1"/>
          <p:cNvSpPr txBox="1">
            <a:spLocks/>
          </p:cNvSpPr>
          <p:nvPr/>
        </p:nvSpPr>
        <p:spPr>
          <a:xfrm>
            <a:off x="4038600" y="838200"/>
            <a:ext cx="5181600" cy="2286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smtClean="0">
                <a:solidFill>
                  <a:schemeClr val="bg1"/>
                </a:solidFill>
              </a:rPr>
              <a:t>Internal Audit Team</a:t>
            </a:r>
            <a:endParaRPr lang="en-US" sz="3500" dirty="0">
              <a:solidFill>
                <a:schemeClr val="bg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3</a:t>
            </a:fld>
            <a:endParaRPr lang="en-US" dirty="0"/>
          </a:p>
        </p:txBody>
      </p:sp>
      <p:sp>
        <p:nvSpPr>
          <p:cNvPr id="23" name="Rectangle 22"/>
          <p:cNvSpPr/>
          <p:nvPr/>
        </p:nvSpPr>
        <p:spPr>
          <a:xfrm>
            <a:off x="6541477" y="3581400"/>
            <a:ext cx="1981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Monica Esnault</a:t>
            </a:r>
          </a:p>
          <a:p>
            <a:pPr algn="ctr"/>
            <a:r>
              <a:rPr lang="en-US" dirty="0" smtClean="0"/>
              <a:t>Auditor 4</a:t>
            </a:r>
          </a:p>
        </p:txBody>
      </p:sp>
    </p:spTree>
    <p:extLst>
      <p:ext uri="{BB962C8B-B14F-4D97-AF65-F5344CB8AC3E}">
        <p14:creationId xmlns:p14="http://schemas.microsoft.com/office/powerpoint/2010/main" val="23352622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4384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4" name="Content Placeholder 2"/>
          <p:cNvSpPr txBox="1">
            <a:spLocks/>
          </p:cNvSpPr>
          <p:nvPr/>
        </p:nvSpPr>
        <p:spPr>
          <a:xfrm>
            <a:off x="457200" y="2133600"/>
            <a:ext cx="8763000" cy="3733799"/>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endParaRPr lang="en-US" sz="1800" dirty="0" smtClean="0">
              <a:solidFill>
                <a:schemeClr val="tx1"/>
              </a:solidFill>
              <a:latin typeface="+mj-lt"/>
            </a:endParaRPr>
          </a:p>
          <a:p>
            <a:pPr algn="l">
              <a:buFont typeface="Arial" pitchFamily="34" charset="0"/>
              <a:buChar char="•"/>
            </a:pPr>
            <a:r>
              <a:rPr lang="en-US" sz="2500" dirty="0" smtClean="0">
                <a:solidFill>
                  <a:schemeClr val="tx1"/>
                </a:solidFill>
              </a:rPr>
              <a:t>Operational </a:t>
            </a:r>
            <a:r>
              <a:rPr lang="en-US" sz="2500" dirty="0">
                <a:solidFill>
                  <a:schemeClr val="tx1"/>
                </a:solidFill>
              </a:rPr>
              <a:t>Audits</a:t>
            </a:r>
          </a:p>
          <a:p>
            <a:pPr lvl="1" algn="l">
              <a:buFont typeface="Arial" pitchFamily="34" charset="0"/>
              <a:buChar char="•"/>
            </a:pPr>
            <a:r>
              <a:rPr lang="en-US" sz="2500" dirty="0">
                <a:solidFill>
                  <a:schemeClr val="tx1"/>
                </a:solidFill>
              </a:rPr>
              <a:t>Program Specific</a:t>
            </a:r>
          </a:p>
          <a:p>
            <a:pPr lvl="1" algn="l">
              <a:buFont typeface="Arial" pitchFamily="34" charset="0"/>
              <a:buChar char="•"/>
            </a:pPr>
            <a:r>
              <a:rPr lang="en-US" sz="2500" dirty="0">
                <a:solidFill>
                  <a:schemeClr val="tx1"/>
                </a:solidFill>
              </a:rPr>
              <a:t>Department Specific</a:t>
            </a:r>
          </a:p>
          <a:p>
            <a:pPr algn="l">
              <a:buFont typeface="Arial" pitchFamily="34" charset="0"/>
              <a:buChar char="•"/>
            </a:pPr>
            <a:r>
              <a:rPr lang="en-US" sz="2500" dirty="0">
                <a:solidFill>
                  <a:schemeClr val="tx1"/>
                </a:solidFill>
              </a:rPr>
              <a:t>Performance </a:t>
            </a:r>
            <a:r>
              <a:rPr lang="en-US" sz="2500" dirty="0" smtClean="0">
                <a:solidFill>
                  <a:schemeClr val="tx1"/>
                </a:solidFill>
              </a:rPr>
              <a:t>Audits</a:t>
            </a:r>
          </a:p>
          <a:p>
            <a:pPr algn="l">
              <a:buFont typeface="Arial" pitchFamily="34" charset="0"/>
              <a:buChar char="•"/>
            </a:pPr>
            <a:r>
              <a:rPr lang="en-US" sz="2500" dirty="0" smtClean="0">
                <a:solidFill>
                  <a:schemeClr val="tx1"/>
                </a:solidFill>
              </a:rPr>
              <a:t>Consulting/Advisory Services</a:t>
            </a:r>
            <a:endParaRPr lang="en-US" sz="2500" dirty="0">
              <a:solidFill>
                <a:schemeClr val="tx1"/>
              </a:solidFill>
            </a:endParaRPr>
          </a:p>
          <a:p>
            <a:pPr algn="l">
              <a:buFont typeface="Arial" pitchFamily="34" charset="0"/>
              <a:buChar char="•"/>
            </a:pPr>
            <a:r>
              <a:rPr lang="en-US" sz="2500" dirty="0">
                <a:solidFill>
                  <a:schemeClr val="tx1"/>
                </a:solidFill>
              </a:rPr>
              <a:t>Fraud Investigations </a:t>
            </a:r>
          </a:p>
          <a:p>
            <a:pPr algn="l">
              <a:buFont typeface="Arial" pitchFamily="34" charset="0"/>
              <a:buChar char="•"/>
            </a:pPr>
            <a:r>
              <a:rPr lang="en-US" sz="2500" dirty="0">
                <a:solidFill>
                  <a:schemeClr val="tx1"/>
                </a:solidFill>
              </a:rPr>
              <a:t>Track and Review </a:t>
            </a:r>
            <a:r>
              <a:rPr lang="en-US" sz="2500" dirty="0" smtClean="0">
                <a:solidFill>
                  <a:schemeClr val="tx1"/>
                </a:solidFill>
              </a:rPr>
              <a:t>Super-Circular </a:t>
            </a:r>
            <a:r>
              <a:rPr lang="en-US" sz="2500" dirty="0">
                <a:solidFill>
                  <a:schemeClr val="tx1"/>
                </a:solidFill>
              </a:rPr>
              <a:t>Audits (</a:t>
            </a:r>
            <a:r>
              <a:rPr lang="en-US" sz="2500" dirty="0" smtClean="0">
                <a:solidFill>
                  <a:schemeClr val="tx1"/>
                </a:solidFill>
              </a:rPr>
              <a:t>A-200)</a:t>
            </a:r>
            <a:endParaRPr lang="en-US" sz="2500" dirty="0">
              <a:solidFill>
                <a:schemeClr val="tx1"/>
              </a:solidFill>
            </a:endParaRPr>
          </a:p>
          <a:p>
            <a:pPr algn="l">
              <a:buFont typeface="Arial" pitchFamily="34" charset="0"/>
              <a:buChar char="•"/>
            </a:pPr>
            <a:r>
              <a:rPr lang="en-US" sz="2500" dirty="0">
                <a:solidFill>
                  <a:schemeClr val="tx1"/>
                </a:solidFill>
              </a:rPr>
              <a:t>Special Projects Requested by Management</a:t>
            </a:r>
          </a:p>
        </p:txBody>
      </p:sp>
      <p:sp>
        <p:nvSpPr>
          <p:cNvPr id="13" name="Title 1"/>
          <p:cNvSpPr txBox="1">
            <a:spLocks/>
          </p:cNvSpPr>
          <p:nvPr/>
        </p:nvSpPr>
        <p:spPr>
          <a:xfrm>
            <a:off x="4038600" y="838200"/>
            <a:ext cx="5181600" cy="2286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smtClean="0">
                <a:solidFill>
                  <a:schemeClr val="bg1"/>
                </a:solidFill>
              </a:rPr>
              <a:t>Types of Audits That We Perform</a:t>
            </a:r>
            <a:endParaRPr lang="en-US" sz="3500" dirty="0">
              <a:solidFill>
                <a:schemeClr val="bg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4</a:t>
            </a:fld>
            <a:endParaRPr lang="en-US" dirty="0"/>
          </a:p>
        </p:txBody>
      </p:sp>
    </p:spTree>
    <p:extLst>
      <p:ext uri="{BB962C8B-B14F-4D97-AF65-F5344CB8AC3E}">
        <p14:creationId xmlns:p14="http://schemas.microsoft.com/office/powerpoint/2010/main" val="35344005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4384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4" name="Content Placeholder 2"/>
          <p:cNvSpPr txBox="1">
            <a:spLocks/>
          </p:cNvSpPr>
          <p:nvPr/>
        </p:nvSpPr>
        <p:spPr>
          <a:xfrm>
            <a:off x="0" y="2590801"/>
            <a:ext cx="9144000" cy="3428999"/>
          </a:xfrm>
          <a:prstGeom prst="rect">
            <a:avLst/>
          </a:prstGeom>
        </p:spPr>
        <p:txBody>
          <a:bodyPr vert="horz" lIns="91440" tIns="45720" rIns="91440" bIns="45720" rtlCol="0">
            <a:normAutofit fontScale="32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endParaRPr lang="en-US" sz="1800" dirty="0" smtClean="0">
              <a:solidFill>
                <a:schemeClr val="tx1"/>
              </a:solidFill>
              <a:latin typeface="+mj-lt"/>
            </a:endParaRPr>
          </a:p>
          <a:p>
            <a:pPr marL="342900" indent="-342900" algn="l">
              <a:buFont typeface="Arial" panose="020B0604020202020204" pitchFamily="34" charset="0"/>
              <a:buChar char="•"/>
            </a:pPr>
            <a:r>
              <a:rPr lang="en-US" sz="5000" dirty="0" smtClean="0">
                <a:solidFill>
                  <a:schemeClr val="tx1"/>
                </a:solidFill>
              </a:rPr>
              <a:t>Reviewed the LHC Credit Card Policy in </a:t>
            </a:r>
            <a:r>
              <a:rPr lang="en-US" sz="5000" dirty="0">
                <a:solidFill>
                  <a:schemeClr val="tx1"/>
                </a:solidFill>
              </a:rPr>
              <a:t>c</a:t>
            </a:r>
            <a:r>
              <a:rPr lang="en-US" sz="5000" dirty="0" smtClean="0">
                <a:solidFill>
                  <a:schemeClr val="tx1"/>
                </a:solidFill>
              </a:rPr>
              <a:t>onjunction with Human Resources</a:t>
            </a:r>
          </a:p>
          <a:p>
            <a:pPr marL="342900" indent="-342900" algn="l">
              <a:buFont typeface="Arial" panose="020B0604020202020204" pitchFamily="34" charset="0"/>
              <a:buChar char="•"/>
            </a:pPr>
            <a:r>
              <a:rPr lang="en-US" sz="5000" dirty="0" smtClean="0">
                <a:solidFill>
                  <a:schemeClr val="tx1"/>
                </a:solidFill>
              </a:rPr>
              <a:t>Completed a management review of the Aged Accounts Payables Report</a:t>
            </a:r>
          </a:p>
          <a:p>
            <a:pPr marL="342900" indent="-342900" algn="l">
              <a:buFont typeface="Arial" panose="020B0604020202020204" pitchFamily="34" charset="0"/>
              <a:buChar char="•"/>
            </a:pPr>
            <a:r>
              <a:rPr lang="en-US" sz="5000" dirty="0" smtClean="0">
                <a:solidFill>
                  <a:schemeClr val="tx1"/>
                </a:solidFill>
              </a:rPr>
              <a:t>Completed a management </a:t>
            </a:r>
            <a:r>
              <a:rPr lang="en-US" sz="5000" dirty="0">
                <a:solidFill>
                  <a:schemeClr val="tx1"/>
                </a:solidFill>
              </a:rPr>
              <a:t>r</a:t>
            </a:r>
            <a:r>
              <a:rPr lang="en-US" sz="5000" dirty="0" smtClean="0">
                <a:solidFill>
                  <a:schemeClr val="tx1"/>
                </a:solidFill>
              </a:rPr>
              <a:t>eview of the payment </a:t>
            </a:r>
            <a:r>
              <a:rPr lang="en-US" sz="5000" dirty="0">
                <a:solidFill>
                  <a:schemeClr val="tx1"/>
                </a:solidFill>
              </a:rPr>
              <a:t>c</a:t>
            </a:r>
            <a:r>
              <a:rPr lang="en-US" sz="5000" dirty="0" smtClean="0">
                <a:solidFill>
                  <a:schemeClr val="tx1"/>
                </a:solidFill>
              </a:rPr>
              <a:t>ycle for certain LHC programs</a:t>
            </a:r>
            <a:endParaRPr lang="en-US" sz="5000" dirty="0">
              <a:solidFill>
                <a:schemeClr val="tx1"/>
              </a:solidFill>
            </a:endParaRPr>
          </a:p>
          <a:p>
            <a:pPr marL="342900" indent="-342900" algn="l">
              <a:buFont typeface="Arial" panose="020B0604020202020204" pitchFamily="34" charset="0"/>
              <a:buChar char="•"/>
            </a:pPr>
            <a:r>
              <a:rPr lang="en-US" sz="5000" dirty="0" smtClean="0">
                <a:solidFill>
                  <a:schemeClr val="tx1"/>
                </a:solidFill>
              </a:rPr>
              <a:t>Worked on the selection and implementation of an Inventory Management System</a:t>
            </a:r>
            <a:endParaRPr lang="en-US" sz="5000" dirty="0">
              <a:solidFill>
                <a:schemeClr val="tx1"/>
              </a:solidFill>
            </a:endParaRPr>
          </a:p>
          <a:p>
            <a:pPr marL="342900" indent="-342900" algn="l">
              <a:buFont typeface="Arial" panose="020B0604020202020204" pitchFamily="34" charset="0"/>
              <a:buChar char="•"/>
            </a:pPr>
            <a:r>
              <a:rPr lang="en-US" sz="5000" dirty="0">
                <a:solidFill>
                  <a:schemeClr val="tx1"/>
                </a:solidFill>
              </a:rPr>
              <a:t>Worked </a:t>
            </a:r>
            <a:r>
              <a:rPr lang="en-US" sz="5000" dirty="0" smtClean="0">
                <a:solidFill>
                  <a:schemeClr val="tx1"/>
                </a:solidFill>
              </a:rPr>
              <a:t>with LA OIG on fraud </a:t>
            </a:r>
            <a:r>
              <a:rPr lang="en-US" sz="5000" dirty="0">
                <a:solidFill>
                  <a:schemeClr val="tx1"/>
                </a:solidFill>
              </a:rPr>
              <a:t>c</a:t>
            </a:r>
            <a:r>
              <a:rPr lang="en-US" sz="5000" dirty="0" smtClean="0">
                <a:solidFill>
                  <a:schemeClr val="tx1"/>
                </a:solidFill>
              </a:rPr>
              <a:t>omplaints</a:t>
            </a:r>
          </a:p>
          <a:p>
            <a:pPr marL="342900" indent="-342900" algn="l">
              <a:buFont typeface="Arial" panose="020B0604020202020204" pitchFamily="34" charset="0"/>
              <a:buChar char="•"/>
            </a:pPr>
            <a:r>
              <a:rPr lang="en-US" sz="5000" dirty="0" smtClean="0">
                <a:solidFill>
                  <a:schemeClr val="tx1"/>
                </a:solidFill>
              </a:rPr>
              <a:t>Prepared a Series of Standard Operating Procedures (SOP) for the Internal Audit Department</a:t>
            </a:r>
            <a:endParaRPr lang="en-US" sz="5000" dirty="0">
              <a:solidFill>
                <a:schemeClr val="tx1"/>
              </a:solidFill>
            </a:endParaRPr>
          </a:p>
          <a:p>
            <a:pPr marL="342900" indent="-342900" algn="l">
              <a:buFont typeface="Arial" panose="020B0604020202020204" pitchFamily="34" charset="0"/>
              <a:buChar char="•"/>
            </a:pPr>
            <a:r>
              <a:rPr lang="en-US" sz="5000" dirty="0" smtClean="0">
                <a:solidFill>
                  <a:schemeClr val="tx1"/>
                </a:solidFill>
              </a:rPr>
              <a:t>Submitted written responses and documentation to HUD in response to outstanding audit findings</a:t>
            </a:r>
            <a:endParaRPr lang="en-US" sz="5000" dirty="0">
              <a:solidFill>
                <a:schemeClr val="tx1"/>
              </a:solidFill>
            </a:endParaRPr>
          </a:p>
          <a:p>
            <a:pPr marL="342900" indent="-342900" algn="l">
              <a:buFont typeface="Arial" panose="020B0604020202020204" pitchFamily="34" charset="0"/>
              <a:buChar char="•"/>
            </a:pPr>
            <a:r>
              <a:rPr lang="en-US" sz="5000" dirty="0">
                <a:solidFill>
                  <a:schemeClr val="tx1"/>
                </a:solidFill>
              </a:rPr>
              <a:t>Continuous </a:t>
            </a:r>
            <a:r>
              <a:rPr lang="en-US" sz="5000" dirty="0" smtClean="0">
                <a:solidFill>
                  <a:schemeClr val="tx1"/>
                </a:solidFill>
              </a:rPr>
              <a:t>tracking </a:t>
            </a:r>
            <a:r>
              <a:rPr lang="en-US" sz="5000" dirty="0">
                <a:solidFill>
                  <a:schemeClr val="tx1"/>
                </a:solidFill>
              </a:rPr>
              <a:t>and </a:t>
            </a:r>
            <a:r>
              <a:rPr lang="en-US" sz="5000" dirty="0" smtClean="0">
                <a:solidFill>
                  <a:schemeClr val="tx1"/>
                </a:solidFill>
              </a:rPr>
              <a:t>review </a:t>
            </a:r>
            <a:r>
              <a:rPr lang="en-US" sz="5000" dirty="0">
                <a:solidFill>
                  <a:schemeClr val="tx1"/>
                </a:solidFill>
              </a:rPr>
              <a:t>of </a:t>
            </a:r>
            <a:r>
              <a:rPr lang="en-US" sz="5000" dirty="0" smtClean="0">
                <a:solidFill>
                  <a:schemeClr val="tx1"/>
                </a:solidFill>
              </a:rPr>
              <a:t>sub-recipient </a:t>
            </a:r>
            <a:r>
              <a:rPr lang="en-US" sz="5000" dirty="0">
                <a:solidFill>
                  <a:schemeClr val="tx1"/>
                </a:solidFill>
              </a:rPr>
              <a:t>a</a:t>
            </a:r>
            <a:r>
              <a:rPr lang="en-US" sz="5000" dirty="0" smtClean="0">
                <a:solidFill>
                  <a:schemeClr val="tx1"/>
                </a:solidFill>
              </a:rPr>
              <a:t>udits </a:t>
            </a:r>
            <a:r>
              <a:rPr lang="en-US" sz="5000" dirty="0">
                <a:solidFill>
                  <a:schemeClr val="tx1"/>
                </a:solidFill>
              </a:rPr>
              <a:t>(</a:t>
            </a:r>
            <a:r>
              <a:rPr lang="en-US" sz="5000" dirty="0" smtClean="0">
                <a:solidFill>
                  <a:schemeClr val="tx1"/>
                </a:solidFill>
              </a:rPr>
              <a:t>Super-Circular </a:t>
            </a:r>
            <a:r>
              <a:rPr lang="en-US" sz="5000" dirty="0">
                <a:solidFill>
                  <a:schemeClr val="tx1"/>
                </a:solidFill>
              </a:rPr>
              <a:t>200)</a:t>
            </a:r>
          </a:p>
          <a:p>
            <a:pPr marL="342900" indent="-342900" algn="l">
              <a:buFont typeface="Arial" panose="020B0604020202020204" pitchFamily="34" charset="0"/>
              <a:buChar char="•"/>
            </a:pPr>
            <a:r>
              <a:rPr lang="en-US" sz="5000" dirty="0" smtClean="0">
                <a:solidFill>
                  <a:schemeClr val="tx1"/>
                </a:solidFill>
              </a:rPr>
              <a:t>Served as the liaison between LHC and various external audit partners</a:t>
            </a:r>
            <a:endParaRPr lang="en-US" sz="5000" dirty="0">
              <a:solidFill>
                <a:schemeClr val="tx1"/>
              </a:solidFill>
            </a:endParaRPr>
          </a:p>
          <a:p>
            <a:pPr marL="342900" indent="-342900" algn="l">
              <a:buFont typeface="Arial" panose="020B0604020202020204" pitchFamily="34" charset="0"/>
              <a:buChar char="•"/>
            </a:pPr>
            <a:r>
              <a:rPr lang="en-US" sz="5000" dirty="0" smtClean="0">
                <a:solidFill>
                  <a:schemeClr val="tx1"/>
                </a:solidFill>
              </a:rPr>
              <a:t>Completed a file review of the LHC HOME Department recorded covenant agreements to determine which projects were appropriately recorded</a:t>
            </a:r>
          </a:p>
          <a:p>
            <a:pPr marL="342900" indent="-342900" algn="l">
              <a:buFont typeface="Arial" panose="020B0604020202020204" pitchFamily="34" charset="0"/>
              <a:buChar char="•"/>
            </a:pPr>
            <a:r>
              <a:rPr lang="en-US" sz="5000" dirty="0" smtClean="0">
                <a:solidFill>
                  <a:schemeClr val="tx1"/>
                </a:solidFill>
              </a:rPr>
              <a:t>Compiled procedures used by LHC programs to protect PII (Personal Identifiable Information)</a:t>
            </a:r>
            <a:endParaRPr lang="en-US" sz="5000" dirty="0">
              <a:solidFill>
                <a:schemeClr val="tx1"/>
              </a:solidFill>
            </a:endParaRPr>
          </a:p>
        </p:txBody>
      </p:sp>
      <p:sp>
        <p:nvSpPr>
          <p:cNvPr id="13" name="Title 1"/>
          <p:cNvSpPr txBox="1">
            <a:spLocks/>
          </p:cNvSpPr>
          <p:nvPr/>
        </p:nvSpPr>
        <p:spPr>
          <a:xfrm>
            <a:off x="4038600" y="838200"/>
            <a:ext cx="5181600" cy="2286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smtClean="0">
                <a:solidFill>
                  <a:schemeClr val="bg1"/>
                </a:solidFill>
              </a:rPr>
              <a:t>2020-2021</a:t>
            </a:r>
          </a:p>
          <a:p>
            <a:r>
              <a:rPr lang="en-US" sz="3500" b="1" dirty="0" smtClean="0">
                <a:solidFill>
                  <a:schemeClr val="bg1"/>
                </a:solidFill>
              </a:rPr>
              <a:t>Accomplishments</a:t>
            </a:r>
            <a:endParaRPr lang="en-US" sz="3500" dirty="0">
              <a:solidFill>
                <a:schemeClr val="bg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5</a:t>
            </a:fld>
            <a:endParaRPr lang="en-US" dirty="0"/>
          </a:p>
        </p:txBody>
      </p:sp>
    </p:spTree>
    <p:extLst>
      <p:ext uri="{BB962C8B-B14F-4D97-AF65-F5344CB8AC3E}">
        <p14:creationId xmlns:p14="http://schemas.microsoft.com/office/powerpoint/2010/main" val="35344005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4384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98433"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4" name="Content Placeholder 2"/>
          <p:cNvSpPr txBox="1">
            <a:spLocks/>
          </p:cNvSpPr>
          <p:nvPr/>
        </p:nvSpPr>
        <p:spPr>
          <a:xfrm>
            <a:off x="76200" y="2057400"/>
            <a:ext cx="9067800" cy="380999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endParaRPr lang="en-US" sz="1800" dirty="0" smtClean="0">
              <a:solidFill>
                <a:schemeClr val="tx1"/>
              </a:solidFill>
              <a:latin typeface="+mj-lt"/>
            </a:endParaRPr>
          </a:p>
          <a:p>
            <a:pPr marL="285750" indent="-285750" algn="l">
              <a:buFont typeface="Arial" panose="020B0604020202020204" pitchFamily="34" charset="0"/>
              <a:buChar char="•"/>
            </a:pPr>
            <a:endParaRPr lang="en-US" sz="2700" dirty="0" smtClean="0">
              <a:solidFill>
                <a:schemeClr val="tx1"/>
              </a:solidFill>
              <a:latin typeface="+mj-lt"/>
            </a:endParaRPr>
          </a:p>
          <a:p>
            <a:pPr marL="342900" indent="-342900" algn="l">
              <a:buFont typeface="Arial" panose="020B0604020202020204" pitchFamily="34" charset="0"/>
              <a:buChar char="•"/>
            </a:pPr>
            <a:r>
              <a:rPr lang="en-US" sz="2100" dirty="0" smtClean="0">
                <a:solidFill>
                  <a:schemeClr val="tx1"/>
                </a:solidFill>
              </a:rPr>
              <a:t>Audit of the LHC Homebuyer Counseling Program-</a:t>
            </a:r>
            <a:r>
              <a:rPr lang="en-US" sz="2100" i="1" dirty="0" smtClean="0">
                <a:solidFill>
                  <a:schemeClr val="tx1"/>
                </a:solidFill>
              </a:rPr>
              <a:t>In Progress</a:t>
            </a:r>
            <a:endParaRPr lang="en-US" sz="2100" i="1" dirty="0">
              <a:solidFill>
                <a:schemeClr val="tx1"/>
              </a:solidFill>
            </a:endParaRPr>
          </a:p>
          <a:p>
            <a:pPr marL="342900" indent="-342900" algn="l">
              <a:buFont typeface="Arial" panose="020B0604020202020204" pitchFamily="34" charset="0"/>
              <a:buChar char="•"/>
            </a:pPr>
            <a:r>
              <a:rPr lang="en-US" sz="2100" dirty="0" smtClean="0">
                <a:solidFill>
                  <a:schemeClr val="tx1"/>
                </a:solidFill>
              </a:rPr>
              <a:t>Inventory Software Project-Software, Policy Guide, Physical Inventory</a:t>
            </a:r>
            <a:endParaRPr lang="en-US" sz="2100" dirty="0">
              <a:solidFill>
                <a:schemeClr val="tx1"/>
              </a:solidFill>
            </a:endParaRPr>
          </a:p>
          <a:p>
            <a:pPr marL="342900" indent="-342900" algn="l">
              <a:buFont typeface="Arial" panose="020B0604020202020204" pitchFamily="34" charset="0"/>
              <a:buChar char="•"/>
            </a:pPr>
            <a:r>
              <a:rPr lang="en-US" sz="2100" dirty="0" smtClean="0">
                <a:solidFill>
                  <a:schemeClr val="tx1"/>
                </a:solidFill>
              </a:rPr>
              <a:t>PII (Personal Identifiable Information) Project </a:t>
            </a:r>
            <a:r>
              <a:rPr lang="en-US" sz="2100" i="1" dirty="0" smtClean="0">
                <a:solidFill>
                  <a:schemeClr val="tx1"/>
                </a:solidFill>
              </a:rPr>
              <a:t>(Update)</a:t>
            </a:r>
          </a:p>
          <a:p>
            <a:pPr marL="342900" indent="-342900" algn="l">
              <a:buFont typeface="Arial" panose="020B0604020202020204" pitchFamily="34" charset="0"/>
              <a:buChar char="•"/>
            </a:pPr>
            <a:r>
              <a:rPr lang="en-US" sz="2100" dirty="0" smtClean="0">
                <a:solidFill>
                  <a:schemeClr val="tx1"/>
                </a:solidFill>
              </a:rPr>
              <a:t>Community Housing Development Organizations (CHDO) Issues</a:t>
            </a:r>
            <a:endParaRPr lang="en-US" sz="2100" dirty="0">
              <a:solidFill>
                <a:schemeClr val="tx1"/>
              </a:solidFill>
            </a:endParaRPr>
          </a:p>
          <a:p>
            <a:pPr marL="342900" indent="-342900" algn="l">
              <a:buFont typeface="Arial" panose="020B0604020202020204" pitchFamily="34" charset="0"/>
              <a:buChar char="•"/>
            </a:pPr>
            <a:r>
              <a:rPr lang="en-US" sz="2100" dirty="0" smtClean="0">
                <a:solidFill>
                  <a:schemeClr val="tx1"/>
                </a:solidFill>
              </a:rPr>
              <a:t>Assist in the Preparation of 2021 NRPP Audit – Outside Audit</a:t>
            </a:r>
            <a:endParaRPr lang="en-US" sz="2100" dirty="0">
              <a:solidFill>
                <a:schemeClr val="tx1"/>
              </a:solidFill>
            </a:endParaRPr>
          </a:p>
          <a:p>
            <a:pPr marL="342900" indent="-342900" algn="l">
              <a:buFont typeface="Arial" panose="020B0604020202020204" pitchFamily="34" charset="0"/>
              <a:buChar char="•"/>
            </a:pPr>
            <a:r>
              <a:rPr lang="en-US" sz="2100" dirty="0">
                <a:solidFill>
                  <a:schemeClr val="tx1"/>
                </a:solidFill>
              </a:rPr>
              <a:t>Assist in the </a:t>
            </a:r>
            <a:r>
              <a:rPr lang="en-US" sz="2100" dirty="0" smtClean="0">
                <a:solidFill>
                  <a:schemeClr val="tx1"/>
                </a:solidFill>
              </a:rPr>
              <a:t>Preparation </a:t>
            </a:r>
            <a:r>
              <a:rPr lang="en-US" sz="2100" dirty="0">
                <a:solidFill>
                  <a:schemeClr val="tx1"/>
                </a:solidFill>
              </a:rPr>
              <a:t>of </a:t>
            </a:r>
            <a:r>
              <a:rPr lang="en-US" sz="2100" dirty="0" smtClean="0">
                <a:solidFill>
                  <a:schemeClr val="tx1"/>
                </a:solidFill>
              </a:rPr>
              <a:t>2021 GOHSEP Audit </a:t>
            </a:r>
            <a:r>
              <a:rPr lang="en-US" sz="2100" dirty="0">
                <a:solidFill>
                  <a:schemeClr val="tx1"/>
                </a:solidFill>
              </a:rPr>
              <a:t>– Outside </a:t>
            </a:r>
            <a:r>
              <a:rPr lang="en-US" sz="2100" dirty="0" smtClean="0">
                <a:solidFill>
                  <a:schemeClr val="tx1"/>
                </a:solidFill>
              </a:rPr>
              <a:t>Audit</a:t>
            </a:r>
          </a:p>
          <a:p>
            <a:pPr marL="342900" indent="-342900" algn="l">
              <a:buFont typeface="Arial" panose="020B0604020202020204" pitchFamily="34" charset="0"/>
              <a:buChar char="•"/>
            </a:pPr>
            <a:r>
              <a:rPr lang="en-US" sz="2100" dirty="0" smtClean="0">
                <a:solidFill>
                  <a:schemeClr val="tx1"/>
                </a:solidFill>
              </a:rPr>
              <a:t>Assist in the Preparation of the LHC Annual Audit</a:t>
            </a:r>
          </a:p>
          <a:p>
            <a:pPr marL="342900" indent="-342900" algn="l">
              <a:buFont typeface="Arial" panose="020B0604020202020204" pitchFamily="34" charset="0"/>
              <a:buChar char="•"/>
            </a:pPr>
            <a:r>
              <a:rPr lang="en-US" sz="2100" dirty="0" smtClean="0">
                <a:solidFill>
                  <a:schemeClr val="tx1"/>
                </a:solidFill>
              </a:rPr>
              <a:t>Database Conversion - Microsoft Access to SQL</a:t>
            </a:r>
            <a:endParaRPr lang="en-US" sz="2100" dirty="0">
              <a:solidFill>
                <a:schemeClr val="tx1"/>
              </a:solidFill>
            </a:endParaRPr>
          </a:p>
          <a:p>
            <a:pPr marL="342900" indent="-342900" algn="l">
              <a:buFont typeface="Arial" panose="020B0604020202020204" pitchFamily="34" charset="0"/>
              <a:buChar char="•"/>
            </a:pPr>
            <a:r>
              <a:rPr lang="en-US" sz="2100" dirty="0" smtClean="0">
                <a:solidFill>
                  <a:schemeClr val="tx1"/>
                </a:solidFill>
              </a:rPr>
              <a:t>Working on the update to the 2022 </a:t>
            </a:r>
            <a:r>
              <a:rPr lang="en-US" sz="2100" dirty="0">
                <a:solidFill>
                  <a:schemeClr val="tx1"/>
                </a:solidFill>
              </a:rPr>
              <a:t>Annual Audit </a:t>
            </a:r>
            <a:r>
              <a:rPr lang="en-US" sz="2100" dirty="0" smtClean="0">
                <a:solidFill>
                  <a:schemeClr val="tx1"/>
                </a:solidFill>
              </a:rPr>
              <a:t>Plan</a:t>
            </a:r>
          </a:p>
          <a:p>
            <a:pPr marL="342900" indent="-342900" algn="l">
              <a:buFont typeface="Arial" panose="020B0604020202020204" pitchFamily="34" charset="0"/>
              <a:buChar char="•"/>
            </a:pPr>
            <a:r>
              <a:rPr lang="en-US" sz="2100" dirty="0" smtClean="0">
                <a:solidFill>
                  <a:schemeClr val="tx1"/>
                </a:solidFill>
              </a:rPr>
              <a:t>Tracking and Reviewing Annual Audit Submissions (796 in 2020 and 456 so far in 2021) </a:t>
            </a:r>
            <a:endParaRPr lang="en-US" sz="2100" dirty="0">
              <a:solidFill>
                <a:schemeClr val="tx1"/>
              </a:solidFill>
            </a:endParaRPr>
          </a:p>
          <a:p>
            <a:pPr marL="342900" indent="-342900" algn="l">
              <a:buFont typeface="Arial" panose="020B0604020202020204" pitchFamily="34" charset="0"/>
              <a:buChar char="•"/>
            </a:pPr>
            <a:r>
              <a:rPr lang="en-US" sz="2100" dirty="0" smtClean="0">
                <a:solidFill>
                  <a:schemeClr val="tx1"/>
                </a:solidFill>
              </a:rPr>
              <a:t>Tracking all Hotline and Fraud Complaints</a:t>
            </a:r>
          </a:p>
          <a:p>
            <a:pPr algn="l"/>
            <a:endParaRPr lang="en-US" sz="2700" dirty="0">
              <a:solidFill>
                <a:schemeClr val="tx1"/>
              </a:solidFill>
            </a:endParaRPr>
          </a:p>
        </p:txBody>
      </p:sp>
      <p:sp>
        <p:nvSpPr>
          <p:cNvPr id="13" name="Title 1"/>
          <p:cNvSpPr txBox="1">
            <a:spLocks/>
          </p:cNvSpPr>
          <p:nvPr/>
        </p:nvSpPr>
        <p:spPr>
          <a:xfrm>
            <a:off x="4038600" y="838200"/>
            <a:ext cx="5181600" cy="2286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smtClean="0">
                <a:solidFill>
                  <a:schemeClr val="bg1"/>
                </a:solidFill>
              </a:rPr>
              <a:t>Current Projects</a:t>
            </a:r>
            <a:endParaRPr lang="en-US" sz="3500" dirty="0">
              <a:solidFill>
                <a:schemeClr val="bg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6</a:t>
            </a:fld>
            <a:endParaRPr lang="en-US" dirty="0"/>
          </a:p>
        </p:txBody>
      </p:sp>
    </p:spTree>
    <p:extLst>
      <p:ext uri="{BB962C8B-B14F-4D97-AF65-F5344CB8AC3E}">
        <p14:creationId xmlns:p14="http://schemas.microsoft.com/office/powerpoint/2010/main" val="35344005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06EAE92B4B9AF547A33AA5D462C4A1C5" ma:contentTypeVersion="2" ma:contentTypeDescription="Create a new document." ma:contentTypeScope="" ma:versionID="904f6839b3a4957ae72589a57b1a4a3c">
  <xsd:schema xmlns:xsd="http://www.w3.org/2001/XMLSchema" xmlns:xs="http://www.w3.org/2001/XMLSchema" xmlns:p="http://schemas.microsoft.com/office/2006/metadata/properties" xmlns:ns2="9bfa651e-1493-4c79-b59e-52320b34b357" xmlns:ns3="e187e5b8-5350-4d50-94d9-3c64de64ff25" targetNamespace="http://schemas.microsoft.com/office/2006/metadata/properties" ma:root="true" ma:fieldsID="c0236e74b06ded5b3e4b92b4a9b0092e" ns2:_="" ns3:_="">
    <xsd:import namespace="9bfa651e-1493-4c79-b59e-52320b34b357"/>
    <xsd:import namespace="e187e5b8-5350-4d50-94d9-3c64de64ff25"/>
    <xsd:element name="properties">
      <xsd:complexType>
        <xsd:sequence>
          <xsd:element name="documentManagement">
            <xsd:complexType>
              <xsd:all>
                <xsd:element ref="ns2:FromProgram"/>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fa651e-1493-4c79-b59e-52320b34b357" elementFormDefault="qualified">
    <xsd:import namespace="http://schemas.microsoft.com/office/2006/documentManagement/types"/>
    <xsd:import namespace="http://schemas.microsoft.com/office/infopath/2007/PartnerControls"/>
    <xsd:element name="FromProgram" ma:index="8" ma:displayName="From Program" ma:default="Accounting" ma:format="Dropdown" ma:internalName="FromProgram">
      <xsd:simpleType>
        <xsd:restriction base="dms:Choice">
          <xsd:enumeration value="Accounting"/>
          <xsd:enumeration value="Administration"/>
          <xsd:enumeration value="Asset Management"/>
          <xsd:enumeration value="Bylaws of the Louisiana Housing Finance Agency"/>
          <xsd:enumeration value="Energy Assistance"/>
          <xsd:enumeration value="HOME"/>
          <xsd:enumeration value="Housing Trust Fund"/>
          <xsd:enumeration value="Human Resources"/>
          <xsd:enumeration value="Information Technology"/>
          <xsd:enumeration value="Internal Audit"/>
          <xsd:enumeration value="Legal"/>
          <xsd:enumeration value="Low-Income Housing Tax Credit"/>
          <xsd:enumeration value="Neighborhood Stabilization"/>
          <xsd:enumeration value="Non-Profit Rebuilding"/>
          <xsd:enumeration value="Performance Based Contract Administration"/>
          <xsd:enumeration value="Public Information &amp; Marketing"/>
          <xsd:enumeration value="Records Management"/>
          <xsd:enumeration value="Single Family (Homeownership)"/>
          <xsd:enumeration value="Special Programs"/>
          <xsd:enumeration value="Agency Properties"/>
          <xsd:enumeration value="Operations"/>
          <xsd:enumeration value="Procurement"/>
          <xsd:enumeration value="LHA"/>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187e5b8-5350-4d50-94d9-3c64de64ff25"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FromProgram xmlns="9bfa651e-1493-4c79-b59e-52320b34b357">Accounting</FromProgram>
    <_dlc_DocId xmlns="e187e5b8-5350-4d50-94d9-3c64de64ff25">35A5UYQPYMWZ-269-9</_dlc_DocId>
    <_dlc_DocIdUrl xmlns="e187e5b8-5350-4d50-94d9-3c64de64ff25">
      <Url>http://sharepoint/pr/_layouts/DocIdRedir.aspx?ID=35A5UYQPYMWZ-269-9</Url>
      <Description>35A5UYQPYMWZ-269-9</Description>
    </_dlc_DocIdUrl>
  </documentManagement>
</p:properties>
</file>

<file path=customXml/itemProps1.xml><?xml version="1.0" encoding="utf-8"?>
<ds:datastoreItem xmlns:ds="http://schemas.openxmlformats.org/officeDocument/2006/customXml" ds:itemID="{7C6F5BE6-D7C7-4829-9D2E-22ED20939978}">
  <ds:schemaRefs>
    <ds:schemaRef ds:uri="http://schemas.microsoft.com/sharepoint/v3/contenttype/forms"/>
  </ds:schemaRefs>
</ds:datastoreItem>
</file>

<file path=customXml/itemProps2.xml><?xml version="1.0" encoding="utf-8"?>
<ds:datastoreItem xmlns:ds="http://schemas.openxmlformats.org/officeDocument/2006/customXml" ds:itemID="{DDEF92EC-BF0F-4F1A-8F3F-9E3F42B57881}">
  <ds:schemaRefs>
    <ds:schemaRef ds:uri="http://schemas.microsoft.com/sharepoint/events"/>
  </ds:schemaRefs>
</ds:datastoreItem>
</file>

<file path=customXml/itemProps3.xml><?xml version="1.0" encoding="utf-8"?>
<ds:datastoreItem xmlns:ds="http://schemas.openxmlformats.org/officeDocument/2006/customXml" ds:itemID="{67BBB212-5383-403D-A1BD-C02E6F27D9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fa651e-1493-4c79-b59e-52320b34b357"/>
    <ds:schemaRef ds:uri="e187e5b8-5350-4d50-94d9-3c64de64ff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CA482D6-88F9-4539-91F6-EC7C528F7514}">
  <ds:schemaRefs>
    <ds:schemaRef ds:uri="e187e5b8-5350-4d50-94d9-3c64de64ff25"/>
    <ds:schemaRef ds:uri="http://purl.org/dc/elements/1.1/"/>
    <ds:schemaRef ds:uri="http://purl.org/dc/terms/"/>
    <ds:schemaRef ds:uri="http://schemas.microsoft.com/office/2006/documentManagement/types"/>
    <ds:schemaRef ds:uri="9bfa651e-1493-4c79-b59e-52320b34b357"/>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2073</TotalTime>
  <Words>415</Words>
  <Application>Microsoft Office PowerPoint</Application>
  <PresentationFormat>On-screen Show (4:3)</PresentationFormat>
  <Paragraphs>83</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Georgia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kdorsey</dc:creator>
  <cp:lastModifiedBy>Barry Brooks</cp:lastModifiedBy>
  <cp:revision>141</cp:revision>
  <cp:lastPrinted>2021-07-13T21:34:09Z</cp:lastPrinted>
  <dcterms:created xsi:type="dcterms:W3CDTF">2015-04-09T14:19:40Z</dcterms:created>
  <dcterms:modified xsi:type="dcterms:W3CDTF">2021-07-17T19:45:25Z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0x01010006EAE92B4B9AF547A33AA5D462C4A1C5</vt:lpwstr>
  </property>
  <property fmtid="{D5CDD505-2E9C-101B-9397-08002B2CF9AE}" pid="3" name="_dlc_DocIdItemGuid">
    <vt:lpwstr>ff2ee886-6917-489a-b8fd-0edea619e4b2</vt:lpwstr>
  </property>
</Properties>
</file>