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0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8" autoAdjust="0"/>
    <p:restoredTop sz="93939" autoAdjust="0"/>
  </p:normalViewPr>
  <p:slideViewPr>
    <p:cSldViewPr>
      <p:cViewPr varScale="1">
        <p:scale>
          <a:sx n="115" d="100"/>
          <a:sy n="115" d="100"/>
        </p:scale>
        <p:origin x="201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8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669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acintosh HD:Users:ojwilliams:Desktop:logo-1.png">
            <a:extLst>
              <a:ext uri="{FF2B5EF4-FFF2-40B4-BE49-F238E27FC236}">
                <a16:creationId xmlns:a16="http://schemas.microsoft.com/office/drawing/2014/main" id="{AF1CDBC4-0243-40C1-9706-C08615831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88297"/>
            <a:ext cx="566261" cy="59750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11">
            <a:extLst>
              <a:ext uri="{FF2B5EF4-FFF2-40B4-BE49-F238E27FC236}">
                <a16:creationId xmlns:a16="http://schemas.microsoft.com/office/drawing/2014/main" id="{30489DCA-5173-4F78-BB96-D6A13B76B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839200"/>
            <a:ext cx="3733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Trajan Pro" pitchFamily="18" charset="0"/>
              </a:rPr>
              <a:t>SSA CONSULTANTS</a:t>
            </a:r>
          </a:p>
          <a:p>
            <a:r>
              <a:rPr lang="en-US" sz="900" b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© Copyright 2017 • www.consultssa.com</a:t>
            </a:r>
          </a:p>
        </p:txBody>
      </p:sp>
    </p:spTree>
    <p:extLst>
      <p:ext uri="{BB962C8B-B14F-4D97-AF65-F5344CB8AC3E}">
        <p14:creationId xmlns:p14="http://schemas.microsoft.com/office/powerpoint/2010/main" val="1795823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83CB8BC4-D212-4E39-9A07-0A3AE91E20B9}" type="datetimeFigureOut">
              <a:rPr lang="en-US" smtClean="0"/>
              <a:t>7/21/2021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8DEB8542-2713-4B01-92F5-62E8F7DDAC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08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B8542-2713-4B01-92F5-62E8F7DDAC6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115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28C99672-A209-4AB7-9024-E4F8E260426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A73F7910-CF47-45C1-B83A-AE57F09E2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42A19BA1-C8EB-4790-B139-84426D8E0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C5F2233-CCC3-412B-84F1-D7C76EDE2F6F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31233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21550F8A-94CC-414D-A966-9020C580A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41940A50-8998-413E-8C6B-613C23D3A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470ADEA1-C7BC-435C-A053-7669D5F477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3870502-10B7-49AC-BAF8-47CE015E07E4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4474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CD49B55A-958D-48E5-99AB-9295D9E69E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CFD3AD54-86D8-4543-A11F-16A40B8D7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05ADE320-B7ED-483F-865F-2FFFEDE30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E09B006-8A2C-4B5C-9BC4-5724ECD114DF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54375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9E754B1D-5552-4B7B-A5AD-97CE160C31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798974DB-098A-4872-A345-4B2AC02A7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0A72C896-5D1D-45DC-8E67-E050560F08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5B6CF25-B652-49E3-AA85-9FA05125393D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808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5074FD97-4974-4ABC-93BA-E6BE664C73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1D20C18D-0C2B-4616-9889-53460250C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C581A8B9-BCA5-4E6E-87D5-D2646453C7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862D7F-2D0B-46BB-B859-7FE915C3D1AC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059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44F4B92-523B-44A1-BAFA-6638CDEAAB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FE45B03-1ACE-4779-B735-DFED702C0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781C84B4-1DD8-4618-9D1A-DA990D6DC5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1311F56-05EE-4229-AA1D-01F7484D180E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7172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5C6826C4-660A-4886-A066-98640F7C0B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E7086F9C-BA8F-4423-BF1D-3952A780E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115B5AAD-AAE2-49BB-9FB2-5BDC87931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0B3CA22-AECB-464F-A95A-26E720E082F1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0876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45FCCDB-C15E-4892-8845-D9F15C47A0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7FDAACA2-F70B-4648-B5EC-73163C0C1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6C3131CF-561D-4F5F-874B-4CB7745B74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E6C2EEF-E175-40E3-B627-EC343BC92659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8346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EBFD423-016E-4EDD-9EF7-726176E063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978A78B9-C287-4352-B394-2FDA605D7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45F77F26-1951-45D3-9403-A6B5ECF99F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5594F1-F893-498B-9E37-FAD488158CE9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4381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90EDBEF6-2C5D-4F7F-A60A-B315270B95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4648C227-5444-487C-8404-106F5DC7B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778D4ED6-BA03-4D0D-9C53-EDBCC3C30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CF7B98C-8779-4260-949B-12BF8CE909D9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5496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9C44644C-908D-48ED-8328-9488FE1DF2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E9A0A223-3757-49B6-8D64-84D56C154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A06287CE-5715-48F3-85F3-EFBADA59AD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DF30C5-63D3-4B40-8992-D2845ADD5FB5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018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A72E9A86-6CD9-4738-97C3-96BD8FEE4B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DA432245-E065-47FF-BE0B-928F35088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B79A709-EFC8-46DC-8640-27062D4F02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448A150-3E67-469A-8323-01366447E3A0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50835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37C18AC8-4BEB-48E1-9157-1303A2DF85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36B3C7F8-DA3D-4263-BB6E-09CE45B12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372DF598-D343-4953-9D9A-6261204D1D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2033695-62FA-4F7A-87CF-9E14E30C5897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447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lang="en-US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D94DE-E326-4FF2-A32F-B42F37DEEA30}" type="datetime1">
              <a:rPr lang="en-US" smtClean="0"/>
              <a:t>7/21/2021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3280-7C05-418D-B76A-12FBD985F88D}" type="datetime1">
              <a:rPr lang="en-US" smtClean="0"/>
              <a:t>7/21/2021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8256-7C51-43DB-9E1F-C6F97225336A}" type="datetime1">
              <a:rPr lang="en-US" smtClean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07690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lang="en-US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3A000-CE2F-458D-80C2-3DFDF8AE396B}" type="datetime1">
              <a:rPr lang="en-US" smtClean="0"/>
              <a:t>7/21/2021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91000" y="6307690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8600" y="6172200"/>
            <a:ext cx="7620000" cy="685800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52400" y="6172200"/>
            <a:ext cx="37338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tx1">
                    <a:lumMod val="75000"/>
                  </a:schemeClr>
                </a:solidFill>
                <a:latin typeface="Trajan Pro" pitchFamily="18" charset="0"/>
              </a:rPr>
              <a:t>SSA CONSULTANTS</a:t>
            </a:r>
          </a:p>
          <a:p>
            <a:pPr>
              <a:spcBef>
                <a:spcPct val="50000"/>
              </a:spcBef>
            </a:pPr>
            <a:r>
              <a:rPr lang="en-US" sz="1000" b="0" dirty="0">
                <a:solidFill>
                  <a:schemeClr val="tx1">
                    <a:lumMod val="75000"/>
                  </a:schemeClr>
                </a:solidFill>
                <a:latin typeface="+mn-lt"/>
              </a:rPr>
              <a:t>© Copyright 2012 • www.consultssa.com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F0E4D-F34E-42B8-B111-D944B8F0F5C9}" type="datetime1">
              <a:rPr lang="en-US" smtClean="0"/>
              <a:t>7/21/2021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30258-0F2A-4593-BED9-9A8703233516}" type="datetime1">
              <a:rPr lang="en-US" smtClean="0"/>
              <a:t>7/21/2021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91000" y="6307690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D4C2-B2A2-4859-9150-C554BF3CA7B1}" type="datetime1">
              <a:rPr lang="en-US" smtClean="0"/>
              <a:t>7/21/2021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F279E-8DD7-44C1-A259-6EBCDE5FD3B8}" type="datetime1">
              <a:rPr lang="en-US" smtClean="0"/>
              <a:t>7/21/2021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23643-3025-454A-840E-7E980C3A29EE}" type="datetime1">
              <a:rPr lang="en-US" smtClean="0"/>
              <a:t>7/21/2021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21FA6-AE7B-4543-8789-93CB885EB363}" type="datetime1">
              <a:rPr lang="en-US" smtClean="0"/>
              <a:t>7/21/2021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F264102-C0AD-49CA-BFB3-55B3F8C34065}" type="datetime1">
              <a:rPr lang="en-US" smtClean="0"/>
              <a:t>7/21/2021</a:t>
            </a:fld>
            <a:endParaRPr lang="en-US" dirty="0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04800" y="6180014"/>
            <a:ext cx="373380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SSA Consultants</a:t>
            </a:r>
          </a:p>
          <a:p>
            <a:pPr>
              <a:spcBef>
                <a:spcPct val="50000"/>
              </a:spcBef>
            </a:pPr>
            <a:r>
              <a:rPr lang="en-US" sz="1000" b="0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© Copyright 2021 • www.consultssa.com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58080" y="6096000"/>
            <a:ext cx="8827840" cy="0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4424" y="3025775"/>
            <a:ext cx="8077200" cy="1927225"/>
          </a:xfrm>
        </p:spPr>
        <p:txBody>
          <a:bodyPr/>
          <a:lstStyle/>
          <a:p>
            <a:r>
              <a:rPr lang="en-US" dirty="0"/>
              <a:t>Effective Board Governance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4424" y="3810000"/>
            <a:ext cx="6965576" cy="2286000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1800" dirty="0">
                <a:latin typeface="Avenir Book" panose="02000503020000020003" pitchFamily="2" charset="0"/>
              </a:rPr>
              <a:t>July 22, 2021</a:t>
            </a:r>
          </a:p>
          <a:p>
            <a:r>
              <a:rPr lang="en-US" sz="2800" dirty="0">
                <a:latin typeface="Avenir Book" panose="02000503020000020003" pitchFamily="2" charset="0"/>
              </a:rPr>
              <a:t>Dr. Christel Slaughter, CEO</a:t>
            </a:r>
          </a:p>
          <a:p>
            <a:r>
              <a:rPr lang="en-US" sz="2800" dirty="0">
                <a:latin typeface="Avenir Book" panose="02000503020000020003" pitchFamily="2" charset="0"/>
              </a:rPr>
              <a:t>SSA Consultants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77240F-F97C-6543-B42A-8CD888CC7C77}"/>
              </a:ext>
            </a:extLst>
          </p:cNvPr>
          <p:cNvSpPr txBox="1"/>
          <p:nvPr/>
        </p:nvSpPr>
        <p:spPr>
          <a:xfrm>
            <a:off x="740291" y="11936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26" name="Picture 2" descr="Louisiana Housing Corporation (LHC)">
            <a:extLst>
              <a:ext uri="{FF2B5EF4-FFF2-40B4-BE49-F238E27FC236}">
                <a16:creationId xmlns:a16="http://schemas.microsoft.com/office/drawing/2014/main" id="{41C38266-AF16-7C46-9263-F43AA6D16F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24" y="1743075"/>
            <a:ext cx="6324600" cy="128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67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E73DD90-B917-448D-8E4F-15992B048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altLang="en-US" sz="2800" dirty="0"/>
              <a:t>Understand your financial statement</a:t>
            </a:r>
          </a:p>
          <a:p>
            <a:pPr>
              <a:spcBef>
                <a:spcPct val="0"/>
              </a:spcBef>
            </a:pPr>
            <a:endParaRPr lang="en-US" altLang="en-US" sz="2800" dirty="0"/>
          </a:p>
          <a:p>
            <a:pPr>
              <a:spcBef>
                <a:spcPct val="0"/>
              </a:spcBef>
            </a:pPr>
            <a:r>
              <a:rPr lang="en-US" altLang="en-US" sz="2800" dirty="0"/>
              <a:t>Ask questions when you don</a:t>
            </a:r>
            <a:r>
              <a:rPr lang="ja-JP" altLang="en-US" sz="2800"/>
              <a:t>’</a:t>
            </a:r>
            <a:r>
              <a:rPr lang="en-US" altLang="ja-JP" sz="2800" dirty="0"/>
              <a:t>t understand</a:t>
            </a:r>
          </a:p>
          <a:p>
            <a:pPr>
              <a:spcBef>
                <a:spcPct val="0"/>
              </a:spcBef>
            </a:pPr>
            <a:endParaRPr lang="en-US" altLang="en-US" sz="2800" dirty="0"/>
          </a:p>
          <a:p>
            <a:pPr>
              <a:spcBef>
                <a:spcPct val="0"/>
              </a:spcBef>
            </a:pPr>
            <a:r>
              <a:rPr lang="en-US" altLang="en-US" sz="2800" dirty="0"/>
              <a:t>Ask for a one-on-one session if needed</a:t>
            </a:r>
          </a:p>
          <a:p>
            <a:pPr>
              <a:spcBef>
                <a:spcPct val="0"/>
              </a:spcBef>
            </a:pPr>
            <a:endParaRPr lang="en-US" altLang="en-US" sz="2800" dirty="0"/>
          </a:p>
          <a:p>
            <a:pPr>
              <a:spcBef>
                <a:spcPct val="0"/>
              </a:spcBef>
            </a:pPr>
            <a:r>
              <a:rPr lang="en-US" altLang="en-US" sz="2800" dirty="0"/>
              <a:t>No question is </a:t>
            </a:r>
            <a:r>
              <a:rPr lang="ja-JP" altLang="en-US" sz="2800"/>
              <a:t>“</a:t>
            </a:r>
            <a:r>
              <a:rPr lang="en-US" altLang="ja-JP" sz="2800" dirty="0"/>
              <a:t>too dumb</a:t>
            </a:r>
            <a:r>
              <a:rPr lang="ja-JP" altLang="en-US" sz="2800"/>
              <a:t>”</a:t>
            </a:r>
            <a:endParaRPr lang="en-US" altLang="ja-JP" sz="2800" dirty="0"/>
          </a:p>
          <a:p>
            <a:pPr>
              <a:spcBef>
                <a:spcPct val="0"/>
              </a:spcBef>
            </a:pPr>
            <a:endParaRPr lang="en-US" altLang="en-US" sz="2800" dirty="0"/>
          </a:p>
          <a:p>
            <a:pPr>
              <a:spcBef>
                <a:spcPct val="0"/>
              </a:spcBef>
            </a:pPr>
            <a:r>
              <a:rPr lang="en-US" altLang="en-US" sz="2800" dirty="0"/>
              <a:t>REMEMBER you are accountable to the taxpayers!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90D395-ADAC-4E3B-9E4E-2DE3DBFC1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2</a:t>
            </a:r>
            <a:br>
              <a:rPr lang="en-US" dirty="0">
                <a:ea typeface="+mj-ea"/>
                <a:cs typeface="+mj-cs"/>
              </a:rPr>
            </a:br>
            <a:r>
              <a:rPr lang="en-US" sz="3100" i="1" dirty="0">
                <a:ea typeface="+mj-ea"/>
                <a:cs typeface="+mj-cs"/>
              </a:rPr>
              <a:t>Over-Reliance on Treasurer or Finance Committee</a:t>
            </a:r>
            <a:endParaRPr lang="en-US" sz="3600" i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22782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FCE4D7CD-C4C3-45F3-A084-7A040E0AA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Hiring family members of Board members</a:t>
            </a:r>
          </a:p>
          <a:p>
            <a:endParaRPr lang="en-US" altLang="en-US" sz="2800" dirty="0"/>
          </a:p>
          <a:p>
            <a:r>
              <a:rPr lang="en-US" altLang="en-US" sz="2800" dirty="0"/>
              <a:t>Service recipients serving as Board members</a:t>
            </a:r>
          </a:p>
          <a:p>
            <a:endParaRPr lang="en-US" altLang="en-US" sz="2800" dirty="0"/>
          </a:p>
          <a:p>
            <a:r>
              <a:rPr lang="en-US" altLang="en-US" sz="2800" dirty="0"/>
              <a:t>Importance of transparency:	</a:t>
            </a:r>
          </a:p>
          <a:p>
            <a:pPr lvl="1"/>
            <a:r>
              <a:rPr lang="en-US" altLang="en-US" sz="2400" dirty="0"/>
              <a:t>Purchasing goods or services from companies/non-profits owned or directed by Board members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49BD43-02D5-4F37-BE7F-079C1BF5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3</a:t>
            </a:r>
            <a:br>
              <a:rPr lang="en-US" dirty="0">
                <a:ea typeface="+mj-ea"/>
                <a:cs typeface="+mj-cs"/>
              </a:rPr>
            </a:br>
            <a:r>
              <a:rPr lang="en-US" sz="3100" i="1" dirty="0">
                <a:ea typeface="+mj-ea"/>
                <a:cs typeface="+mj-cs"/>
              </a:rPr>
              <a:t>Not Understanding Conflicts of Interest </a:t>
            </a:r>
          </a:p>
        </p:txBody>
      </p:sp>
    </p:spTree>
    <p:extLst>
      <p:ext uri="{BB962C8B-B14F-4D97-AF65-F5344CB8AC3E}">
        <p14:creationId xmlns:p14="http://schemas.microsoft.com/office/powerpoint/2010/main" val="1308642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0E9665B4-AC12-4F7D-922D-BDC912A62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Groupthink is real!</a:t>
            </a:r>
          </a:p>
          <a:p>
            <a:endParaRPr lang="en-US" altLang="en-US" sz="2800" dirty="0"/>
          </a:p>
          <a:p>
            <a:r>
              <a:rPr lang="en-US" altLang="en-US" sz="2800" dirty="0"/>
              <a:t>Remember the </a:t>
            </a:r>
            <a:r>
              <a:rPr lang="en-US" altLang="ja-JP" sz="2800" dirty="0"/>
              <a:t>“Bay of Pigs”</a:t>
            </a:r>
            <a:endParaRPr lang="en-US" alt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AD8FF-1F65-44CB-B227-8A4289682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4</a:t>
            </a:r>
            <a:br>
              <a:rPr lang="en-US" dirty="0">
                <a:ea typeface="+mj-ea"/>
                <a:cs typeface="+mj-cs"/>
              </a:rPr>
            </a:br>
            <a:r>
              <a:rPr lang="en-US" sz="3600" i="1" dirty="0">
                <a:ea typeface="+mj-ea"/>
                <a:cs typeface="+mj-cs"/>
              </a:rPr>
              <a:t>Remaining Silent When There are Problems</a:t>
            </a:r>
          </a:p>
        </p:txBody>
      </p:sp>
    </p:spTree>
    <p:extLst>
      <p:ext uri="{BB962C8B-B14F-4D97-AF65-F5344CB8AC3E}">
        <p14:creationId xmlns:p14="http://schemas.microsoft.com/office/powerpoint/2010/main" val="264442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B8A4DE4C-58B3-4DD9-9202-618B0ED38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267200"/>
          </a:xfrm>
        </p:spPr>
        <p:txBody>
          <a:bodyPr/>
          <a:lstStyle/>
          <a:p>
            <a:r>
              <a:rPr lang="en-US" altLang="en-US" sz="2800" dirty="0"/>
              <a:t>This is a BOARD problem – don</a:t>
            </a:r>
            <a:r>
              <a:rPr lang="ja-JP" altLang="en-US" sz="2800" dirty="0"/>
              <a:t>’</a:t>
            </a:r>
            <a:r>
              <a:rPr lang="en-US" altLang="ja-JP" sz="2800" dirty="0"/>
              <a:t>t expect staff to handle!</a:t>
            </a:r>
          </a:p>
          <a:p>
            <a:endParaRPr lang="en-US" altLang="en-US" sz="2800" dirty="0"/>
          </a:p>
          <a:p>
            <a:r>
              <a:rPr lang="en-US" altLang="en-US" sz="2800" dirty="0"/>
              <a:t>Should fall to the Board Chair</a:t>
            </a:r>
          </a:p>
          <a:p>
            <a:endParaRPr lang="en-US" altLang="en-US" sz="2800" dirty="0"/>
          </a:p>
          <a:p>
            <a:r>
              <a:rPr lang="en-US" altLang="en-US" sz="2800" dirty="0"/>
              <a:t>If they are destructive, they should be asked to </a:t>
            </a:r>
            <a:br>
              <a:rPr lang="en-US" altLang="en-US" sz="2800" dirty="0"/>
            </a:br>
            <a:r>
              <a:rPr lang="en-US" altLang="en-US" sz="2800" dirty="0"/>
              <a:t>step down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25D832-F862-4604-AD0D-B0029499B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5</a:t>
            </a:r>
            <a:br>
              <a:rPr lang="en-US" dirty="0">
                <a:ea typeface="+mj-ea"/>
                <a:cs typeface="+mj-cs"/>
              </a:rPr>
            </a:br>
            <a:r>
              <a:rPr lang="en-US" sz="3600" i="1" dirty="0">
                <a:ea typeface="+mj-ea"/>
                <a:cs typeface="+mj-cs"/>
              </a:rPr>
              <a:t>Allowing One Board Member to Dominate</a:t>
            </a:r>
          </a:p>
        </p:txBody>
      </p:sp>
    </p:spTree>
    <p:extLst>
      <p:ext uri="{BB962C8B-B14F-4D97-AF65-F5344CB8AC3E}">
        <p14:creationId xmlns:p14="http://schemas.microsoft.com/office/powerpoint/2010/main" val="1785691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13B09493-778A-4BBB-BB9A-BB9AA68B31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Should agree on expectations in advance</a:t>
            </a:r>
          </a:p>
          <a:p>
            <a:endParaRPr lang="en-US" altLang="en-US" sz="2800" dirty="0"/>
          </a:p>
          <a:p>
            <a:r>
              <a:rPr lang="en-US" altLang="en-US" sz="2800" dirty="0"/>
              <a:t>All Board members should have input</a:t>
            </a:r>
          </a:p>
          <a:p>
            <a:endParaRPr lang="en-US" altLang="en-US" sz="2800" dirty="0"/>
          </a:p>
          <a:p>
            <a:r>
              <a:rPr lang="en-US" altLang="en-US" sz="2800" dirty="0"/>
              <a:t>Should have a written record of the evaluation</a:t>
            </a:r>
          </a:p>
          <a:p>
            <a:endParaRPr lang="en-US" altLang="en-US" sz="2800" dirty="0"/>
          </a:p>
          <a:p>
            <a:r>
              <a:rPr lang="en-US" altLang="en-US" sz="2800" dirty="0"/>
              <a:t>Pros and cons of 360 evaluations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853BDF-8D61-43D4-B1ED-033C9F03F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6</a:t>
            </a:r>
            <a:br>
              <a:rPr lang="en-US" dirty="0">
                <a:ea typeface="+mj-ea"/>
                <a:cs typeface="+mj-cs"/>
              </a:rPr>
            </a:br>
            <a:r>
              <a:rPr lang="en-US" sz="3600" i="1" dirty="0">
                <a:ea typeface="+mj-ea"/>
                <a:cs typeface="+mj-cs"/>
              </a:rPr>
              <a:t>Not Evaluating Your Executive Director</a:t>
            </a:r>
          </a:p>
        </p:txBody>
      </p:sp>
    </p:spTree>
    <p:extLst>
      <p:ext uri="{BB962C8B-B14F-4D97-AF65-F5344CB8AC3E}">
        <p14:creationId xmlns:p14="http://schemas.microsoft.com/office/powerpoint/2010/main" val="2782064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02894BE-8AA3-4CDA-81AE-3C816F27D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800" dirty="0"/>
              <a:t>When Board members cross the line and direct other staff or programs, they must remember…</a:t>
            </a:r>
          </a:p>
          <a:p>
            <a:pPr algn="ctr">
              <a:buFontTx/>
              <a:buNone/>
            </a:pPr>
            <a:endParaRPr lang="en-US" altLang="en-US" sz="2800" dirty="0"/>
          </a:p>
          <a:p>
            <a:pPr algn="ctr">
              <a:buFontTx/>
              <a:buNone/>
            </a:pPr>
            <a:r>
              <a:rPr lang="en-US" altLang="en-US" sz="2800" dirty="0"/>
              <a:t>referent power is stronger than position power!</a:t>
            </a:r>
          </a:p>
          <a:p>
            <a:pPr algn="ctr">
              <a:buFontTx/>
              <a:buNone/>
            </a:pPr>
            <a:r>
              <a:rPr lang="en-US" altLang="en-US" sz="2800" i="1" dirty="0"/>
              <a:t>or….</a:t>
            </a:r>
            <a:endParaRPr lang="en-US" altLang="en-US" sz="2800" dirty="0"/>
          </a:p>
          <a:p>
            <a:pPr algn="ctr">
              <a:buFontTx/>
              <a:buNone/>
            </a:pPr>
            <a:r>
              <a:rPr lang="en-US" altLang="en-US" sz="2800" dirty="0"/>
              <a:t>it</a:t>
            </a:r>
            <a:r>
              <a:rPr lang="ja-JP" altLang="en-US" sz="2800" dirty="0"/>
              <a:t>’</a:t>
            </a:r>
            <a:r>
              <a:rPr lang="en-US" altLang="ja-JP" sz="2800" dirty="0"/>
              <a:t>s not what you know, it’s who you know.</a:t>
            </a:r>
          </a:p>
          <a:p>
            <a:pPr algn="ctr">
              <a:buFontTx/>
              <a:buNone/>
            </a:pPr>
            <a:endParaRPr lang="en-US" alt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18FB78-4B28-46DB-B78E-8797DF780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Deadly Sin No. 7 </a:t>
            </a:r>
            <a:br>
              <a:rPr lang="en-US" dirty="0">
                <a:ea typeface="+mj-ea"/>
                <a:cs typeface="+mj-cs"/>
              </a:rPr>
            </a:br>
            <a:r>
              <a:rPr lang="en-US" sz="3100" i="1" dirty="0">
                <a:ea typeface="+mj-ea"/>
                <a:cs typeface="+mj-cs"/>
              </a:rPr>
              <a:t>Confusing Governance with Micromanagement</a:t>
            </a:r>
          </a:p>
        </p:txBody>
      </p:sp>
    </p:spTree>
    <p:extLst>
      <p:ext uri="{BB962C8B-B14F-4D97-AF65-F5344CB8AC3E}">
        <p14:creationId xmlns:p14="http://schemas.microsoft.com/office/powerpoint/2010/main" val="1895574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CCFA2D1E-BA08-4795-8F7D-BCC29054E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/>
          <a:lstStyle/>
          <a:p>
            <a:r>
              <a:rPr lang="en-US" altLang="en-US" sz="2800" dirty="0"/>
              <a:t>Here is a pretty simple approach called</a:t>
            </a:r>
          </a:p>
          <a:p>
            <a:pPr lvl="1"/>
            <a:r>
              <a:rPr lang="en-US" altLang="en-US" sz="2400" dirty="0"/>
              <a:t>The Commitment Model</a:t>
            </a:r>
          </a:p>
        </p:txBody>
      </p:sp>
      <p:sp>
        <p:nvSpPr>
          <p:cNvPr id="46083" name="Title 1">
            <a:extLst>
              <a:ext uri="{FF2B5EF4-FFF2-40B4-BE49-F238E27FC236}">
                <a16:creationId xmlns:a16="http://schemas.microsoft.com/office/drawing/2014/main" id="{8294BA6F-1F83-412F-A0DA-10289FA09B5A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altLang="en-US" dirty="0"/>
              <a:t>How Do You Get Board </a:t>
            </a:r>
            <a:br>
              <a:rPr lang="en-US" altLang="en-US" dirty="0"/>
            </a:br>
            <a:r>
              <a:rPr lang="en-US" altLang="en-US" dirty="0"/>
              <a:t>Members Engaged?</a:t>
            </a:r>
          </a:p>
        </p:txBody>
      </p:sp>
    </p:spTree>
    <p:extLst>
      <p:ext uri="{BB962C8B-B14F-4D97-AF65-F5344CB8AC3E}">
        <p14:creationId xmlns:p14="http://schemas.microsoft.com/office/powerpoint/2010/main" val="558198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7" descr="JS Commitment Circle.jpg">
            <a:extLst>
              <a:ext uri="{FF2B5EF4-FFF2-40B4-BE49-F238E27FC236}">
                <a16:creationId xmlns:a16="http://schemas.microsoft.com/office/drawing/2014/main" id="{915DA29D-2C3E-442A-B1ED-5A33F62BD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013" y="709613"/>
            <a:ext cx="4973637" cy="497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599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779D01B8-1BBE-46BD-A1E6-1FC463D7B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Role of the Board – Varies by Type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726ECB07-F19D-42EC-B561-B171AA1754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3962400" cy="4718304"/>
          </a:xfrm>
        </p:spPr>
        <p:txBody>
          <a:bodyPr/>
          <a:lstStyle/>
          <a:p>
            <a:r>
              <a:rPr lang="en-US" altLang="en-US" dirty="0"/>
              <a:t>Following the law, open meetings laws, Sarbanes-Oxley (SOX)</a:t>
            </a:r>
          </a:p>
          <a:p>
            <a:r>
              <a:rPr lang="en-US" altLang="en-US" dirty="0"/>
              <a:t>Set policy</a:t>
            </a:r>
          </a:p>
          <a:p>
            <a:r>
              <a:rPr lang="en-US" altLang="en-US" dirty="0"/>
              <a:t>Clarify ambiguities</a:t>
            </a:r>
          </a:p>
          <a:p>
            <a:r>
              <a:rPr lang="en-US" altLang="en-US" dirty="0"/>
              <a:t>Avoid crisis management</a:t>
            </a:r>
          </a:p>
          <a:p>
            <a:r>
              <a:rPr lang="en-US" altLang="en-US" dirty="0"/>
              <a:t>Ensure legal compliance</a:t>
            </a:r>
          </a:p>
          <a:p>
            <a:endParaRPr lang="en-US" altLang="en-US" dirty="0"/>
          </a:p>
        </p:txBody>
      </p:sp>
      <p:sp>
        <p:nvSpPr>
          <p:cNvPr id="18436" name="Content Placeholder 10">
            <a:extLst>
              <a:ext uri="{FF2B5EF4-FFF2-40B4-BE49-F238E27FC236}">
                <a16:creationId xmlns:a16="http://schemas.microsoft.com/office/drawing/2014/main" id="{302A812A-833A-45AB-B887-B85E249E18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Govern and monitor, macromanage but  </a:t>
            </a:r>
            <a:br>
              <a:rPr lang="en-US" altLang="en-US" dirty="0"/>
            </a:br>
            <a:r>
              <a:rPr lang="en-US" alt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micromanage</a:t>
            </a:r>
          </a:p>
          <a:p>
            <a:r>
              <a:rPr lang="en-US" altLang="en-US" dirty="0"/>
              <a:t>Plan (long-term and short-term)</a:t>
            </a:r>
          </a:p>
          <a:p>
            <a:r>
              <a:rPr lang="en-US" altLang="en-US" dirty="0"/>
              <a:t>Replenish Board members</a:t>
            </a:r>
          </a:p>
          <a:p>
            <a:r>
              <a:rPr lang="en-US" altLang="en-US" dirty="0"/>
              <a:t>Hire and evaluate the CEO/Director</a:t>
            </a:r>
          </a:p>
        </p:txBody>
      </p:sp>
    </p:spTree>
    <p:extLst>
      <p:ext uri="{BB962C8B-B14F-4D97-AF65-F5344CB8AC3E}">
        <p14:creationId xmlns:p14="http://schemas.microsoft.com/office/powerpoint/2010/main" val="315695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CE1D87D5-537F-463F-8B51-5AD0A9D02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600" dirty="0"/>
              <a:t>No individual Board member authority</a:t>
            </a:r>
          </a:p>
          <a:p>
            <a:r>
              <a:rPr lang="en-US" altLang="en-US" sz="2600" i="1" dirty="0"/>
              <a:t>Consensus building </a:t>
            </a:r>
            <a:r>
              <a:rPr lang="en-US" altLang="en-US" sz="2600" dirty="0"/>
              <a:t>is key</a:t>
            </a:r>
          </a:p>
          <a:p>
            <a:r>
              <a:rPr lang="en-US" altLang="en-US" sz="2600" dirty="0"/>
              <a:t>Be open and honest/listen, don</a:t>
            </a:r>
            <a:r>
              <a:rPr lang="ja-JP" altLang="en-US" sz="2600" dirty="0"/>
              <a:t>’</a:t>
            </a:r>
            <a:r>
              <a:rPr lang="en-US" altLang="ja-JP" sz="2600" dirty="0"/>
              <a:t>t talk</a:t>
            </a:r>
          </a:p>
          <a:p>
            <a:r>
              <a:rPr lang="en-US" altLang="en-US" sz="2600" dirty="0"/>
              <a:t>Compromise and don</a:t>
            </a:r>
            <a:r>
              <a:rPr lang="ja-JP" altLang="en-US" sz="2600" dirty="0"/>
              <a:t>’</a:t>
            </a:r>
            <a:r>
              <a:rPr lang="en-US" altLang="ja-JP" sz="2600" dirty="0"/>
              <a:t>t personalize</a:t>
            </a:r>
          </a:p>
          <a:p>
            <a:r>
              <a:rPr lang="en-US" altLang="en-US" sz="2600" dirty="0"/>
              <a:t>Be informed</a:t>
            </a:r>
          </a:p>
          <a:p>
            <a:r>
              <a:rPr lang="en-US" altLang="en-US" sz="2600" dirty="0"/>
              <a:t>Respect legal and ethical items from closed sessions</a:t>
            </a:r>
          </a:p>
          <a:p>
            <a:r>
              <a:rPr lang="en-US" altLang="en-US" sz="2600" dirty="0"/>
              <a:t>Don</a:t>
            </a:r>
            <a:r>
              <a:rPr lang="ja-JP" altLang="en-US" sz="2600" dirty="0"/>
              <a:t>’</a:t>
            </a:r>
            <a:r>
              <a:rPr lang="en-US" altLang="ja-JP" sz="2600" dirty="0"/>
              <a:t>t be political</a:t>
            </a:r>
          </a:p>
          <a:p>
            <a:r>
              <a:rPr lang="en-US" altLang="en-US" sz="2600" dirty="0"/>
              <a:t>Get to know the Board team members</a:t>
            </a:r>
          </a:p>
          <a:p>
            <a:r>
              <a:rPr lang="en-US" altLang="en-US" sz="2600" dirty="0"/>
              <a:t>CEO/Executive Director is a key part of the Board team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B3D86-1531-4691-831B-90F972D8F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The Board Works as a Team</a:t>
            </a:r>
          </a:p>
        </p:txBody>
      </p:sp>
    </p:spTree>
    <p:extLst>
      <p:ext uri="{BB962C8B-B14F-4D97-AF65-F5344CB8AC3E}">
        <p14:creationId xmlns:p14="http://schemas.microsoft.com/office/powerpoint/2010/main" val="4190361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3F87823B-4896-4741-BF8E-7CF2CCE42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495800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altLang="en-US" sz="2800" dirty="0"/>
              <a:t>Executive Director is the CEO and has </a:t>
            </a:r>
            <a:r>
              <a:rPr lang="en-US" altLang="en-US" sz="2800" b="1" i="1" dirty="0"/>
              <a:t>all</a:t>
            </a:r>
            <a:r>
              <a:rPr lang="en-US" altLang="en-US" sz="2800" dirty="0"/>
              <a:t> day-to-day management responsibility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en-US" altLang="en-US" sz="2800" dirty="0"/>
              <a:t>Executive Director offers recommendations to the Board; trust is key</a:t>
            </a:r>
          </a:p>
          <a:p>
            <a:pPr>
              <a:spcBef>
                <a:spcPts val="2400"/>
              </a:spcBef>
              <a:spcAft>
                <a:spcPts val="2400"/>
              </a:spcAft>
            </a:pPr>
            <a:endParaRPr lang="en-US" alt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3A0FFC-D8DB-418C-9E59-F77EE37C5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Board/Executive </a:t>
            </a:r>
            <a:br>
              <a:rPr lang="en-US" dirty="0">
                <a:ea typeface="+mj-ea"/>
                <a:cs typeface="+mj-cs"/>
              </a:rPr>
            </a:br>
            <a:r>
              <a:rPr lang="en-US" dirty="0">
                <a:ea typeface="+mj-ea"/>
                <a:cs typeface="+mj-cs"/>
              </a:rPr>
              <a:t>Director Relationship</a:t>
            </a:r>
          </a:p>
        </p:txBody>
      </p:sp>
    </p:spTree>
    <p:extLst>
      <p:ext uri="{BB962C8B-B14F-4D97-AF65-F5344CB8AC3E}">
        <p14:creationId xmlns:p14="http://schemas.microsoft.com/office/powerpoint/2010/main" val="626021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66C99-5DAD-4177-BC24-35CC2E0B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Role of the Executive Director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94B9D24E-8D7A-4A1A-80BD-1A143D7DDB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605338" cy="4267200"/>
          </a:xfrm>
        </p:spPr>
        <p:txBody>
          <a:bodyPr/>
          <a:lstStyle/>
          <a:p>
            <a:r>
              <a:rPr lang="en-US" altLang="en-US" sz="2400" dirty="0"/>
              <a:t>Representing the organization in negotiations and public events</a:t>
            </a:r>
          </a:p>
          <a:p>
            <a:r>
              <a:rPr lang="en-US" altLang="en-US" sz="2400" dirty="0"/>
              <a:t>Maintaining regulatory liaisons</a:t>
            </a:r>
          </a:p>
          <a:p>
            <a:r>
              <a:rPr lang="en-US" altLang="en-US" sz="2400" dirty="0"/>
              <a:t>Hiring, directing, educating, evaluating, and disciplining staff</a:t>
            </a:r>
          </a:p>
          <a:p>
            <a:r>
              <a:rPr lang="en-US" altLang="en-US" sz="2400" dirty="0"/>
              <a:t>Preparing the annual budget  and managing finances</a:t>
            </a:r>
          </a:p>
          <a:p>
            <a:r>
              <a:rPr lang="en-US" altLang="en-US" sz="2400" dirty="0"/>
              <a:t>Overseeing staff and programs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Planning operations consistent with Board</a:t>
            </a:r>
            <a:r>
              <a:rPr lang="ja-JP" altLang="en-US" sz="2400">
                <a:solidFill>
                  <a:srgbClr val="000000"/>
                </a:solidFill>
              </a:rPr>
              <a:t>’</a:t>
            </a:r>
            <a:r>
              <a:rPr lang="en-US" altLang="ja-JP" sz="2400" dirty="0">
                <a:solidFill>
                  <a:srgbClr val="000000"/>
                </a:solidFill>
              </a:rPr>
              <a:t>s long-term plan</a:t>
            </a:r>
            <a:endParaRPr lang="en-US" altLang="en-US" sz="2400" dirty="0">
              <a:solidFill>
                <a:srgbClr val="000000"/>
              </a:solidFill>
            </a:endParaRPr>
          </a:p>
        </p:txBody>
      </p:sp>
      <p:sp>
        <p:nvSpPr>
          <p:cNvPr id="24580" name="Content Placeholder 6">
            <a:extLst>
              <a:ext uri="{FF2B5EF4-FFF2-40B4-BE49-F238E27FC236}">
                <a16:creationId xmlns:a16="http://schemas.microsoft.com/office/drawing/2014/main" id="{8BEDF928-E9F9-4ADD-896D-A3EDC66D3C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6500" y="1676400"/>
            <a:ext cx="4038600" cy="4267200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>
                <a:solidFill>
                  <a:srgbClr val="000000"/>
                </a:solidFill>
              </a:rPr>
              <a:t>Reporting to Board on programs and operations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Staying abreast of new developments and keeping the Board up-to-date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Remaining current 	            on appropriate </a:t>
            </a:r>
            <a:br>
              <a:rPr lang="en-US" altLang="en-US" sz="2400" dirty="0">
                <a:solidFill>
                  <a:srgbClr val="000000"/>
                </a:solidFill>
              </a:rPr>
            </a:br>
            <a:r>
              <a:rPr lang="en-US" altLang="en-US" sz="2400" dirty="0">
                <a:solidFill>
                  <a:srgbClr val="000000"/>
                </a:solidFill>
              </a:rPr>
              <a:t>management operations</a:t>
            </a:r>
          </a:p>
          <a:p>
            <a:r>
              <a:rPr lang="en-US" altLang="en-US" sz="2400" dirty="0">
                <a:solidFill>
                  <a:srgbClr val="000000"/>
                </a:solidFill>
              </a:rPr>
              <a:t>Monitoring compliance  with federal, state, and local laws/program rules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7919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DD6E9988-C793-4598-B328-7BAA5073D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/>
              <a:t>Chain-of-command structure; </a:t>
            </a:r>
            <a:br>
              <a:rPr lang="en-US" altLang="en-US" sz="2800" dirty="0"/>
            </a:br>
            <a:r>
              <a:rPr lang="en-US" altLang="en-US" sz="2800" dirty="0"/>
              <a:t>Executive Director at top</a:t>
            </a:r>
          </a:p>
          <a:p>
            <a:r>
              <a:rPr lang="en-US" altLang="en-US" sz="2800" dirty="0"/>
              <a:t>Board should communicate though </a:t>
            </a:r>
            <a:br>
              <a:rPr lang="en-US" altLang="en-US" sz="2800" dirty="0"/>
            </a:br>
            <a:r>
              <a:rPr lang="en-US" altLang="en-US" sz="2800" dirty="0"/>
              <a:t>Executive Director</a:t>
            </a:r>
          </a:p>
          <a:p>
            <a:r>
              <a:rPr lang="en-US" altLang="en-US" sz="2800" dirty="0"/>
              <a:t>Board-staff </a:t>
            </a:r>
            <a:r>
              <a:rPr lang="ja-JP" altLang="en-US" sz="2800" dirty="0"/>
              <a:t>“</a:t>
            </a:r>
            <a:r>
              <a:rPr lang="en-US" altLang="ja-JP" sz="2800" dirty="0"/>
              <a:t>short-circuits</a:t>
            </a:r>
            <a:r>
              <a:rPr lang="ja-JP" altLang="en-US" sz="2800" dirty="0"/>
              <a:t>”</a:t>
            </a:r>
            <a:r>
              <a:rPr lang="en-US" altLang="ja-JP" sz="2800" dirty="0"/>
              <a:t> can be problematic; indicates lack of trust</a:t>
            </a:r>
          </a:p>
          <a:p>
            <a:r>
              <a:rPr lang="en-US" altLang="en-US" sz="2800" dirty="0"/>
              <a:t>Board members must be careful NOT to </a:t>
            </a:r>
            <a:br>
              <a:rPr lang="en-US" altLang="en-US" sz="2800" dirty="0"/>
            </a:br>
            <a:r>
              <a:rPr lang="en-US" altLang="en-US" sz="2800" dirty="0"/>
              <a:t>abuse staff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8B8B4F-E6A6-4DE3-B33B-73D4E694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Board and Other Staff</a:t>
            </a:r>
          </a:p>
        </p:txBody>
      </p:sp>
    </p:spTree>
    <p:extLst>
      <p:ext uri="{BB962C8B-B14F-4D97-AF65-F5344CB8AC3E}">
        <p14:creationId xmlns:p14="http://schemas.microsoft.com/office/powerpoint/2010/main" val="2188616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AED5212-A213-49AB-BFF0-1677CA2F7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latin typeface="Calibri" charset="0"/>
                <a:ea typeface="ＭＳ Ｐゴシック" charset="0"/>
              </a:rPr>
              <a:t>How boards get in trouble</a:t>
            </a:r>
          </a:p>
          <a:p>
            <a:pPr marL="0" indent="0">
              <a:buFontTx/>
              <a:buNone/>
              <a:defRPr/>
            </a:pPr>
            <a:endParaRPr lang="en-US" sz="2800" dirty="0">
              <a:latin typeface="Calibri" charset="0"/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latin typeface="Calibri" charset="0"/>
                <a:ea typeface="ＭＳ Ｐゴシック" charset="0"/>
              </a:rPr>
              <a:t>The slippery slope of complacency</a:t>
            </a:r>
          </a:p>
          <a:p>
            <a:pPr>
              <a:defRPr/>
            </a:pPr>
            <a:endParaRPr lang="en-US" sz="2800" dirty="0">
              <a:latin typeface="Calibri" charset="0"/>
              <a:ea typeface="ＭＳ Ｐゴシック" charset="0"/>
            </a:endParaRPr>
          </a:p>
          <a:p>
            <a:pPr marL="0" indent="0">
              <a:buFontTx/>
              <a:buNone/>
              <a:defRPr/>
            </a:pPr>
            <a:endParaRPr lang="en-US" sz="2800" dirty="0">
              <a:latin typeface="Calibri" charset="0"/>
              <a:ea typeface="ＭＳ Ｐゴシック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0E8B95-114D-45C0-AEBD-11C2ABBE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Seems Pretty Simple, Right?</a:t>
            </a:r>
          </a:p>
        </p:txBody>
      </p:sp>
    </p:spTree>
    <p:extLst>
      <p:ext uri="{BB962C8B-B14F-4D97-AF65-F5344CB8AC3E}">
        <p14:creationId xmlns:p14="http://schemas.microsoft.com/office/powerpoint/2010/main" val="351216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C8E5D59C-A1D5-4A20-92C6-F28742BC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Lack of Knowledge about the Organization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Over-Reliance on Treasurer or Finance Committee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Not Understanding Conflicts of Interest 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Remaining Silent When There are Problems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Allowing One Board Member to Dominate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Not Evaluating Your Executive Director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altLang="en-US" sz="2800" i="1" dirty="0"/>
              <a:t>Confusing Governance with Micromanagement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</a:pPr>
            <a:endParaRPr lang="en-US" altLang="en-US" sz="2800" dirty="0"/>
          </a:p>
        </p:txBody>
      </p:sp>
      <p:sp>
        <p:nvSpPr>
          <p:cNvPr id="31747" name="Title 1">
            <a:extLst>
              <a:ext uri="{FF2B5EF4-FFF2-40B4-BE49-F238E27FC236}">
                <a16:creationId xmlns:a16="http://schemas.microsoft.com/office/drawing/2014/main" id="{81BE41A0-841D-490A-8394-F04FFDED6905}"/>
              </a:ext>
            </a:extLst>
          </p:cNvPr>
          <p:cNvSpPr>
            <a:spLocks noGrp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altLang="en-US" dirty="0"/>
              <a:t>Seven Deadly Sins of </a:t>
            </a:r>
            <a:br>
              <a:rPr lang="en-US" altLang="en-US" dirty="0"/>
            </a:br>
            <a:r>
              <a:rPr lang="en-US" altLang="en-US" dirty="0"/>
              <a:t>Ineffective Board Governance</a:t>
            </a:r>
          </a:p>
        </p:txBody>
      </p:sp>
    </p:spTree>
    <p:extLst>
      <p:ext uri="{BB962C8B-B14F-4D97-AF65-F5344CB8AC3E}">
        <p14:creationId xmlns:p14="http://schemas.microsoft.com/office/powerpoint/2010/main" val="2180098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4601DE79-FF30-460A-9C14-116A9A979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Know your goals</a:t>
            </a:r>
          </a:p>
          <a:p>
            <a:endParaRPr lang="en-US" altLang="en-US" sz="2800" dirty="0"/>
          </a:p>
          <a:p>
            <a:r>
              <a:rPr lang="en-US" altLang="en-US" sz="2800" dirty="0"/>
              <a:t>Monitor your progress periodically</a:t>
            </a:r>
          </a:p>
          <a:p>
            <a:endParaRPr lang="en-US" altLang="en-US" sz="2800" dirty="0"/>
          </a:p>
          <a:p>
            <a:r>
              <a:rPr lang="en-US" altLang="en-US" sz="2800" dirty="0"/>
              <a:t>Know your timetables</a:t>
            </a:r>
          </a:p>
          <a:p>
            <a:endParaRPr lang="en-US" altLang="en-US" sz="2800" dirty="0"/>
          </a:p>
          <a:p>
            <a:r>
              <a:rPr lang="en-US" altLang="en-US" sz="2800" dirty="0"/>
              <a:t>Read minutes and relevant materials</a:t>
            </a: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294EF641-19D8-4C13-8BFD-360ECD4E5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600" dirty="0">
                <a:ea typeface="+mj-ea"/>
                <a:cs typeface="+mj-cs"/>
              </a:rPr>
              <a:t>Deadly Sin No. 1</a:t>
            </a:r>
            <a:br>
              <a:rPr lang="en-US" sz="3600" dirty="0">
                <a:ea typeface="+mj-ea"/>
                <a:cs typeface="+mj-cs"/>
              </a:rPr>
            </a:br>
            <a:r>
              <a:rPr lang="en-US" sz="2800" i="1" dirty="0">
                <a:ea typeface="+mj-ea"/>
                <a:cs typeface="+mj-cs"/>
              </a:rPr>
              <a:t>Lack of Knowledge about the Organization</a:t>
            </a:r>
            <a:endParaRPr lang="en-US" sz="3600" i="1" dirty="0"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07705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SA PowerPoint Template">
  <a:themeElements>
    <a:clrScheme name="Custom 14">
      <a:dk1>
        <a:srgbClr val="161616"/>
      </a:dk1>
      <a:lt1>
        <a:srgbClr val="FFFFFF"/>
      </a:lt1>
      <a:dk2>
        <a:srgbClr val="550050"/>
      </a:dk2>
      <a:lt2>
        <a:srgbClr val="DDDDDD"/>
      </a:lt2>
      <a:accent1>
        <a:srgbClr val="B9CD4B"/>
      </a:accent1>
      <a:accent2>
        <a:srgbClr val="550050"/>
      </a:accent2>
      <a:accent3>
        <a:srgbClr val="FFFFFF"/>
      </a:accent3>
      <a:accent4>
        <a:srgbClr val="808DA0"/>
      </a:accent4>
      <a:accent5>
        <a:srgbClr val="AD8F67"/>
      </a:accent5>
      <a:accent6>
        <a:srgbClr val="79463D"/>
      </a:accent6>
      <a:hlink>
        <a:srgbClr val="93A299"/>
      </a:hlink>
      <a:folHlink>
        <a:srgbClr val="800080"/>
      </a:folHlink>
    </a:clrScheme>
    <a:fontScheme name="Custom 8">
      <a:majorFont>
        <a:latin typeface="Lucida Sans"/>
        <a:ea typeface=""/>
        <a:cs typeface=""/>
      </a:majorFont>
      <a:minorFont>
        <a:latin typeface="Calibri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ywv xmlns="f7025032-520d-41e9-9bba-06ed3eca9d6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A8FAD6A84F24AB84E63BF285502ED" ma:contentTypeVersion="9" ma:contentTypeDescription="Create a new document." ma:contentTypeScope="" ma:versionID="5922d55503031a822c70e0fdf08c45b7">
  <xsd:schema xmlns:xsd="http://www.w3.org/2001/XMLSchema" xmlns:xs="http://www.w3.org/2001/XMLSchema" xmlns:p="http://schemas.microsoft.com/office/2006/metadata/properties" xmlns:ns2="67738315-5e00-4b5e-8860-e17190124394" xmlns:ns3="f7025032-520d-41e9-9bba-06ed3eca9d67" targetNamespace="http://schemas.microsoft.com/office/2006/metadata/properties" ma:root="true" ma:fieldsID="66be663e30e4020c4e3cd0da1037a013" ns2:_="" ns3:_="">
    <xsd:import namespace="67738315-5e00-4b5e-8860-e17190124394"/>
    <xsd:import namespace="f7025032-520d-41e9-9bba-06ed3eca9d6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fywv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8315-5e00-4b5e-8860-e171901243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025032-520d-41e9-9bba-06ed3eca9d67" elementFormDefault="qualified">
    <xsd:import namespace="http://schemas.microsoft.com/office/2006/documentManagement/types"/>
    <xsd:import namespace="http://schemas.microsoft.com/office/infopath/2007/PartnerControls"/>
    <xsd:element name="fywv" ma:index="10" nillable="true" ma:displayName="Date and Time" ma:internalName="fywv">
      <xsd:simpleType>
        <xsd:restriction base="dms:DateTime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A92733-071E-4A56-9BB2-D47067E9D1CD}">
  <ds:schemaRefs>
    <ds:schemaRef ds:uri="67738315-5e00-4b5e-8860-e17190124394"/>
    <ds:schemaRef ds:uri="http://purl.org/dc/dcmitype/"/>
    <ds:schemaRef ds:uri="http://www.w3.org/XML/1998/namespace"/>
    <ds:schemaRef ds:uri="f7025032-520d-41e9-9bba-06ed3eca9d67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C628A39-17DC-4770-BC71-081C11C962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1BAF2A-BFC5-4EC8-BFAE-6CB9089121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738315-5e00-4b5e-8860-e17190124394"/>
    <ds:schemaRef ds:uri="f7025032-520d-41e9-9bba-06ed3eca9d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SSA PowerPoint Template</Template>
  <TotalTime>1519</TotalTime>
  <Words>649</Words>
  <Application>Microsoft Office PowerPoint</Application>
  <PresentationFormat>On-screen Show (4:3)</PresentationFormat>
  <Paragraphs>123</Paragraphs>
  <Slides>17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ＭＳ Ｐゴシック</vt:lpstr>
      <vt:lpstr>Arial</vt:lpstr>
      <vt:lpstr>Avenir Book</vt:lpstr>
      <vt:lpstr>Calibri</vt:lpstr>
      <vt:lpstr>Lucida Sans</vt:lpstr>
      <vt:lpstr>Trajan Pro</vt:lpstr>
      <vt:lpstr>SSA PowerPoint Template</vt:lpstr>
      <vt:lpstr>Effective Board Governance </vt:lpstr>
      <vt:lpstr>Role of the Board – Varies by Type</vt:lpstr>
      <vt:lpstr>The Board Works as a Team</vt:lpstr>
      <vt:lpstr>Board/Executive  Director Relationship</vt:lpstr>
      <vt:lpstr>Role of the Executive Director</vt:lpstr>
      <vt:lpstr>Board and Other Staff</vt:lpstr>
      <vt:lpstr>Seems Pretty Simple, Right?</vt:lpstr>
      <vt:lpstr>Seven Deadly Sins of  Ineffective Board Governance</vt:lpstr>
      <vt:lpstr>Deadly Sin No. 1 Lack of Knowledge about the Organization</vt:lpstr>
      <vt:lpstr>Deadly Sin No. 2 Over-Reliance on Treasurer or Finance Committee</vt:lpstr>
      <vt:lpstr>Deadly Sin No. 3 Not Understanding Conflicts of Interest </vt:lpstr>
      <vt:lpstr>Deadly Sin No. 4 Remaining Silent When There are Problems</vt:lpstr>
      <vt:lpstr>Deadly Sin No. 5 Allowing One Board Member to Dominate</vt:lpstr>
      <vt:lpstr>Deadly Sin No. 6 Not Evaluating Your Executive Director</vt:lpstr>
      <vt:lpstr>Deadly Sin No. 7  Confusing Governance with Micromanagement</vt:lpstr>
      <vt:lpstr>How Do You Get Board  Members Engaged?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Louisiana Hospital Association</dc:title>
  <dc:creator>aott</dc:creator>
  <cp:lastModifiedBy>Barry Brooks</cp:lastModifiedBy>
  <cp:revision>65</cp:revision>
  <cp:lastPrinted>2017-06-26T16:07:51Z</cp:lastPrinted>
  <dcterms:created xsi:type="dcterms:W3CDTF">2013-05-31T14:39:34Z</dcterms:created>
  <dcterms:modified xsi:type="dcterms:W3CDTF">2021-07-21T12:52:31Z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0x01010070CA8FAD6A84F24AB84E63BF285502ED</vt:lpwstr>
  </property>
</Properties>
</file>