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5"/>
  </p:sldMasterIdLst>
  <p:notesMasterIdLst>
    <p:notesMasterId r:id="rId18"/>
  </p:notesMasterIdLst>
  <p:sldIdLst>
    <p:sldId id="280" r:id="rId6"/>
    <p:sldId id="261" r:id="rId7"/>
    <p:sldId id="281" r:id="rId8"/>
    <p:sldId id="274" r:id="rId9"/>
    <p:sldId id="275" r:id="rId10"/>
    <p:sldId id="282" r:id="rId11"/>
    <p:sldId id="283" r:id="rId12"/>
    <p:sldId id="284" r:id="rId13"/>
    <p:sldId id="285" r:id="rId14"/>
    <p:sldId id="286" r:id="rId15"/>
    <p:sldId id="287" r:id="rId16"/>
    <p:sldId id="288" r:id="rId17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6" userDrawn="1">
          <p15:clr>
            <a:srgbClr val="A4A3A4"/>
          </p15:clr>
        </p15:guide>
        <p15:guide id="2" pos="386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4B65"/>
    <a:srgbClr val="00B5BF"/>
    <a:srgbClr val="356081"/>
    <a:srgbClr val="FFC8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3" autoAdjust="0"/>
    <p:restoredTop sz="94607"/>
  </p:normalViewPr>
  <p:slideViewPr>
    <p:cSldViewPr snapToGrid="0" snapToObjects="1" showGuides="1">
      <p:cViewPr varScale="1">
        <p:scale>
          <a:sx n="115" d="100"/>
          <a:sy n="115" d="100"/>
        </p:scale>
        <p:origin x="258" y="108"/>
      </p:cViewPr>
      <p:guideLst>
        <p:guide orient="horz" pos="2136"/>
        <p:guide pos="386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LHC’s Evolution</a:t>
            </a:r>
            <a:endParaRPr lang="en-US" dirty="0"/>
          </a:p>
        </c:rich>
      </c:tx>
      <c:layout>
        <c:manualLayout>
          <c:xMode val="edge"/>
          <c:yMode val="edge"/>
          <c:x val="0.43226943897637798"/>
          <c:y val="1.171874927911237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Housing Bonds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Sheet1!$A$2:$A$6</c:f>
              <c:strCache>
                <c:ptCount val="5"/>
                <c:pt idx="0">
                  <c:v>80s</c:v>
                </c:pt>
                <c:pt idx="1">
                  <c:v>90s</c:v>
                </c:pt>
                <c:pt idx="2">
                  <c:v>Early 2000s</c:v>
                </c:pt>
                <c:pt idx="3">
                  <c:v>To 2019</c:v>
                </c:pt>
                <c:pt idx="4">
                  <c:v>Today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3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0F2-437E-BF5D-58005A92E3D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Houinsg Credits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Sheet1!$A$2:$A$6</c:f>
              <c:strCache>
                <c:ptCount val="5"/>
                <c:pt idx="0">
                  <c:v>80s</c:v>
                </c:pt>
                <c:pt idx="1">
                  <c:v>90s</c:v>
                </c:pt>
                <c:pt idx="2">
                  <c:v>Early 2000s</c:v>
                </c:pt>
                <c:pt idx="3">
                  <c:v>To 2019</c:v>
                </c:pt>
                <c:pt idx="4">
                  <c:v>Today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0</c:v>
                </c:pt>
                <c:pt idx="1">
                  <c:v>3</c:v>
                </c:pt>
                <c:pt idx="2">
                  <c:v>3</c:v>
                </c:pt>
                <c:pt idx="3">
                  <c:v>3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0F2-437E-BF5D-58005A92E3D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Block Grant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Sheet1!$A$2:$A$6</c:f>
              <c:strCache>
                <c:ptCount val="5"/>
                <c:pt idx="0">
                  <c:v>80s</c:v>
                </c:pt>
                <c:pt idx="1">
                  <c:v>90s</c:v>
                </c:pt>
                <c:pt idx="2">
                  <c:v>Early 2000s</c:v>
                </c:pt>
                <c:pt idx="3">
                  <c:v>To 2019</c:v>
                </c:pt>
                <c:pt idx="4">
                  <c:v>Today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0</c:v>
                </c:pt>
                <c:pt idx="1">
                  <c:v>2</c:v>
                </c:pt>
                <c:pt idx="2">
                  <c:v>2</c:v>
                </c:pt>
                <c:pt idx="3">
                  <c:v>4</c:v>
                </c:pt>
                <c:pt idx="4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0F2-437E-BF5D-58005A92E3D8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Energy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Sheet1!$A$2:$A$6</c:f>
              <c:strCache>
                <c:ptCount val="5"/>
                <c:pt idx="0">
                  <c:v>80s</c:v>
                </c:pt>
                <c:pt idx="1">
                  <c:v>90s</c:v>
                </c:pt>
                <c:pt idx="2">
                  <c:v>Early 2000s</c:v>
                </c:pt>
                <c:pt idx="3">
                  <c:v>To 2019</c:v>
                </c:pt>
                <c:pt idx="4">
                  <c:v>Today</c:v>
                </c:pt>
              </c:strCache>
            </c:strRef>
          </c:cat>
          <c:val>
            <c:numRef>
              <c:f>Sheet1!$E$2:$E$6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2</c:v>
                </c:pt>
                <c:pt idx="3">
                  <c:v>2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0F2-437E-BF5D-58005A92E3D8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Disaster Recovery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Sheet1!$A$2:$A$6</c:f>
              <c:strCache>
                <c:ptCount val="5"/>
                <c:pt idx="0">
                  <c:v>80s</c:v>
                </c:pt>
                <c:pt idx="1">
                  <c:v>90s</c:v>
                </c:pt>
                <c:pt idx="2">
                  <c:v>Early 2000s</c:v>
                </c:pt>
                <c:pt idx="3">
                  <c:v>To 2019</c:v>
                </c:pt>
                <c:pt idx="4">
                  <c:v>Today</c:v>
                </c:pt>
              </c:strCache>
            </c:strRef>
          </c:cat>
          <c:val>
            <c:numRef>
              <c:f>Sheet1!$F$2:$F$6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2</c:v>
                </c:pt>
                <c:pt idx="3">
                  <c:v>2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0F2-437E-BF5D-58005A92E3D8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Emergency Response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Sheet1!$A$2:$A$6</c:f>
              <c:strCache>
                <c:ptCount val="5"/>
                <c:pt idx="0">
                  <c:v>80s</c:v>
                </c:pt>
                <c:pt idx="1">
                  <c:v>90s</c:v>
                </c:pt>
                <c:pt idx="2">
                  <c:v>Early 2000s</c:v>
                </c:pt>
                <c:pt idx="3">
                  <c:v>To 2019</c:v>
                </c:pt>
                <c:pt idx="4">
                  <c:v>Today</c:v>
                </c:pt>
              </c:strCache>
            </c:strRef>
          </c:cat>
          <c:val>
            <c:numRef>
              <c:f>Sheet1!$G$2:$G$6</c:f>
              <c:numCache>
                <c:formatCode>General</c:formatCode>
                <c:ptCount val="5"/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80F2-437E-BF5D-58005A92E3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687660688"/>
        <c:axId val="1687661104"/>
        <c:axId val="0"/>
      </c:bar3DChart>
      <c:catAx>
        <c:axId val="1687660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87661104"/>
        <c:crosses val="autoZero"/>
        <c:auto val="1"/>
        <c:lblAlgn val="ctr"/>
        <c:lblOffset val="100"/>
        <c:noMultiLvlLbl val="0"/>
      </c:catAx>
      <c:valAx>
        <c:axId val="1687661104"/>
        <c:scaling>
          <c:orientation val="minMax"/>
          <c:max val="2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87660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7190829126466729"/>
          <c:y val="0.12293054436170135"/>
          <c:w val="0.12028198236682675"/>
          <c:h val="0.7999771567024097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LHC’s Evolution</a:t>
            </a:r>
            <a:endParaRPr lang="en-US" dirty="0"/>
          </a:p>
        </c:rich>
      </c:tx>
      <c:layout>
        <c:manualLayout>
          <c:xMode val="edge"/>
          <c:yMode val="edge"/>
          <c:x val="0.43226943897637798"/>
          <c:y val="1.171874927911237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Housing Bonds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Sheet1!$A$2:$A$6</c:f>
              <c:strCache>
                <c:ptCount val="5"/>
                <c:pt idx="0">
                  <c:v>80s</c:v>
                </c:pt>
                <c:pt idx="1">
                  <c:v>90s</c:v>
                </c:pt>
                <c:pt idx="2">
                  <c:v>Early 2000s</c:v>
                </c:pt>
                <c:pt idx="3">
                  <c:v>To 2019</c:v>
                </c:pt>
                <c:pt idx="4">
                  <c:v>Today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3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0F2-437E-BF5D-58005A92E3D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Houinsg Credits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Sheet1!$A$2:$A$6</c:f>
              <c:strCache>
                <c:ptCount val="5"/>
                <c:pt idx="0">
                  <c:v>80s</c:v>
                </c:pt>
                <c:pt idx="1">
                  <c:v>90s</c:v>
                </c:pt>
                <c:pt idx="2">
                  <c:v>Early 2000s</c:v>
                </c:pt>
                <c:pt idx="3">
                  <c:v>To 2019</c:v>
                </c:pt>
                <c:pt idx="4">
                  <c:v>Today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0</c:v>
                </c:pt>
                <c:pt idx="1">
                  <c:v>3</c:v>
                </c:pt>
                <c:pt idx="2">
                  <c:v>3</c:v>
                </c:pt>
                <c:pt idx="3">
                  <c:v>3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0F2-437E-BF5D-58005A92E3D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Block Grant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Sheet1!$A$2:$A$6</c:f>
              <c:strCache>
                <c:ptCount val="5"/>
                <c:pt idx="0">
                  <c:v>80s</c:v>
                </c:pt>
                <c:pt idx="1">
                  <c:v>90s</c:v>
                </c:pt>
                <c:pt idx="2">
                  <c:v>Early 2000s</c:v>
                </c:pt>
                <c:pt idx="3">
                  <c:v>To 2019</c:v>
                </c:pt>
                <c:pt idx="4">
                  <c:v>Today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0</c:v>
                </c:pt>
                <c:pt idx="1">
                  <c:v>2</c:v>
                </c:pt>
                <c:pt idx="2">
                  <c:v>2</c:v>
                </c:pt>
                <c:pt idx="3">
                  <c:v>4</c:v>
                </c:pt>
                <c:pt idx="4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0F2-437E-BF5D-58005A92E3D8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Energy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Sheet1!$A$2:$A$6</c:f>
              <c:strCache>
                <c:ptCount val="5"/>
                <c:pt idx="0">
                  <c:v>80s</c:v>
                </c:pt>
                <c:pt idx="1">
                  <c:v>90s</c:v>
                </c:pt>
                <c:pt idx="2">
                  <c:v>Early 2000s</c:v>
                </c:pt>
                <c:pt idx="3">
                  <c:v>To 2019</c:v>
                </c:pt>
                <c:pt idx="4">
                  <c:v>Today</c:v>
                </c:pt>
              </c:strCache>
            </c:strRef>
          </c:cat>
          <c:val>
            <c:numRef>
              <c:f>Sheet1!$E$2:$E$6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2</c:v>
                </c:pt>
                <c:pt idx="3">
                  <c:v>2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0F2-437E-BF5D-58005A92E3D8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Disaster Recovery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Sheet1!$A$2:$A$6</c:f>
              <c:strCache>
                <c:ptCount val="5"/>
                <c:pt idx="0">
                  <c:v>80s</c:v>
                </c:pt>
                <c:pt idx="1">
                  <c:v>90s</c:v>
                </c:pt>
                <c:pt idx="2">
                  <c:v>Early 2000s</c:v>
                </c:pt>
                <c:pt idx="3">
                  <c:v>To 2019</c:v>
                </c:pt>
                <c:pt idx="4">
                  <c:v>Today</c:v>
                </c:pt>
              </c:strCache>
            </c:strRef>
          </c:cat>
          <c:val>
            <c:numRef>
              <c:f>Sheet1!$F$2:$F$6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2</c:v>
                </c:pt>
                <c:pt idx="3">
                  <c:v>2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0F2-437E-BF5D-58005A92E3D8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Emergency Response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Sheet1!$A$2:$A$6</c:f>
              <c:strCache>
                <c:ptCount val="5"/>
                <c:pt idx="0">
                  <c:v>80s</c:v>
                </c:pt>
                <c:pt idx="1">
                  <c:v>90s</c:v>
                </c:pt>
                <c:pt idx="2">
                  <c:v>Early 2000s</c:v>
                </c:pt>
                <c:pt idx="3">
                  <c:v>To 2019</c:v>
                </c:pt>
                <c:pt idx="4">
                  <c:v>Today</c:v>
                </c:pt>
              </c:strCache>
            </c:strRef>
          </c:cat>
          <c:val>
            <c:numRef>
              <c:f>Sheet1!$G$2:$G$6</c:f>
              <c:numCache>
                <c:formatCode>General</c:formatCode>
                <c:ptCount val="5"/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80F2-437E-BF5D-58005A92E3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687660688"/>
        <c:axId val="1687661104"/>
        <c:axId val="0"/>
      </c:bar3DChart>
      <c:catAx>
        <c:axId val="1687660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87661104"/>
        <c:crosses val="autoZero"/>
        <c:auto val="1"/>
        <c:lblAlgn val="ctr"/>
        <c:lblOffset val="100"/>
        <c:noMultiLvlLbl val="0"/>
      </c:catAx>
      <c:valAx>
        <c:axId val="1687661104"/>
        <c:scaling>
          <c:orientation val="minMax"/>
          <c:max val="2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87660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7190829126466729"/>
          <c:y val="0.12293054436170135"/>
          <c:w val="0.12028198236682675"/>
          <c:h val="0.7999771567024097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22807CD1-F3AF-FF4C-BC06-A1A10E62C2FF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29795CDA-4CBB-0340-9374-ADFA43BA2E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342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795CDA-4CBB-0340-9374-ADFA43BA2E8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0314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795CDA-4CBB-0340-9374-ADFA43BA2E8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4398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4E157F-5CC9-A240-80A9-8B5D52C0D3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0E1587-6E81-6F4D-ADB1-2ABD355B0F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0648A6-B7C0-BD4F-B63E-69E6DEAE9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1520-C4A2-CF4B-B18F-3390E3324D39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7C632F-17AF-CD47-8BAD-89060F122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456-D2E2-0846-80E7-689097638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FF7F8-2094-8540-B1F2-0AA40F8583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356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C8236-1C52-D541-ADFE-681BAF753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3CA791-14B8-244A-AD82-4E226B023D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9F9C3E-2FAA-0E4A-B791-BBC95D626D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1520-C4A2-CF4B-B18F-3390E3324D39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04E775-00B5-D843-A4AC-146B4866D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A07A5E-9806-134C-AE28-5BB42D93B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FF7F8-2094-8540-B1F2-0AA40F8583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278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8791C-D41D-8543-B55A-BF2FEA7D5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E5B764-ABFC-2840-B5D6-6CA04803D3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9E6BDB-1AB5-9B4E-AF64-A47229ACB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1520-C4A2-CF4B-B18F-3390E3324D39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4B3012-353F-7246-A2CB-8A25E0528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C558C0-F0A5-D74B-99F6-D96E59533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FF7F8-2094-8540-B1F2-0AA40F8583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176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D358F-F8E7-5B40-8AA2-973599192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FFFCC2-49BA-744E-8993-FB28233FEE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174E38-6742-B242-86A7-7469A09CA8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873EA9-6F6C-D848-A3DB-F57D5867D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1520-C4A2-CF4B-B18F-3390E3324D39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1EAB74-72F2-B04B-8F82-34883E32E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FB5A33-C085-8142-8630-ADE833E28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FF7F8-2094-8540-B1F2-0AA40F8583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454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DEEDA-F9E1-6F4F-979D-04CE05941A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52BCBA-0EF7-E144-AC44-3089EB3B3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1D5113-2511-8F49-8596-38CD8AA262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A2BCAC-9F34-7A43-9AA7-EDE1FB4C8B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741D0CF-B151-C145-8425-5C77961DBF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708311-BBFC-DD4B-BF5A-BF32C69FA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1520-C4A2-CF4B-B18F-3390E3324D39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41BAB8-BE20-244D-8587-347705041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0AC6803-8E48-C84D-9323-4C0E81C0C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FF7F8-2094-8540-B1F2-0AA40F8583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891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BE77A8-2D37-6C42-AC13-93E040F05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3A2318-0952-F241-B0A8-9768ABBCF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1520-C4A2-CF4B-B18F-3390E3324D39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67FF12-AA96-9245-8B1B-298F71787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2618F6-364B-C244-92A3-FEDF00959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FF7F8-2094-8540-B1F2-0AA40F8583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892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D458477-8B03-854C-A0D9-17B228C5C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1520-C4A2-CF4B-B18F-3390E3324D39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08499D-8606-5D46-B706-1134A5AEC8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63B8DC-A66D-1246-A599-540D93366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FF7F8-2094-8540-B1F2-0AA40F8583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998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C75C8-4093-FA42-AEC5-85ABB8EA6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446406-A86D-904C-83C4-C39343F5F2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B4C1D8-CEAB-D647-A7A7-0CC692DECF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6472FA-30F3-9544-970E-1521F5D2B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1520-C4A2-CF4B-B18F-3390E3324D39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B1AD8D-424A-4A41-87E4-ED50C9B18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448B74-3AA2-DA44-A534-E5A71A3FB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FF7F8-2094-8540-B1F2-0AA40F8583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174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13390-5746-484F-AE8C-3410F45CC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4D10018-89F6-1745-A71C-BAF1BF80DA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4F9839-B5BA-F442-AC41-C7A45123EA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B752B0-894C-2B48-AB4E-2E2683464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1520-C4A2-CF4B-B18F-3390E3324D39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E5D25D-2461-9E42-A7E1-3240A1FF3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4A6EA2-5131-3B44-937F-0C0FC95EB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FF7F8-2094-8540-B1F2-0AA40F8583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308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264F1-539F-C44F-83B1-43FB07E35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51EDFE-88E6-A44A-B0C3-CF6C153E80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1693C4-3BFF-BC4E-B5F9-2687F45F5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1520-C4A2-CF4B-B18F-3390E3324D39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A4B9-34B6-C94F-875D-52197B163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47374F-3625-ED44-9090-03FC70D77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FF7F8-2094-8540-B1F2-0AA40F8583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474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D11D856-29B6-954F-A594-3716AA1BC1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D5E77B-C17A-8742-9BEB-6B31251AAF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9A4507-3202-754D-A5DA-256048BCD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1520-C4A2-CF4B-B18F-3390E3324D39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22DB5F-E042-9A43-BFE9-EA65E88A6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513EA6-20DC-C741-9B44-EEE7AD816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FF7F8-2094-8540-B1F2-0AA40F8583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615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5917C8E-2686-4246-89EF-0AFB369FE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CB3435-209B-B443-9EE7-445AFDD30C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A1DE81-C148-B54C-AB2B-8E2EE1F398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0D1520-C4A2-CF4B-B18F-3390E3324D39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D2756C-5C0D-8A46-AB28-B87FD8038F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E1F5E2-3ACE-A946-9B83-002A4C4786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FF7F8-2094-8540-B1F2-0AA40F8583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746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CCBE0DD-B143-794A-91C4-3396B6B3E0B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4921624"/>
          </a:xfrm>
          <a:prstGeom prst="rect">
            <a:avLst/>
          </a:prstGeom>
          <a:solidFill>
            <a:srgbClr val="294B65">
              <a:alpha val="85000"/>
            </a:srgbClr>
          </a:solidFill>
        </p:spPr>
        <p:txBody>
          <a:bodyPr vert="horz" lIns="274320" tIns="45720" rIns="27432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spc="300" dirty="0" smtClean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LHC </a:t>
            </a:r>
            <a:r>
              <a:rPr lang="en-US" sz="5000" spc="3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Board of Directors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680D41C-1C1A-C448-BAD3-989E52B6BA1F}"/>
              </a:ext>
            </a:extLst>
          </p:cNvPr>
          <p:cNvSpPr/>
          <p:nvPr/>
        </p:nvSpPr>
        <p:spPr>
          <a:xfrm>
            <a:off x="4345811" y="5467746"/>
            <a:ext cx="3576577" cy="9528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5BF">
                  <a:alpha val="85000"/>
                </a:srgb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E266BE0-4E8F-B948-BDC4-25532E4A22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148" y="5432938"/>
            <a:ext cx="4172881" cy="7650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1556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DF00645-D1A1-A049-A5E0-F82CC25913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6768" y="6000749"/>
            <a:ext cx="2277344" cy="417513"/>
          </a:xfrm>
          <a:prstGeom prst="rect">
            <a:avLst/>
          </a:prstGeom>
        </p:spPr>
      </p:pic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31373112-5AD4-2547-B5A8-A85C40759F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 b="-1"/>
          <a:stretch/>
        </p:blipFill>
        <p:spPr>
          <a:xfrm>
            <a:off x="0" y="0"/>
            <a:ext cx="4636168" cy="685800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695DD0A3-B5CD-7143-AC05-65BB012F6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1089" y="492873"/>
            <a:ext cx="5257800" cy="502210"/>
          </a:xfrm>
        </p:spPr>
        <p:txBody>
          <a:bodyPr lIns="0" anchor="t">
            <a:normAutofit fontScale="90000"/>
          </a:bodyPr>
          <a:lstStyle/>
          <a:p>
            <a:r>
              <a:rPr lang="en-US" sz="3500" dirty="0" smtClean="0">
                <a:solidFill>
                  <a:srgbClr val="356081"/>
                </a:solidFill>
                <a:latin typeface="Poppins" pitchFamily="2" charset="77"/>
                <a:cs typeface="Poppins" pitchFamily="2" charset="77"/>
              </a:rPr>
              <a:t>LHC Overview</a:t>
            </a:r>
            <a:endParaRPr lang="en-US" sz="3500" dirty="0">
              <a:solidFill>
                <a:srgbClr val="35608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000CB16-2D14-AC4B-AACA-979EF46547A7}"/>
              </a:ext>
            </a:extLst>
          </p:cNvPr>
          <p:cNvSpPr txBox="1">
            <a:spLocks/>
          </p:cNvSpPr>
          <p:nvPr/>
        </p:nvSpPr>
        <p:spPr>
          <a:xfrm>
            <a:off x="5121089" y="1893455"/>
            <a:ext cx="6378742" cy="3768436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spc="300" dirty="0">
                <a:solidFill>
                  <a:srgbClr val="294B65"/>
                </a:solidFill>
                <a:latin typeface="Poppins SemiBold" pitchFamily="2" charset="77"/>
                <a:cs typeface="Arial" panose="020B0604020202020204" pitchFamily="34" charset="0"/>
              </a:rPr>
              <a:t>Residents have access to safe, affordable, energy-efficient housing and related services</a:t>
            </a:r>
          </a:p>
          <a:p>
            <a:endParaRPr lang="en-US" sz="2400" spc="300" dirty="0">
              <a:solidFill>
                <a:srgbClr val="294B65"/>
              </a:solidFill>
              <a:latin typeface="Poppins SemiBold" pitchFamily="2" charset="77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spc="300" dirty="0">
                <a:solidFill>
                  <a:srgbClr val="294B65"/>
                </a:solidFill>
                <a:latin typeface="Poppins SemiBold" pitchFamily="2" charset="77"/>
                <a:cs typeface="Arial" panose="020B0604020202020204" pitchFamily="34" charset="0"/>
              </a:rPr>
              <a:t>Income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spc="300" dirty="0">
                <a:solidFill>
                  <a:srgbClr val="294B65"/>
                </a:solidFill>
                <a:latin typeface="Poppins SemiBold" pitchFamily="2" charset="77"/>
                <a:cs typeface="Arial" panose="020B0604020202020204" pitchFamily="34" charset="0"/>
              </a:rPr>
              <a:t>Limits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spc="300" dirty="0">
                <a:solidFill>
                  <a:srgbClr val="294B65"/>
                </a:solidFill>
                <a:latin typeface="Poppins SemiBold" pitchFamily="2" charset="77"/>
                <a:cs typeface="Arial" panose="020B0604020202020204" pitchFamily="34" charset="0"/>
              </a:rPr>
              <a:t>Housing Standards</a:t>
            </a:r>
            <a:endParaRPr lang="en-US" sz="2400" spc="300" dirty="0">
              <a:solidFill>
                <a:srgbClr val="294B6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05A3550-6A35-2249-88D0-3E162B985E12}"/>
              </a:ext>
            </a:extLst>
          </p:cNvPr>
          <p:cNvCxnSpPr>
            <a:cxnSpLocks/>
          </p:cNvCxnSpPr>
          <p:nvPr/>
        </p:nvCxnSpPr>
        <p:spPr>
          <a:xfrm>
            <a:off x="5121089" y="1188294"/>
            <a:ext cx="428065" cy="0"/>
          </a:xfrm>
          <a:prstGeom prst="line">
            <a:avLst/>
          </a:prstGeom>
          <a:ln w="76200">
            <a:solidFill>
              <a:srgbClr val="00B5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8789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DF00645-D1A1-A049-A5E0-F82CC25913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6768" y="6000749"/>
            <a:ext cx="2277344" cy="417513"/>
          </a:xfrm>
          <a:prstGeom prst="rect">
            <a:avLst/>
          </a:prstGeom>
        </p:spPr>
      </p:pic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31373112-5AD4-2547-B5A8-A85C40759F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 b="-1"/>
          <a:stretch/>
        </p:blipFill>
        <p:spPr>
          <a:xfrm>
            <a:off x="0" y="0"/>
            <a:ext cx="4636168" cy="685800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695DD0A3-B5CD-7143-AC05-65BB012F6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1089" y="492873"/>
            <a:ext cx="5257800" cy="502210"/>
          </a:xfrm>
        </p:spPr>
        <p:txBody>
          <a:bodyPr lIns="0" anchor="t">
            <a:normAutofit fontScale="90000"/>
          </a:bodyPr>
          <a:lstStyle/>
          <a:p>
            <a:r>
              <a:rPr lang="en-US" sz="3500" dirty="0" smtClean="0">
                <a:solidFill>
                  <a:srgbClr val="356081"/>
                </a:solidFill>
                <a:latin typeface="Poppins" pitchFamily="2" charset="77"/>
                <a:cs typeface="Poppins" pitchFamily="2" charset="77"/>
              </a:rPr>
              <a:t>LHC Overview</a:t>
            </a:r>
            <a:endParaRPr lang="en-US" sz="3500" dirty="0">
              <a:solidFill>
                <a:srgbClr val="35608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000CB16-2D14-AC4B-AACA-979EF46547A7}"/>
              </a:ext>
            </a:extLst>
          </p:cNvPr>
          <p:cNvSpPr txBox="1">
            <a:spLocks/>
          </p:cNvSpPr>
          <p:nvPr/>
        </p:nvSpPr>
        <p:spPr>
          <a:xfrm>
            <a:off x="5121089" y="1893455"/>
            <a:ext cx="6378742" cy="3768436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spc="300" dirty="0">
                <a:solidFill>
                  <a:srgbClr val="294B65"/>
                </a:solidFill>
                <a:latin typeface="Poppins SemiBold" pitchFamily="2" charset="77"/>
                <a:cs typeface="Arial" panose="020B0604020202020204" pitchFamily="34" charset="0"/>
              </a:rPr>
              <a:t>WHAT is LHC….</a:t>
            </a:r>
          </a:p>
          <a:p>
            <a:endParaRPr lang="en-US" sz="2400" spc="300" dirty="0">
              <a:solidFill>
                <a:srgbClr val="294B65"/>
              </a:solidFill>
              <a:latin typeface="Poppins SemiBold" pitchFamily="2" charset="77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spc="300" dirty="0">
                <a:solidFill>
                  <a:srgbClr val="294B65"/>
                </a:solidFill>
                <a:latin typeface="Poppins SemiBold" pitchFamily="2" charset="77"/>
                <a:cs typeface="Arial" panose="020B0604020202020204" pitchFamily="34" charset="0"/>
              </a:rPr>
              <a:t>Housing Finance Authority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spc="300" dirty="0">
                <a:solidFill>
                  <a:srgbClr val="294B65"/>
                </a:solidFill>
                <a:latin typeface="Poppins SemiBold" pitchFamily="2" charset="77"/>
                <a:cs typeface="Arial" panose="020B0604020202020204" pitchFamily="34" charset="0"/>
              </a:rPr>
              <a:t>Public Housing Authority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spc="300" dirty="0">
                <a:solidFill>
                  <a:srgbClr val="294B65"/>
                </a:solidFill>
                <a:latin typeface="Poppins SemiBold" pitchFamily="2" charset="77"/>
                <a:cs typeface="Arial" panose="020B0604020202020204" pitchFamily="34" charset="0"/>
              </a:rPr>
              <a:t>Community Action Agency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spc="300" dirty="0" smtClean="0">
                <a:solidFill>
                  <a:srgbClr val="294B65"/>
                </a:solidFill>
                <a:latin typeface="Poppins SemiBold" pitchFamily="2" charset="77"/>
                <a:cs typeface="Arial" panose="020B0604020202020204" pitchFamily="34" charset="0"/>
              </a:rPr>
              <a:t>Unit </a:t>
            </a:r>
            <a:r>
              <a:rPr lang="en-US" sz="2400" spc="300" dirty="0">
                <a:solidFill>
                  <a:srgbClr val="294B65"/>
                </a:solidFill>
                <a:latin typeface="Poppins SemiBold" pitchFamily="2" charset="77"/>
                <a:cs typeface="Arial" panose="020B0604020202020204" pitchFamily="34" charset="0"/>
              </a:rPr>
              <a:t>of Government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spc="300" dirty="0">
                <a:solidFill>
                  <a:srgbClr val="294B65"/>
                </a:solidFill>
                <a:latin typeface="Poppins SemiBold" pitchFamily="2" charset="77"/>
                <a:cs typeface="Arial" panose="020B0604020202020204" pitchFamily="34" charset="0"/>
              </a:rPr>
              <a:t>Corporation</a:t>
            </a:r>
            <a:endParaRPr lang="en-US" sz="2400" spc="300" dirty="0">
              <a:solidFill>
                <a:srgbClr val="294B6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05A3550-6A35-2249-88D0-3E162B985E12}"/>
              </a:ext>
            </a:extLst>
          </p:cNvPr>
          <p:cNvCxnSpPr>
            <a:cxnSpLocks/>
          </p:cNvCxnSpPr>
          <p:nvPr/>
        </p:nvCxnSpPr>
        <p:spPr>
          <a:xfrm>
            <a:off x="5121089" y="1188294"/>
            <a:ext cx="428065" cy="0"/>
          </a:xfrm>
          <a:prstGeom prst="line">
            <a:avLst/>
          </a:prstGeom>
          <a:ln w="76200">
            <a:solidFill>
              <a:srgbClr val="00B5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0994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3262978134"/>
              </p:ext>
            </p:extLst>
          </p:nvPr>
        </p:nvGraphicFramePr>
        <p:xfrm>
          <a:off x="1475509" y="644236"/>
          <a:ext cx="9860973" cy="58189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619525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DF00645-D1A1-A049-A5E0-F82CC25913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6768" y="6000749"/>
            <a:ext cx="2277344" cy="417513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695DD0A3-B5CD-7143-AC05-65BB012F6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1089" y="492873"/>
            <a:ext cx="5257800" cy="502210"/>
          </a:xfrm>
        </p:spPr>
        <p:txBody>
          <a:bodyPr lIns="0" anchor="t">
            <a:normAutofit fontScale="90000"/>
          </a:bodyPr>
          <a:lstStyle/>
          <a:p>
            <a:r>
              <a:rPr lang="en-US" sz="3500" dirty="0" smtClean="0">
                <a:solidFill>
                  <a:srgbClr val="356081"/>
                </a:solidFill>
                <a:latin typeface="Poppins" pitchFamily="2" charset="77"/>
                <a:cs typeface="Poppins" pitchFamily="2" charset="77"/>
              </a:rPr>
              <a:t>HUD Programs </a:t>
            </a:r>
            <a:endParaRPr lang="en-US" sz="3500" dirty="0">
              <a:solidFill>
                <a:srgbClr val="35608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000CB16-2D14-AC4B-AACA-979EF46547A7}"/>
              </a:ext>
            </a:extLst>
          </p:cNvPr>
          <p:cNvSpPr txBox="1">
            <a:spLocks/>
          </p:cNvSpPr>
          <p:nvPr/>
        </p:nvSpPr>
        <p:spPr>
          <a:xfrm>
            <a:off x="5121089" y="1280645"/>
            <a:ext cx="6378742" cy="4507091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HOME Program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Emergency Solutions Grant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Continuum of Care 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Section 811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Voucher Programs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National Trust </a:t>
            </a: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Homebuyer Counseling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Lead-based Paint Hazard Reduction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05A3550-6A35-2249-88D0-3E162B985E12}"/>
              </a:ext>
            </a:extLst>
          </p:cNvPr>
          <p:cNvCxnSpPr>
            <a:cxnSpLocks/>
          </p:cNvCxnSpPr>
          <p:nvPr/>
        </p:nvCxnSpPr>
        <p:spPr>
          <a:xfrm>
            <a:off x="5121089" y="1188294"/>
            <a:ext cx="428065" cy="0"/>
          </a:xfrm>
          <a:prstGeom prst="line">
            <a:avLst/>
          </a:prstGeom>
          <a:ln w="76200">
            <a:solidFill>
              <a:srgbClr val="00B5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3DACC56F-F8B6-054A-8A90-6B1A7977738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6361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1988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DF00645-D1A1-A049-A5E0-F82CC25913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6768" y="6000749"/>
            <a:ext cx="2277344" cy="417513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695DD0A3-B5CD-7143-AC05-65BB012F6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1089" y="492873"/>
            <a:ext cx="5257800" cy="502210"/>
          </a:xfrm>
        </p:spPr>
        <p:txBody>
          <a:bodyPr lIns="0" anchor="t">
            <a:normAutofit fontScale="90000"/>
          </a:bodyPr>
          <a:lstStyle/>
          <a:p>
            <a:r>
              <a:rPr lang="en-US" sz="3500" dirty="0" smtClean="0">
                <a:solidFill>
                  <a:srgbClr val="356081"/>
                </a:solidFill>
                <a:latin typeface="Poppins" pitchFamily="2" charset="77"/>
                <a:cs typeface="Poppins" pitchFamily="2" charset="77"/>
              </a:rPr>
              <a:t>Treasury Programs </a:t>
            </a:r>
            <a:endParaRPr lang="en-US" sz="3500" dirty="0">
              <a:solidFill>
                <a:srgbClr val="35608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000CB16-2D14-AC4B-AACA-979EF46547A7}"/>
              </a:ext>
            </a:extLst>
          </p:cNvPr>
          <p:cNvSpPr txBox="1">
            <a:spLocks/>
          </p:cNvSpPr>
          <p:nvPr/>
        </p:nvSpPr>
        <p:spPr>
          <a:xfrm>
            <a:off x="5121089" y="1280645"/>
            <a:ext cx="6378742" cy="4507091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Low-income Housing Tax Credits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Multifamily Revenue </a:t>
            </a: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Bonds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Housing Bonds (Homeownership)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Mortgage Credit Certificate Program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05A3550-6A35-2249-88D0-3E162B985E12}"/>
              </a:ext>
            </a:extLst>
          </p:cNvPr>
          <p:cNvCxnSpPr>
            <a:cxnSpLocks/>
          </p:cNvCxnSpPr>
          <p:nvPr/>
        </p:nvCxnSpPr>
        <p:spPr>
          <a:xfrm>
            <a:off x="5121089" y="1188294"/>
            <a:ext cx="428065" cy="0"/>
          </a:xfrm>
          <a:prstGeom prst="line">
            <a:avLst/>
          </a:prstGeom>
          <a:ln w="76200">
            <a:solidFill>
              <a:srgbClr val="00B5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3DACC56F-F8B6-054A-8A90-6B1A7977738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6361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4062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DF00645-D1A1-A049-A5E0-F82CC25913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6768" y="6000749"/>
            <a:ext cx="2277344" cy="417513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695DD0A3-B5CD-7143-AC05-65BB012F6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1089" y="492873"/>
            <a:ext cx="5257800" cy="502210"/>
          </a:xfrm>
        </p:spPr>
        <p:txBody>
          <a:bodyPr lIns="0" anchor="t">
            <a:normAutofit fontScale="90000"/>
          </a:bodyPr>
          <a:lstStyle/>
          <a:p>
            <a:r>
              <a:rPr lang="en-US" sz="3500" dirty="0" smtClean="0">
                <a:solidFill>
                  <a:srgbClr val="356081"/>
                </a:solidFill>
                <a:latin typeface="Poppins" pitchFamily="2" charset="77"/>
                <a:cs typeface="Poppins" pitchFamily="2" charset="77"/>
              </a:rPr>
              <a:t>DOE Programs </a:t>
            </a:r>
            <a:endParaRPr lang="en-US" sz="3500" dirty="0">
              <a:solidFill>
                <a:srgbClr val="35608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000CB16-2D14-AC4B-AACA-979EF46547A7}"/>
              </a:ext>
            </a:extLst>
          </p:cNvPr>
          <p:cNvSpPr txBox="1">
            <a:spLocks/>
          </p:cNvSpPr>
          <p:nvPr/>
        </p:nvSpPr>
        <p:spPr>
          <a:xfrm>
            <a:off x="5121089" y="1280645"/>
            <a:ext cx="6378742" cy="4507091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Weatherization Assistance Program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Low-income Household Water Assistance Program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05A3550-6A35-2249-88D0-3E162B985E12}"/>
              </a:ext>
            </a:extLst>
          </p:cNvPr>
          <p:cNvCxnSpPr>
            <a:cxnSpLocks/>
          </p:cNvCxnSpPr>
          <p:nvPr/>
        </p:nvCxnSpPr>
        <p:spPr>
          <a:xfrm>
            <a:off x="5121089" y="1188294"/>
            <a:ext cx="428065" cy="0"/>
          </a:xfrm>
          <a:prstGeom prst="line">
            <a:avLst/>
          </a:prstGeom>
          <a:ln w="76200">
            <a:solidFill>
              <a:srgbClr val="00B5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3DACC56F-F8B6-054A-8A90-6B1A7977738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6361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5494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DF00645-D1A1-A049-A5E0-F82CC25913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6768" y="6000749"/>
            <a:ext cx="2277344" cy="417513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695DD0A3-B5CD-7143-AC05-65BB012F6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1089" y="492873"/>
            <a:ext cx="5257800" cy="502210"/>
          </a:xfrm>
        </p:spPr>
        <p:txBody>
          <a:bodyPr lIns="0" anchor="t">
            <a:normAutofit fontScale="90000"/>
          </a:bodyPr>
          <a:lstStyle/>
          <a:p>
            <a:r>
              <a:rPr lang="en-US" sz="3500" dirty="0" smtClean="0">
                <a:solidFill>
                  <a:srgbClr val="356081"/>
                </a:solidFill>
                <a:latin typeface="Poppins" pitchFamily="2" charset="77"/>
                <a:cs typeface="Poppins" pitchFamily="2" charset="77"/>
              </a:rPr>
              <a:t>DHHS Programs </a:t>
            </a:r>
            <a:endParaRPr lang="en-US" sz="3500" dirty="0">
              <a:solidFill>
                <a:srgbClr val="35608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000CB16-2D14-AC4B-AACA-979EF46547A7}"/>
              </a:ext>
            </a:extLst>
          </p:cNvPr>
          <p:cNvSpPr txBox="1">
            <a:spLocks/>
          </p:cNvSpPr>
          <p:nvPr/>
        </p:nvSpPr>
        <p:spPr>
          <a:xfrm>
            <a:off x="5121089" y="1280645"/>
            <a:ext cx="6378742" cy="4507091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Low-income Home Energy Assistance Program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05A3550-6A35-2249-88D0-3E162B985E12}"/>
              </a:ext>
            </a:extLst>
          </p:cNvPr>
          <p:cNvCxnSpPr>
            <a:cxnSpLocks/>
          </p:cNvCxnSpPr>
          <p:nvPr/>
        </p:nvCxnSpPr>
        <p:spPr>
          <a:xfrm>
            <a:off x="5121089" y="1188294"/>
            <a:ext cx="428065" cy="0"/>
          </a:xfrm>
          <a:prstGeom prst="line">
            <a:avLst/>
          </a:prstGeom>
          <a:ln w="76200">
            <a:solidFill>
              <a:srgbClr val="00B5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3DACC56F-F8B6-054A-8A90-6B1A7977738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6361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218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DF00645-D1A1-A049-A5E0-F82CC25913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6768" y="6000749"/>
            <a:ext cx="2277344" cy="417513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695DD0A3-B5CD-7143-AC05-65BB012F6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1089" y="492873"/>
            <a:ext cx="5257800" cy="502210"/>
          </a:xfrm>
        </p:spPr>
        <p:txBody>
          <a:bodyPr lIns="0" anchor="t">
            <a:normAutofit fontScale="90000"/>
          </a:bodyPr>
          <a:lstStyle/>
          <a:p>
            <a:r>
              <a:rPr lang="en-US" sz="3500" dirty="0" smtClean="0">
                <a:solidFill>
                  <a:srgbClr val="356081"/>
                </a:solidFill>
                <a:latin typeface="Poppins" pitchFamily="2" charset="77"/>
                <a:cs typeface="Poppins" pitchFamily="2" charset="77"/>
              </a:rPr>
              <a:t>Louisiana OCD (D-CDBG)</a:t>
            </a:r>
            <a:endParaRPr lang="en-US" sz="3500" dirty="0">
              <a:solidFill>
                <a:srgbClr val="35608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000CB16-2D14-AC4B-AACA-979EF46547A7}"/>
              </a:ext>
            </a:extLst>
          </p:cNvPr>
          <p:cNvSpPr txBox="1">
            <a:spLocks/>
          </p:cNvSpPr>
          <p:nvPr/>
        </p:nvSpPr>
        <p:spPr>
          <a:xfrm>
            <a:off x="5121089" y="1280645"/>
            <a:ext cx="6378742" cy="4507091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Piggyback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PRIME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First-time Homebuyer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Parish Programs 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Homeless Solutions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Neighborhood Landlord</a:t>
            </a:r>
          </a:p>
          <a:p>
            <a:pPr>
              <a:lnSpc>
                <a:spcPct val="170000"/>
              </a:lnSpc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>
              <a:lnSpc>
                <a:spcPct val="170000"/>
              </a:lnSpc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05A3550-6A35-2249-88D0-3E162B985E12}"/>
              </a:ext>
            </a:extLst>
          </p:cNvPr>
          <p:cNvCxnSpPr>
            <a:cxnSpLocks/>
          </p:cNvCxnSpPr>
          <p:nvPr/>
        </p:nvCxnSpPr>
        <p:spPr>
          <a:xfrm>
            <a:off x="5121089" y="1188294"/>
            <a:ext cx="428065" cy="0"/>
          </a:xfrm>
          <a:prstGeom prst="line">
            <a:avLst/>
          </a:prstGeom>
          <a:ln w="76200">
            <a:solidFill>
              <a:srgbClr val="00B5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3DACC56F-F8B6-054A-8A90-6B1A7977738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6361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083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DF00645-D1A1-A049-A5E0-F82CC25913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6768" y="6000749"/>
            <a:ext cx="2277344" cy="417513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695DD0A3-B5CD-7143-AC05-65BB012F6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1089" y="492873"/>
            <a:ext cx="6163438" cy="502210"/>
          </a:xfrm>
        </p:spPr>
        <p:txBody>
          <a:bodyPr lIns="0" anchor="t">
            <a:normAutofit fontScale="90000"/>
          </a:bodyPr>
          <a:lstStyle/>
          <a:p>
            <a:r>
              <a:rPr lang="en-US" sz="3500" dirty="0" smtClean="0">
                <a:solidFill>
                  <a:srgbClr val="356081"/>
                </a:solidFill>
                <a:latin typeface="Poppins" pitchFamily="2" charset="77"/>
                <a:cs typeface="Poppins" pitchFamily="2" charset="77"/>
              </a:rPr>
              <a:t>LHC’s Other Lines of Business</a:t>
            </a:r>
            <a:endParaRPr lang="en-US" sz="3500" dirty="0">
              <a:solidFill>
                <a:srgbClr val="35608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000CB16-2D14-AC4B-AACA-979EF46547A7}"/>
              </a:ext>
            </a:extLst>
          </p:cNvPr>
          <p:cNvSpPr txBox="1">
            <a:spLocks/>
          </p:cNvSpPr>
          <p:nvPr/>
        </p:nvSpPr>
        <p:spPr>
          <a:xfrm>
            <a:off x="5121089" y="1280645"/>
            <a:ext cx="6378742" cy="4507091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Performance-based Section 8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Own Rental Properties</a:t>
            </a:r>
          </a:p>
          <a:p>
            <a:pPr>
              <a:lnSpc>
                <a:spcPct val="170000"/>
              </a:lnSpc>
            </a:pPr>
            <a:r>
              <a:rPr lang="en-US" sz="1600" dirty="0" smtClean="0">
                <a:solidFill>
                  <a:srgbClr val="294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05A3550-6A35-2249-88D0-3E162B985E12}"/>
              </a:ext>
            </a:extLst>
          </p:cNvPr>
          <p:cNvCxnSpPr>
            <a:cxnSpLocks/>
          </p:cNvCxnSpPr>
          <p:nvPr/>
        </p:nvCxnSpPr>
        <p:spPr>
          <a:xfrm>
            <a:off x="5121089" y="1188294"/>
            <a:ext cx="428065" cy="0"/>
          </a:xfrm>
          <a:prstGeom prst="line">
            <a:avLst/>
          </a:prstGeom>
          <a:ln w="76200">
            <a:solidFill>
              <a:srgbClr val="00B5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3DACC56F-F8B6-054A-8A90-6B1A7977738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6361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9594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DC18C65-6EE0-5245-B853-5C49C75E1908}"/>
              </a:ext>
            </a:extLst>
          </p:cNvPr>
          <p:cNvCxnSpPr>
            <a:cxnSpLocks/>
          </p:cNvCxnSpPr>
          <p:nvPr/>
        </p:nvCxnSpPr>
        <p:spPr>
          <a:xfrm>
            <a:off x="495300" y="1295871"/>
            <a:ext cx="428065" cy="0"/>
          </a:xfrm>
          <a:prstGeom prst="line">
            <a:avLst/>
          </a:prstGeom>
          <a:ln w="76200">
            <a:solidFill>
              <a:srgbClr val="FFC8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Chart 5"/>
          <p:cNvGraphicFramePr/>
          <p:nvPr/>
        </p:nvGraphicFramePr>
        <p:xfrm>
          <a:off x="1475509" y="644236"/>
          <a:ext cx="9860973" cy="58189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1088005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CCBE0DD-B143-794A-91C4-3396B6B3E0B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4921624"/>
          </a:xfrm>
          <a:prstGeom prst="rect">
            <a:avLst/>
          </a:prstGeom>
          <a:solidFill>
            <a:srgbClr val="294B65">
              <a:alpha val="85000"/>
            </a:srgbClr>
          </a:solidFill>
        </p:spPr>
        <p:txBody>
          <a:bodyPr vert="horz" lIns="274320" tIns="45720" rIns="27432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spc="300" dirty="0" smtClean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LHC </a:t>
            </a:r>
            <a:r>
              <a:rPr lang="en-US" sz="5000" spc="3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Board of Directors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680D41C-1C1A-C448-BAD3-989E52B6BA1F}"/>
              </a:ext>
            </a:extLst>
          </p:cNvPr>
          <p:cNvSpPr/>
          <p:nvPr/>
        </p:nvSpPr>
        <p:spPr>
          <a:xfrm>
            <a:off x="4345811" y="5467746"/>
            <a:ext cx="3576577" cy="9528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5BF">
                  <a:alpha val="85000"/>
                </a:srgb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E266BE0-4E8F-B948-BDC4-25532E4A22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148" y="5432938"/>
            <a:ext cx="4172881" cy="7650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1964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ads_Board_July_2021 [Read-Only]" id="{2A2AEFA5-86D0-4F9D-9DD8-B66BEC0AEDF0}" vid="{A8BDA965-0B6A-425A-94AA-2037F2DEC31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romProgram xmlns="b679778b-93c0-4d57-854c-1c0916bd8ff8">Public Information &amp; Marketing</FromProgram>
    <PublishingExpirationDate xmlns="http://schemas.microsoft.com/sharepoint/v3" xsi:nil="true"/>
    <PublishingStartDate xmlns="http://schemas.microsoft.com/sharepoint/v3" xsi:nil="true"/>
    <_dlc_DocId xmlns="e187e5b8-5350-4d50-94d9-3c64de64ff25">35A5UYQPYMWZ-1065427689-106</_dlc_DocId>
    <_dlc_DocIdUrl xmlns="e187e5b8-5350-4d50-94d9-3c64de64ff25">
      <Url>http://sharepoint/pr/_layouts/15/DocIdRedir.aspx?ID=35A5UYQPYMWZ-1065427689-106</Url>
      <Description>35A5UYQPYMWZ-1065427689-106</Description>
    </_dlc_DocIdUrl>
    <SharedWithUsers xmlns="85569903-d056-4e53-a191-ab3eb7045920">
      <UserInfo>
        <DisplayName>Terry Hale</DisplayName>
        <AccountId>1311</AccountId>
        <AccountType/>
      </UserInfo>
    </SharedWithUsers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30BA93CC57F484481E5753CB11009E8" ma:contentTypeVersion="6" ma:contentTypeDescription="Create a new document." ma:contentTypeScope="" ma:versionID="bfe5f75f3bee12c3d27e1e67850a9742">
  <xsd:schema xmlns:xsd="http://www.w3.org/2001/XMLSchema" xmlns:xs="http://www.w3.org/2001/XMLSchema" xmlns:p="http://schemas.microsoft.com/office/2006/metadata/properties" xmlns:ns1="http://schemas.microsoft.com/sharepoint/v3" xmlns:ns2="b679778b-93c0-4d57-854c-1c0916bd8ff8" xmlns:ns3="e187e5b8-5350-4d50-94d9-3c64de64ff25" xmlns:ns4="85569903-d056-4e53-a191-ab3eb7045920" targetNamespace="http://schemas.microsoft.com/office/2006/metadata/properties" ma:root="true" ma:fieldsID="e25a70ccee1e7a9c6bb2379fa9deb3fd" ns1:_="" ns2:_="" ns3:_="" ns4:_="">
    <xsd:import namespace="http://schemas.microsoft.com/sharepoint/v3"/>
    <xsd:import namespace="b679778b-93c0-4d57-854c-1c0916bd8ff8"/>
    <xsd:import namespace="e187e5b8-5350-4d50-94d9-3c64de64ff25"/>
    <xsd:import namespace="85569903-d056-4e53-a191-ab3eb7045920"/>
    <xsd:element name="properties">
      <xsd:complexType>
        <xsd:sequence>
          <xsd:element name="documentManagement">
            <xsd:complexType>
              <xsd:all>
                <xsd:element ref="ns2:FromProgram"/>
                <xsd:element ref="ns1:PublishingStartDate" minOccurs="0"/>
                <xsd:element ref="ns1:PublishingExpirationDate" minOccurs="0"/>
                <xsd:element ref="ns3:_dlc_DocId" minOccurs="0"/>
                <xsd:element ref="ns3:_dlc_DocIdUrl" minOccurs="0"/>
                <xsd:element ref="ns3:_dlc_DocIdPersistId" minOccurs="0"/>
                <xsd:element ref="ns4:SharedWithUsers" minOccurs="0"/>
                <xsd:element ref="ns4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9" nillable="true" ma:displayName="Scheduling Start Date" ma:description="" ma:hidden="true" ma:internalName="PublishingStartDate">
      <xsd:simpleType>
        <xsd:restriction base="dms:Unknown"/>
      </xsd:simpleType>
    </xsd:element>
    <xsd:element name="PublishingExpirationDate" ma:index="10" nillable="true" ma:displayName="Scheduling End Date" ma:description="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679778b-93c0-4d57-854c-1c0916bd8ff8" elementFormDefault="qualified">
    <xsd:import namespace="http://schemas.microsoft.com/office/2006/documentManagement/types"/>
    <xsd:import namespace="http://schemas.microsoft.com/office/infopath/2007/PartnerControls"/>
    <xsd:element name="FromProgram" ma:index="8" ma:displayName="From Program" ma:default="Accounting" ma:description="" ma:format="Dropdown" ma:internalName="FromProgram">
      <xsd:simpleType>
        <xsd:restriction base="dms:Choice">
          <xsd:enumeration value="Accounting"/>
          <xsd:enumeration value="Administration"/>
          <xsd:enumeration value="Agency Properties"/>
          <xsd:enumeration value="Asset Management"/>
          <xsd:enumeration value="Bylaws of the Louisiana Housing Finance Agency"/>
          <xsd:enumeration value="Energy Assistance"/>
          <xsd:enumeration value="HOME"/>
          <xsd:enumeration value="HRP"/>
          <xsd:enumeration value="Housing Trust Fund"/>
          <xsd:enumeration value="Human Resources"/>
          <xsd:enumeration value="Internal Audit"/>
          <xsd:enumeration value="Legal"/>
          <xsd:enumeration value="Low-Income Housing Tax Credit"/>
          <xsd:enumeration value="Neighborhood Stabilization"/>
          <xsd:enumeration value="Non-Profit Rebuilding"/>
          <xsd:enumeration value="Performance Based Contract Administration"/>
          <xsd:enumeration value="Policy and Reporting"/>
          <xsd:enumeration value="Public Information &amp; Marketing"/>
          <xsd:enumeration value="Records Management"/>
          <xsd:enumeration value="Single Family (Homeownership)"/>
          <xsd:enumeration value="Special Programs"/>
          <xsd:enumeration value="Technology Services"/>
          <xsd:enumeration value="Operations"/>
          <xsd:enumeration value="Procurement"/>
          <xsd:enumeration value="LHA"/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87e5b8-5350-4d50-94d9-3c64de64ff25" elementFormDefault="qualified">
    <xsd:import namespace="http://schemas.microsoft.com/office/2006/documentManagement/types"/>
    <xsd:import namespace="http://schemas.microsoft.com/office/infopath/2007/PartnerControls"/>
    <xsd:element name="_dlc_DocId" ma:index="11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12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3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569903-d056-4e53-a191-ab3eb704592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3C42C68-F35E-4381-B383-BA2C4CBC7943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3907C606-B2EF-44C5-9C2E-BE958DDFA04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3CB36DB-4861-4F32-BBB9-64A79413E252}">
  <ds:schemaRefs>
    <ds:schemaRef ds:uri="http://schemas.microsoft.com/office/2006/documentManagement/types"/>
    <ds:schemaRef ds:uri="http://purl.org/dc/elements/1.1/"/>
    <ds:schemaRef ds:uri="e187e5b8-5350-4d50-94d9-3c64de64ff25"/>
    <ds:schemaRef ds:uri="http://schemas.microsoft.com/office/infopath/2007/PartnerControls"/>
    <ds:schemaRef ds:uri="b679778b-93c0-4d57-854c-1c0916bd8ff8"/>
    <ds:schemaRef ds:uri="http://schemas.openxmlformats.org/package/2006/metadata/core-properties"/>
    <ds:schemaRef ds:uri="http://purl.org/dc/terms/"/>
    <ds:schemaRef ds:uri="http://www.w3.org/XML/1998/namespace"/>
    <ds:schemaRef ds:uri="85569903-d056-4e53-a191-ab3eb7045920"/>
    <ds:schemaRef ds:uri="http://schemas.microsoft.com/sharepoint/v3"/>
    <ds:schemaRef ds:uri="http://schemas.microsoft.com/office/2006/metadata/properties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0EF14F62-08DA-4098-8EA8-5B5A29E92A8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b679778b-93c0-4d57-854c-1c0916bd8ff8"/>
    <ds:schemaRef ds:uri="e187e5b8-5350-4d50-94d9-3c64de64ff25"/>
    <ds:schemaRef ds:uri="85569903-d056-4e53-a191-ab3eb704592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5011</TotalTime>
  <Words>139</Words>
  <Application>Microsoft Office PowerPoint</Application>
  <PresentationFormat>Widescreen</PresentationFormat>
  <Paragraphs>52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Poppins</vt:lpstr>
      <vt:lpstr>Poppins SemiBold</vt:lpstr>
      <vt:lpstr>Office Theme</vt:lpstr>
      <vt:lpstr>PowerPoint Presentation</vt:lpstr>
      <vt:lpstr>LHC Overview</vt:lpstr>
      <vt:lpstr>LHC Overview</vt:lpstr>
      <vt:lpstr>PowerPoint Presentation</vt:lpstr>
      <vt:lpstr>HUD Programs </vt:lpstr>
      <vt:lpstr>Treasury Programs </vt:lpstr>
      <vt:lpstr>DOE Programs </vt:lpstr>
      <vt:lpstr>DHHS Programs </vt:lpstr>
      <vt:lpstr>Louisiana OCD (D-CDBG)</vt:lpstr>
      <vt:lpstr>LHC’s Other Lines of Business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Amy Phillips</dc:creator>
  <cp:lastModifiedBy>Barry Brooks</cp:lastModifiedBy>
  <cp:revision>58</cp:revision>
  <cp:lastPrinted>2021-05-12T13:46:42Z</cp:lastPrinted>
  <dcterms:created xsi:type="dcterms:W3CDTF">2018-08-07T14:23:05Z</dcterms:created>
  <dcterms:modified xsi:type="dcterms:W3CDTF">2021-07-19T14:34:22Z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0x010100830BA93CC57F484481E5753CB11009E8</vt:lpwstr>
  </property>
  <property fmtid="{D5CDD505-2E9C-101B-9397-08002B2CF9AE}" pid="3" name="_dlc_DocIdItemGuid">
    <vt:lpwstr>81e32de6-1cf2-4b93-abd7-67920c084fc5</vt:lpwstr>
  </property>
</Properties>
</file>