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0"/>
  </p:notesMasterIdLst>
  <p:sldIdLst>
    <p:sldId id="352" r:id="rId6"/>
    <p:sldId id="354" r:id="rId7"/>
    <p:sldId id="355" r:id="rId8"/>
    <p:sldId id="35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uisiana Housing Authority" id="{B32ED5C5-59DD-4059-A67A-808C39F7C9F9}">
          <p14:sldIdLst>
            <p14:sldId id="352"/>
            <p14:sldId id="354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 Mulhearn" initials="S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 autoAdjust="0"/>
    <p:restoredTop sz="94660"/>
  </p:normalViewPr>
  <p:slideViewPr>
    <p:cSldViewPr>
      <p:cViewPr varScale="1">
        <p:scale>
          <a:sx n="109" d="100"/>
          <a:sy n="109" d="100"/>
        </p:scale>
        <p:origin x="186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8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36A816-6FE9-4048-B57C-4F32E2E2AFD8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7B9282-B53B-4786-B052-7277FF9753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0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Louisiana Authority (LHA) is a Public Housing Agency (PHA) that operates under the umbrella of the Louisiana Housing Corporation (LHC). Within the LHC the LHA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also known as the Rental Assistance Department.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7057-2823-4C9E-985C-F5C4ADD971D6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91F8-10FE-49BA-A457-6438C5FBF2D5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4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D991-537E-4A85-B8E0-95A320C44061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B34A-2684-41F7-992A-2A23F14B754F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8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203F-8EEA-444C-B045-AC732121125D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0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57E4-7286-43A5-BBD4-4A97DD5A3304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5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774C-8FA5-4940-94B8-4E21D72D8482}" type="datetime1">
              <a:rPr lang="en-US" smtClean="0"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2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4C43-4B10-485C-9641-C6D3F2D35E0F}" type="datetime1">
              <a:rPr lang="en-US" smtClean="0"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E514-532B-48B5-A84B-C34880E8BFB5}" type="datetime1">
              <a:rPr lang="en-US" smtClean="0"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4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760A-7DAB-47F9-BAA7-A6E37BB01040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1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43A4-F04A-4D9C-9830-C684045B723E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7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2915-5DE5-4665-ACD6-226509048208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0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77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3048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sp>
        <p:nvSpPr>
          <p:cNvPr id="8" name="TextBox 7"/>
          <p:cNvSpPr txBox="1"/>
          <p:nvPr/>
        </p:nvSpPr>
        <p:spPr>
          <a:xfrm>
            <a:off x="4607289" y="76200"/>
            <a:ext cx="4841511" cy="1446550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LOUISIANA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600" b="1" dirty="0" smtClean="0">
                <a:solidFill>
                  <a:schemeClr val="bg1"/>
                </a:solidFill>
                <a:effectLst>
                  <a:reflection blurRad="13970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HOUSING CORPORATION</a:t>
            </a:r>
            <a:endParaRPr lang="en-US" sz="2600" b="1" dirty="0">
              <a:solidFill>
                <a:schemeClr val="bg1"/>
              </a:solidFill>
              <a:effectLst>
                <a:reflection blurRad="13970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1" y="2640330"/>
            <a:ext cx="8991600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500" b="1" dirty="0" smtClean="0"/>
              <a:t>Louisiana </a:t>
            </a:r>
            <a:r>
              <a:rPr lang="en-US" sz="5500" b="1" dirty="0"/>
              <a:t>Housing Authority</a:t>
            </a:r>
            <a:endParaRPr lang="en-US" sz="5500" b="1" dirty="0" smtClean="0"/>
          </a:p>
          <a:p>
            <a:pPr algn="r"/>
            <a:endParaRPr lang="en-US" sz="4000" b="1" dirty="0" smtClean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838200" y="3886200"/>
            <a:ext cx="7431711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657600" y="849086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Permanent Supportive Housing-Supportive </a:t>
            </a:r>
            <a:br>
              <a:rPr lang="en-US" sz="3500" b="1" dirty="0" smtClean="0">
                <a:solidFill>
                  <a:schemeClr val="bg1"/>
                </a:solidFill>
              </a:rPr>
            </a:br>
            <a:r>
              <a:rPr lang="en-US" sz="3500" b="1" dirty="0" smtClean="0">
                <a:solidFill>
                  <a:schemeClr val="bg1"/>
                </a:solidFill>
              </a:rPr>
              <a:t>Housing Services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209800"/>
            <a:ext cx="90696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2000" dirty="0"/>
              <a:t> </a:t>
            </a:r>
          </a:p>
          <a:p>
            <a:pPr lvl="0"/>
            <a:r>
              <a:rPr lang="en-US" sz="2000" dirty="0" smtClean="0"/>
              <a:t>The LHA administers Housing Choice Voucher programs that provides </a:t>
            </a:r>
            <a:r>
              <a:rPr lang="en-US" sz="2000" dirty="0"/>
              <a:t>services designed to assist individuals in transitioning to Permanent Supportive Housing and in maintaining successful, long-term tenancies.  Eligible participants must be very-low income, have a serious and long-term disability such as a mental illness, developmental disability, substance abuse and chronic health condition and require services to maintain their housing situation.  </a:t>
            </a:r>
            <a:r>
              <a:rPr lang="en-US" sz="2000" dirty="0" smtClean="0"/>
              <a:t>Additionally, eligible participants receive </a:t>
            </a:r>
            <a:r>
              <a:rPr lang="en-US" sz="2000" dirty="0"/>
              <a:t>either a Project-Based Voucher or </a:t>
            </a:r>
            <a:r>
              <a:rPr lang="en-US" sz="2000" dirty="0" smtClean="0"/>
              <a:t>Tenant-Based Voucher subsidy along with supportive services to promote the goal of long-term tenancies.</a:t>
            </a:r>
            <a:endParaRPr lang="en-US" sz="2000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236585" y="533400"/>
            <a:ext cx="4983615" cy="113211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Permanent Supportive Housing-Project-Based Voucher &amp; Tenant-Based Voucher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209800"/>
            <a:ext cx="906960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Housing </a:t>
            </a:r>
            <a:r>
              <a:rPr lang="en-US" sz="2600" dirty="0"/>
              <a:t>Choice Voucher &amp; Special Needs Assistance Programs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600" dirty="0"/>
              <a:t>Provides subsidized permanent rental housing and supportive housing services for very- low income people with serious and long-term disabilities.  </a:t>
            </a:r>
            <a:endParaRPr lang="en-US" sz="2600" dirty="0" smtClean="0"/>
          </a:p>
          <a:p>
            <a:pPr lvl="4"/>
            <a:r>
              <a:rPr lang="en-US" sz="2600" dirty="0" smtClean="0"/>
              <a:t>	Fiscal Year 2021</a:t>
            </a:r>
            <a:endParaRPr lang="en-US" sz="26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lvl="0"/>
            <a:r>
              <a:rPr lang="en-US" sz="2600" dirty="0" smtClean="0"/>
              <a:t>			Fiscal Year 2021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600" dirty="0"/>
          </a:p>
          <a:p>
            <a:pPr lvl="2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438790"/>
              </p:ext>
            </p:extLst>
          </p:nvPr>
        </p:nvGraphicFramePr>
        <p:xfrm>
          <a:off x="1761281" y="4267200"/>
          <a:ext cx="4593340" cy="1132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3384">
                  <a:extLst>
                    <a:ext uri="{9D8B030D-6E8A-4147-A177-3AD203B41FA5}">
                      <a16:colId xmlns:a16="http://schemas.microsoft.com/office/drawing/2014/main" val="751102779"/>
                    </a:ext>
                  </a:extLst>
                </a:gridCol>
                <a:gridCol w="980623">
                  <a:extLst>
                    <a:ext uri="{9D8B030D-6E8A-4147-A177-3AD203B41FA5}">
                      <a16:colId xmlns:a16="http://schemas.microsoft.com/office/drawing/2014/main" val="2278686044"/>
                    </a:ext>
                  </a:extLst>
                </a:gridCol>
                <a:gridCol w="1449338">
                  <a:extLst>
                    <a:ext uri="{9D8B030D-6E8A-4147-A177-3AD203B41FA5}">
                      <a16:colId xmlns:a16="http://schemas.microsoft.com/office/drawing/2014/main" val="4126298145"/>
                    </a:ext>
                  </a:extLst>
                </a:gridCol>
                <a:gridCol w="969995">
                  <a:extLst>
                    <a:ext uri="{9D8B030D-6E8A-4147-A177-3AD203B41FA5}">
                      <a16:colId xmlns:a16="http://schemas.microsoft.com/office/drawing/2014/main" val="4169276546"/>
                    </a:ext>
                  </a:extLst>
                </a:gridCol>
              </a:tblGrid>
              <a:tr h="349604"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People Assisted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Money Disbursed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Number of Payments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15771601"/>
                  </a:ext>
                </a:extLst>
              </a:tr>
              <a:tr h="174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PBV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$     11,812.275.00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21780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7522326"/>
                  </a:ext>
                </a:extLst>
              </a:tr>
              <a:tr h="2581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Mainstream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$           680,781.00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44279636"/>
                  </a:ext>
                </a:extLst>
              </a:tr>
              <a:tr h="174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VASH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$              45,428.00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0286013"/>
                  </a:ext>
                </a:extLst>
              </a:tr>
              <a:tr h="1748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Grand 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$     12,538,484.00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23116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5495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9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751702" y="767442"/>
            <a:ext cx="5849498" cy="1019903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Emergency Housing Voucher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209800"/>
            <a:ext cx="906960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2600" dirty="0" smtClean="0"/>
              <a:t>Emergency </a:t>
            </a:r>
            <a:r>
              <a:rPr lang="en-US" sz="2600" dirty="0"/>
              <a:t>Housing Vouchers </a:t>
            </a:r>
            <a:r>
              <a:rPr lang="en-US" sz="2600" dirty="0" smtClean="0"/>
              <a:t>are </a:t>
            </a:r>
            <a:r>
              <a:rPr lang="en-US" sz="2600" dirty="0"/>
              <a:t>a </a:t>
            </a:r>
            <a:r>
              <a:rPr lang="en-US" sz="2600" dirty="0" smtClean="0"/>
              <a:t>new form </a:t>
            </a:r>
            <a:r>
              <a:rPr lang="en-US" sz="2600" dirty="0"/>
              <a:t>of tenant-based rental assistance </a:t>
            </a:r>
            <a:r>
              <a:rPr lang="en-US" sz="2600" dirty="0" smtClean="0"/>
              <a:t>recently created </a:t>
            </a:r>
            <a:r>
              <a:rPr lang="en-US" sz="2600" dirty="0"/>
              <a:t>by the American Rescue Plan (ARP) </a:t>
            </a:r>
            <a:r>
              <a:rPr lang="en-US" sz="2600" dirty="0" smtClean="0"/>
              <a:t>Act</a:t>
            </a:r>
            <a:r>
              <a:rPr lang="en-US" sz="2600" dirty="0"/>
              <a:t> </a:t>
            </a:r>
            <a:r>
              <a:rPr lang="en-US" sz="2600" dirty="0" smtClean="0"/>
              <a:t>to serve Individuals experiencing </a:t>
            </a:r>
            <a:r>
              <a:rPr lang="en-US" sz="2600" dirty="0"/>
              <a:t>homelessness </a:t>
            </a:r>
            <a:r>
              <a:rPr lang="en-US" sz="2600" dirty="0" smtClean="0"/>
              <a:t>or those at risk of homelessness.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$1.3M Annual Grant Allocation </a:t>
            </a:r>
            <a:endParaRPr lang="en-US" sz="2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144 </a:t>
            </a:r>
            <a:r>
              <a:rPr lang="en-US" sz="2600" dirty="0"/>
              <a:t>households </a:t>
            </a:r>
            <a:r>
              <a:rPr lang="en-US" sz="2600" dirty="0" smtClean="0"/>
              <a:t>projected to be served statewide</a:t>
            </a:r>
            <a:endParaRPr lang="en-US" sz="2600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Program xmlns="9bfa651e-1493-4c79-b59e-52320b34b357">Accounting</FromProgram>
    <_dlc_DocId xmlns="e187e5b8-5350-4d50-94d9-3c64de64ff25">35A5UYQPYMWZ-269-9</_dlc_DocId>
    <_dlc_DocIdUrl xmlns="e187e5b8-5350-4d50-94d9-3c64de64ff25">
      <Url>http://sharepoint/pr/_layouts/DocIdRedir.aspx?ID=35A5UYQPYMWZ-269-9</Url>
      <Description>35A5UYQPYMWZ-269-9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EAE92B4B9AF547A33AA5D462C4A1C5" ma:contentTypeVersion="2" ma:contentTypeDescription="Create a new document." ma:contentTypeScope="" ma:versionID="904f6839b3a4957ae72589a57b1a4a3c">
  <xsd:schema xmlns:xsd="http://www.w3.org/2001/XMLSchema" xmlns:xs="http://www.w3.org/2001/XMLSchema" xmlns:p="http://schemas.microsoft.com/office/2006/metadata/properties" xmlns:ns2="9bfa651e-1493-4c79-b59e-52320b34b357" xmlns:ns3="e187e5b8-5350-4d50-94d9-3c64de64ff25" targetNamespace="http://schemas.microsoft.com/office/2006/metadata/properties" ma:root="true" ma:fieldsID="c0236e74b06ded5b3e4b92b4a9b0092e" ns2:_="" ns3:_="">
    <xsd:import namespace="9bfa651e-1493-4c79-b59e-52320b34b357"/>
    <xsd:import namespace="e187e5b8-5350-4d50-94d9-3c64de64ff25"/>
    <xsd:element name="properties">
      <xsd:complexType>
        <xsd:sequence>
          <xsd:element name="documentManagement">
            <xsd:complexType>
              <xsd:all>
                <xsd:element ref="ns2:FromProgram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fa651e-1493-4c79-b59e-52320b34b357" elementFormDefault="qualified">
    <xsd:import namespace="http://schemas.microsoft.com/office/2006/documentManagement/types"/>
    <xsd:import namespace="http://schemas.microsoft.com/office/infopath/2007/PartnerControls"/>
    <xsd:element name="FromProgram" ma:index="8" ma:displayName="From Program" ma:default="Accounting" ma:format="Dropdown" ma:internalName="FromProgram">
      <xsd:simpleType>
        <xsd:restriction base="dms:Choice">
          <xsd:enumeration value="Accounting"/>
          <xsd:enumeration value="Administration"/>
          <xsd:enumeration value="Asset Management"/>
          <xsd:enumeration value="Bylaws of the Louisiana Housing Finance Agency"/>
          <xsd:enumeration value="Energy Assistance"/>
          <xsd:enumeration value="HOME"/>
          <xsd:enumeration value="Housing Trust Fund"/>
          <xsd:enumeration value="Human Resources"/>
          <xsd:enumeration value="Information Technology"/>
          <xsd:enumeration value="Internal Audit"/>
          <xsd:enumeration value="Legal"/>
          <xsd:enumeration value="Low-Income Housing Tax Credit"/>
          <xsd:enumeration value="Neighborhood Stabilization"/>
          <xsd:enumeration value="Non-Profit Rebuilding"/>
          <xsd:enumeration value="Performance Based Contract Administration"/>
          <xsd:enumeration value="Public Information &amp; Marketing"/>
          <xsd:enumeration value="Records Management"/>
          <xsd:enumeration value="Single Family (Homeownership)"/>
          <xsd:enumeration value="Special Programs"/>
          <xsd:enumeration value="Agency Properties"/>
          <xsd:enumeration value="Operations"/>
          <xsd:enumeration value="Procurement"/>
          <xsd:enumeration value="LHA"/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7e5b8-5350-4d50-94d9-3c64de64ff2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482D6-88F9-4539-91F6-EC7C528F7514}">
  <ds:schemaRefs>
    <ds:schemaRef ds:uri="http://schemas.microsoft.com/office/infopath/2007/PartnerControls"/>
    <ds:schemaRef ds:uri="e187e5b8-5350-4d50-94d9-3c64de64ff25"/>
    <ds:schemaRef ds:uri="http://www.w3.org/XML/1998/namespace"/>
    <ds:schemaRef ds:uri="http://purl.org/dc/dcmitype/"/>
    <ds:schemaRef ds:uri="http://purl.org/dc/terms/"/>
    <ds:schemaRef ds:uri="9bfa651e-1493-4c79-b59e-52320b34b357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C6F5BE6-D7C7-4829-9D2E-22ED20939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EF92EC-BF0F-4F1A-8F3F-9E3F42B5788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7BBB212-5383-403D-A1BD-C02E6F27D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fa651e-1493-4c79-b59e-52320b34b357"/>
    <ds:schemaRef ds:uri="e187e5b8-5350-4d50-94d9-3c64de64ff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303</Words>
  <Application>Microsoft Office PowerPoint</Application>
  <PresentationFormat>On-screen Show 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Permanent Supportive Housing-Supportive  Housing Services</vt:lpstr>
      <vt:lpstr>Permanent Supportive Housing-Project-Based Voucher &amp; Tenant-Based Voucher</vt:lpstr>
      <vt:lpstr>Emergency Housing Voucher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kdorsey</dc:creator>
  <cp:lastModifiedBy>Barry Brooks</cp:lastModifiedBy>
  <cp:revision>136</cp:revision>
  <cp:lastPrinted>2017-08-07T17:31:47Z</cp:lastPrinted>
  <dcterms:created xsi:type="dcterms:W3CDTF">2015-04-09T14:19:40Z</dcterms:created>
  <dcterms:modified xsi:type="dcterms:W3CDTF">2021-07-17T19:55:11Z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0x01010006EAE92B4B9AF547A33AA5D462C4A1C5</vt:lpwstr>
  </property>
  <property fmtid="{D5CDD505-2E9C-101B-9397-08002B2CF9AE}" pid="3" name="_dlc_DocIdItemGuid">
    <vt:lpwstr>ff2ee886-6917-489a-b8fd-0edea619e4b2</vt:lpwstr>
  </property>
</Properties>
</file>