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sldIdLst>
    <p:sldId id="290" r:id="rId6"/>
    <p:sldId id="291" r:id="rId7"/>
    <p:sldId id="294" r:id="rId8"/>
    <p:sldId id="292" r:id="rId9"/>
    <p:sldId id="293" r:id="rId10"/>
    <p:sldId id="29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rganizational Performance &amp; Reporting" id="{629F6DD9-1E92-45A6-B79C-58A573C74F00}">
          <p14:sldIdLst>
            <p14:sldId id="290"/>
            <p14:sldId id="291"/>
            <p14:sldId id="294"/>
            <p14:sldId id="292"/>
            <p14:sldId id="293"/>
            <p14:sldId id="29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ulhearn" initials="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115" d="100"/>
          <a:sy n="115" d="100"/>
        </p:scale>
        <p:origin x="1530" y="108"/>
      </p:cViewPr>
      <p:guideLst>
        <p:guide orient="horz" pos="2160"/>
        <p:guide pos="2880"/>
      </p:guideLst>
    </p:cSldViewPr>
  </p:slideViewPr>
  <p:notesTextViewPr>
    <p:cViewPr>
      <p:scale>
        <a:sx n="1" d="1"/>
        <a:sy n="1" d="1"/>
      </p:scale>
      <p:origin x="0" y="0"/>
    </p:cViewPr>
  </p:notesTextViewPr>
  <p:sorterViewPr>
    <p:cViewPr>
      <p:scale>
        <a:sx n="100" d="100"/>
        <a:sy n="100" d="100"/>
      </p:scale>
      <p:origin x="0" y="20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536A816-6FE9-4048-B57C-4F32E2E2AFD8}" type="datetimeFigureOut">
              <a:rPr lang="en-US" smtClean="0"/>
              <a:pPr/>
              <a:t>7/17/2021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D7B9282-B53B-4786-B052-7277FF9753DC}" type="slidenum">
              <a:rPr lang="en-US" smtClean="0"/>
              <a:pPr/>
              <a:t>‹#›</a:t>
            </a:fld>
            <a:endParaRPr lang="en-US"/>
          </a:p>
        </p:txBody>
      </p:sp>
    </p:spTree>
    <p:extLst>
      <p:ext uri="{BB962C8B-B14F-4D97-AF65-F5344CB8AC3E}">
        <p14:creationId xmlns:p14="http://schemas.microsoft.com/office/powerpoint/2010/main" val="4036800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3</a:t>
            </a:fld>
            <a:endParaRPr lang="en-US"/>
          </a:p>
        </p:txBody>
      </p:sp>
    </p:spTree>
    <p:extLst>
      <p:ext uri="{BB962C8B-B14F-4D97-AF65-F5344CB8AC3E}">
        <p14:creationId xmlns:p14="http://schemas.microsoft.com/office/powerpoint/2010/main" val="3513380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5</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a:p>
        </p:txBody>
      </p:sp>
    </p:spTree>
    <p:extLst>
      <p:ext uri="{BB962C8B-B14F-4D97-AF65-F5344CB8AC3E}">
        <p14:creationId xmlns:p14="http://schemas.microsoft.com/office/powerpoint/2010/main" val="1843244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77057-2823-4C9E-985C-F5C4ADD971D6}"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9699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A91F8-10FE-49BA-A457-6438C5FBF2D5}"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67614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AD991-537E-4A85-B8E0-95A320C44061}"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0003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5BB34A-2684-41F7-992A-2A23F14B754F}"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3449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4B203F-8EEA-444C-B045-AC732121125D}"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49530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8E57E4-7286-43A5-BBD4-4A97DD5A3304}"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05195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CD774C-8FA5-4940-94B8-4E21D72D8482}" type="datetime1">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40702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AD4C43-4B10-485C-9641-C6D3F2D35E0F}" type="datetime1">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8420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0E514-532B-48B5-A84B-C34880E8BFB5}" type="datetime1">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399174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760A-7DAB-47F9-BAA7-A6E37BB01040}"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5853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F43A4-F04A-4D9C-9830-C684045B723E}"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6018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62915-5DE5-4665-ACD6-226509048208}" type="datetime1">
              <a:rPr lang="en-US" smtClean="0"/>
              <a:t>7/17/2021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CFEC-D876-498A-951A-753450E01640}" type="slidenum">
              <a:rPr lang="en-US" smtClean="0"/>
              <a:pPr/>
              <a:t>‹#›</a:t>
            </a:fld>
            <a:endParaRPr lang="en-US"/>
          </a:p>
        </p:txBody>
      </p:sp>
    </p:spTree>
    <p:extLst>
      <p:ext uri="{BB962C8B-B14F-4D97-AF65-F5344CB8AC3E}">
        <p14:creationId xmlns:p14="http://schemas.microsoft.com/office/powerpoint/2010/main" val="285700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653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296" y="6143484"/>
            <a:ext cx="1295400" cy="55840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 y="2362200"/>
            <a:ext cx="9143999" cy="26936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 </a:t>
            </a:r>
            <a:r>
              <a:rPr lang="en-US" sz="5500" b="1" dirty="0" smtClean="0"/>
              <a:t>Organizational Performance and Reporting</a:t>
            </a:r>
          </a:p>
          <a:p>
            <a:endParaRPr lang="en-US" sz="4000" b="1" dirty="0" smtClean="0"/>
          </a:p>
        </p:txBody>
      </p:sp>
      <p:sp>
        <p:nvSpPr>
          <p:cNvPr id="15" name="Subtitle 2"/>
          <p:cNvSpPr txBox="1">
            <a:spLocks/>
          </p:cNvSpPr>
          <p:nvPr/>
        </p:nvSpPr>
        <p:spPr>
          <a:xfrm>
            <a:off x="2729592" y="3752850"/>
            <a:ext cx="5423808"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en-US" sz="2400" b="1" i="1" dirty="0" smtClean="0">
              <a:solidFill>
                <a:schemeClr val="tx1"/>
              </a:solidFill>
            </a:endParaRP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01" y="4212527"/>
            <a:ext cx="2209799" cy="1554147"/>
          </a:xfrm>
          <a:prstGeom prst="rect">
            <a:avLst/>
          </a:prstGeom>
        </p:spPr>
      </p:pic>
      <p:sp>
        <p:nvSpPr>
          <p:cNvPr id="13" name="Slide Number Placeholder 12"/>
          <p:cNvSpPr>
            <a:spLocks noGrp="1"/>
          </p:cNvSpPr>
          <p:nvPr>
            <p:ph type="sldNum" sz="quarter" idx="12"/>
          </p:nvPr>
        </p:nvSpPr>
        <p:spPr/>
        <p:txBody>
          <a:bodyPr/>
          <a:lstStyle/>
          <a:p>
            <a:fld id="{CF63CFEC-D876-498A-951A-753450E01640}" type="slidenum">
              <a:rPr lang="en-US" smtClean="0"/>
              <a:pPr/>
              <a:t>1</a:t>
            </a:fld>
            <a:endParaRPr lang="en-US"/>
          </a:p>
        </p:txBody>
      </p:sp>
    </p:spTree>
    <p:extLst>
      <p:ext uri="{BB962C8B-B14F-4D97-AF65-F5344CB8AC3E}">
        <p14:creationId xmlns:p14="http://schemas.microsoft.com/office/powerpoint/2010/main" val="40335617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9526"/>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smtClean="0">
                <a:solidFill>
                  <a:schemeClr val="bg1"/>
                </a:solidFill>
              </a:rPr>
              <a:t>Mission Statement</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8" name="Rectangle 7"/>
          <p:cNvSpPr/>
          <p:nvPr/>
        </p:nvSpPr>
        <p:spPr>
          <a:xfrm>
            <a:off x="0" y="2286000"/>
            <a:ext cx="9144000" cy="446276"/>
          </a:xfrm>
          <a:prstGeom prst="rect">
            <a:avLst/>
          </a:prstGeom>
        </p:spPr>
        <p:txBody>
          <a:bodyPr wrap="square">
            <a:spAutoFit/>
          </a:bodyPr>
          <a:lstStyle/>
          <a:p>
            <a:pPr algn="ctr"/>
            <a:r>
              <a:rPr lang="en-US" sz="2300" dirty="0" smtClean="0"/>
              <a:t> </a:t>
            </a:r>
            <a:endParaRPr lang="en-US" sz="2300" dirty="0"/>
          </a:p>
        </p:txBody>
      </p:sp>
      <p:sp>
        <p:nvSpPr>
          <p:cNvPr id="12" name="TextBox 11"/>
          <p:cNvSpPr txBox="1"/>
          <p:nvPr/>
        </p:nvSpPr>
        <p:spPr>
          <a:xfrm>
            <a:off x="150494" y="2257198"/>
            <a:ext cx="8845528" cy="2954655"/>
          </a:xfrm>
          <a:prstGeom prst="rect">
            <a:avLst/>
          </a:prstGeom>
          <a:noFill/>
        </p:spPr>
        <p:txBody>
          <a:bodyPr wrap="square" rtlCol="0">
            <a:spAutoFit/>
          </a:bodyPr>
          <a:lstStyle/>
          <a:p>
            <a:r>
              <a:rPr lang="en-US" b="1" dirty="0" smtClean="0"/>
              <a:t>Mission</a:t>
            </a:r>
          </a:p>
          <a:p>
            <a:r>
              <a:rPr lang="en-US" sz="2200" dirty="0" smtClean="0"/>
              <a:t>The mission of the Organizational Performance and Reporting Team is to support LHCs mission-driven initiatives to ensure that Louisiana’s residents have access to safe, affordable, &amp; energy efficient housing and related services by providing high level expertise in the development, management and improvement of key operational and strategic goals for the Louisiana Housing Corporation.</a:t>
            </a:r>
          </a:p>
          <a:p>
            <a:endParaRPr lang="en-US" dirty="0"/>
          </a:p>
          <a:p>
            <a:endParaRPr lang="en-US" b="1" dirty="0"/>
          </a:p>
        </p:txBody>
      </p:sp>
      <p:sp>
        <p:nvSpPr>
          <p:cNvPr id="15" name="Slide Number Placeholder 14"/>
          <p:cNvSpPr>
            <a:spLocks noGrp="1"/>
          </p:cNvSpPr>
          <p:nvPr>
            <p:ph type="sldNum" sz="quarter" idx="12"/>
          </p:nvPr>
        </p:nvSpPr>
        <p:spPr/>
        <p:txBody>
          <a:bodyPr/>
          <a:lstStyle/>
          <a:p>
            <a:fld id="{CF63CFEC-D876-498A-951A-753450E01640}" type="slidenum">
              <a:rPr lang="en-US" smtClean="0"/>
              <a:pPr/>
              <a:t>2</a:t>
            </a:fld>
            <a:endParaRPr lang="en-US"/>
          </a:p>
        </p:txBody>
      </p:sp>
      <p:pic>
        <p:nvPicPr>
          <p:cNvPr id="17" name="Picture 16"/>
          <p:cNvPicPr>
            <a:picLocks noChangeAspect="1"/>
          </p:cNvPicPr>
          <p:nvPr/>
        </p:nvPicPr>
        <p:blipFill>
          <a:blip r:embed="rId8"/>
          <a:stretch>
            <a:fillRect/>
          </a:stretch>
        </p:blipFill>
        <p:spPr>
          <a:xfrm>
            <a:off x="6705600" y="4382658"/>
            <a:ext cx="2213040" cy="1420491"/>
          </a:xfrm>
          <a:prstGeom prst="rect">
            <a:avLst/>
          </a:prstGeom>
        </p:spPr>
      </p:pic>
    </p:spTree>
    <p:extLst>
      <p:ext uri="{BB962C8B-B14F-4D97-AF65-F5344CB8AC3E}">
        <p14:creationId xmlns:p14="http://schemas.microsoft.com/office/powerpoint/2010/main" val="197342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0" y="-9526"/>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smtClean="0">
                <a:solidFill>
                  <a:schemeClr val="bg1"/>
                </a:solidFill>
              </a:rPr>
              <a:t>Goal Statement</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8" name="Rectangle 7"/>
          <p:cNvSpPr/>
          <p:nvPr/>
        </p:nvSpPr>
        <p:spPr>
          <a:xfrm>
            <a:off x="0" y="2286000"/>
            <a:ext cx="9144000" cy="446276"/>
          </a:xfrm>
          <a:prstGeom prst="rect">
            <a:avLst/>
          </a:prstGeom>
        </p:spPr>
        <p:txBody>
          <a:bodyPr wrap="square">
            <a:spAutoFit/>
          </a:bodyPr>
          <a:lstStyle/>
          <a:p>
            <a:pPr algn="ctr"/>
            <a:r>
              <a:rPr lang="en-US" sz="2300" dirty="0" smtClean="0"/>
              <a:t> </a:t>
            </a:r>
            <a:endParaRPr lang="en-US" sz="2300" dirty="0"/>
          </a:p>
        </p:txBody>
      </p:sp>
      <p:sp>
        <p:nvSpPr>
          <p:cNvPr id="12" name="TextBox 11"/>
          <p:cNvSpPr txBox="1"/>
          <p:nvPr/>
        </p:nvSpPr>
        <p:spPr>
          <a:xfrm>
            <a:off x="150494" y="2286000"/>
            <a:ext cx="8845528" cy="2215991"/>
          </a:xfrm>
          <a:prstGeom prst="rect">
            <a:avLst/>
          </a:prstGeom>
          <a:noFill/>
        </p:spPr>
        <p:txBody>
          <a:bodyPr wrap="square" rtlCol="0">
            <a:spAutoFit/>
          </a:bodyPr>
          <a:lstStyle/>
          <a:p>
            <a:r>
              <a:rPr lang="en-US" b="1" dirty="0" smtClean="0"/>
              <a:t>Primary Goal </a:t>
            </a:r>
            <a:endParaRPr lang="en-US" b="1" dirty="0"/>
          </a:p>
          <a:p>
            <a:r>
              <a:rPr lang="en-US" sz="2400" dirty="0"/>
              <a:t>The goal for this department is to develop performance measurement tools integrated with data strategies and technology to clearly report on the Corporation’s success and measure progress against its housing priorities and strategic plan. </a:t>
            </a:r>
            <a:endParaRPr lang="en-US" sz="2400" dirty="0" smtClean="0"/>
          </a:p>
          <a:p>
            <a:endParaRPr lang="en-US" sz="2400" dirty="0"/>
          </a:p>
        </p:txBody>
      </p:sp>
      <p:sp>
        <p:nvSpPr>
          <p:cNvPr id="15" name="Slide Number Placeholder 14"/>
          <p:cNvSpPr>
            <a:spLocks noGrp="1"/>
          </p:cNvSpPr>
          <p:nvPr>
            <p:ph type="sldNum" sz="quarter" idx="12"/>
          </p:nvPr>
        </p:nvSpPr>
        <p:spPr/>
        <p:txBody>
          <a:bodyPr/>
          <a:lstStyle/>
          <a:p>
            <a:fld id="{CF63CFEC-D876-498A-951A-753450E01640}" type="slidenum">
              <a:rPr lang="en-US" smtClean="0"/>
              <a:pPr/>
              <a:t>3</a:t>
            </a:fld>
            <a:endParaRPr lang="en-US"/>
          </a:p>
        </p:txBody>
      </p:sp>
      <p:pic>
        <p:nvPicPr>
          <p:cNvPr id="17" name="Picture 16"/>
          <p:cNvPicPr>
            <a:picLocks noChangeAspect="1"/>
          </p:cNvPicPr>
          <p:nvPr/>
        </p:nvPicPr>
        <p:blipFill>
          <a:blip r:embed="rId8"/>
          <a:stretch>
            <a:fillRect/>
          </a:stretch>
        </p:blipFill>
        <p:spPr>
          <a:xfrm>
            <a:off x="6821083" y="4502200"/>
            <a:ext cx="2213040" cy="1420491"/>
          </a:xfrm>
          <a:prstGeom prst="rect">
            <a:avLst/>
          </a:prstGeom>
        </p:spPr>
      </p:pic>
    </p:spTree>
    <p:extLst>
      <p:ext uri="{BB962C8B-B14F-4D97-AF65-F5344CB8AC3E}">
        <p14:creationId xmlns:p14="http://schemas.microsoft.com/office/powerpoint/2010/main" val="17638148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3500" b="1" dirty="0" smtClean="0">
                <a:solidFill>
                  <a:schemeClr val="bg1"/>
                </a:solidFill>
              </a:rPr>
              <a:t>Core Lines of </a:t>
            </a:r>
            <a:br>
              <a:rPr lang="en-US" sz="3500" b="1" dirty="0" smtClean="0">
                <a:solidFill>
                  <a:schemeClr val="bg1"/>
                </a:solidFill>
              </a:rPr>
            </a:br>
            <a:r>
              <a:rPr lang="en-US" sz="3500" b="1" dirty="0" smtClean="0">
                <a:solidFill>
                  <a:schemeClr val="bg1"/>
                </a:solidFill>
              </a:rPr>
              <a:t>Business</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2535" y="2933232"/>
            <a:ext cx="2839129" cy="2061209"/>
          </a:xfrm>
          <a:prstGeom prst="rect">
            <a:avLst/>
          </a:prstGeom>
        </p:spPr>
      </p:pic>
      <p:sp>
        <p:nvSpPr>
          <p:cNvPr id="15" name="TextBox 14"/>
          <p:cNvSpPr txBox="1"/>
          <p:nvPr/>
        </p:nvSpPr>
        <p:spPr>
          <a:xfrm>
            <a:off x="3124200" y="2171224"/>
            <a:ext cx="5923734" cy="4093428"/>
          </a:xfrm>
          <a:prstGeom prst="rect">
            <a:avLst/>
          </a:prstGeom>
          <a:noFill/>
        </p:spPr>
        <p:txBody>
          <a:bodyPr wrap="square" rtlCol="0">
            <a:spAutoFit/>
          </a:bodyPr>
          <a:lstStyle/>
          <a:p>
            <a:endParaRPr lang="en-US" sz="1600" b="1" dirty="0" smtClean="0"/>
          </a:p>
          <a:p>
            <a:r>
              <a:rPr lang="en-US" sz="1600" b="1" dirty="0" smtClean="0"/>
              <a:t>Process Improvement Plans</a:t>
            </a:r>
          </a:p>
          <a:p>
            <a:r>
              <a:rPr lang="en-US" sz="1600" dirty="0" smtClean="0"/>
              <a:t>Specific areas of responsibility include developing process improvement plans that measure, assess, and improve the quality and efficiency of the housing programs and services provided by the Corporation.  </a:t>
            </a:r>
          </a:p>
          <a:p>
            <a:endParaRPr lang="en-US" sz="1600" b="1" dirty="0" smtClean="0"/>
          </a:p>
          <a:p>
            <a:r>
              <a:rPr lang="en-US" sz="1600" b="1" dirty="0" smtClean="0"/>
              <a:t>Reporting and Graphic Design</a:t>
            </a:r>
          </a:p>
          <a:p>
            <a:r>
              <a:rPr lang="en-US" sz="1600" dirty="0" smtClean="0"/>
              <a:t>Collaborate, design and support business units in their efforts to successfully meet the reporting needs of their departments.  </a:t>
            </a:r>
          </a:p>
          <a:p>
            <a:endParaRPr lang="en-US" sz="1600" dirty="0"/>
          </a:p>
          <a:p>
            <a:r>
              <a:rPr lang="en-US" sz="1600" b="1" dirty="0" smtClean="0"/>
              <a:t>Assessment &amp; Data Validation</a:t>
            </a:r>
          </a:p>
          <a:p>
            <a:r>
              <a:rPr lang="en-US" sz="1600" dirty="0" smtClean="0"/>
              <a:t>Performing Assessments on department data and validating data for accuracy prior to it being used for reporting. </a:t>
            </a:r>
            <a:endParaRPr lang="en-US" sz="1600" b="1" dirty="0" smtClean="0"/>
          </a:p>
          <a:p>
            <a:endParaRPr lang="en-US" b="1" dirty="0"/>
          </a:p>
          <a:p>
            <a:endParaRPr lang="en-US" b="1"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154182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34214" y="-21771"/>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smtClean="0">
                <a:solidFill>
                  <a:schemeClr val="bg1"/>
                </a:solidFill>
              </a:rPr>
              <a:t>Strategic Planning</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4" name="TextBox 13"/>
          <p:cNvSpPr txBox="1"/>
          <p:nvPr/>
        </p:nvSpPr>
        <p:spPr>
          <a:xfrm>
            <a:off x="141140" y="2227779"/>
            <a:ext cx="8698060" cy="615553"/>
          </a:xfrm>
          <a:prstGeom prst="rect">
            <a:avLst/>
          </a:prstGeom>
          <a:noFill/>
        </p:spPr>
        <p:txBody>
          <a:bodyPr wrap="square" rtlCol="0">
            <a:spAutoFit/>
          </a:bodyPr>
          <a:lstStyle/>
          <a:p>
            <a:endParaRPr lang="en-US" sz="1600" dirty="0" smtClean="0"/>
          </a:p>
          <a:p>
            <a:pPr marL="285750" indent="-285750">
              <a:buFont typeface="Wingdings" panose="05000000000000000000" pitchFamily="2" charset="2"/>
              <a:buChar char="ü"/>
            </a:pPr>
            <a:endParaRPr lang="en-US" b="1"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a:p>
        </p:txBody>
      </p:sp>
      <p:sp>
        <p:nvSpPr>
          <p:cNvPr id="12" name="TextBox 11"/>
          <p:cNvSpPr txBox="1"/>
          <p:nvPr/>
        </p:nvSpPr>
        <p:spPr>
          <a:xfrm>
            <a:off x="370412" y="2208380"/>
            <a:ext cx="8209734" cy="3539430"/>
          </a:xfrm>
          <a:prstGeom prst="rect">
            <a:avLst/>
          </a:prstGeom>
          <a:noFill/>
        </p:spPr>
        <p:txBody>
          <a:bodyPr wrap="square" rtlCol="0">
            <a:spAutoFit/>
          </a:bodyPr>
          <a:lstStyle/>
          <a:p>
            <a:r>
              <a:rPr lang="en-US" sz="1600" i="1" dirty="0" smtClean="0"/>
              <a:t>Another measure of Organizational Performance and Reporting is the function of developing agency Policy &amp; Strategic Initiatives.  A part of this function includes developing a strategic plan, inclusive of certain vital factors.  </a:t>
            </a:r>
          </a:p>
          <a:p>
            <a:r>
              <a:rPr lang="en-US" sz="3200" b="1" dirty="0" smtClean="0"/>
              <a:t>KEY </a:t>
            </a:r>
            <a:r>
              <a:rPr lang="en-US" sz="3200" b="1" dirty="0"/>
              <a:t>COMPONENTS </a:t>
            </a:r>
          </a:p>
          <a:p>
            <a:pPr>
              <a:lnSpc>
                <a:spcPct val="150000"/>
              </a:lnSpc>
            </a:pPr>
            <a:r>
              <a:rPr lang="en-US" sz="2400" dirty="0"/>
              <a:t>• Program Research &amp; </a:t>
            </a:r>
            <a:r>
              <a:rPr lang="en-US" sz="2400" dirty="0" smtClean="0"/>
              <a:t>Evaluation</a:t>
            </a:r>
            <a:endParaRPr lang="en-US" sz="2400" dirty="0"/>
          </a:p>
          <a:p>
            <a:pPr>
              <a:lnSpc>
                <a:spcPct val="150000"/>
              </a:lnSpc>
            </a:pPr>
            <a:r>
              <a:rPr lang="en-US" sz="2400" dirty="0"/>
              <a:t>• Tenant Surveys &amp; Focus Groups </a:t>
            </a:r>
          </a:p>
          <a:p>
            <a:pPr>
              <a:lnSpc>
                <a:spcPct val="150000"/>
              </a:lnSpc>
            </a:pPr>
            <a:r>
              <a:rPr lang="en-US" sz="2400" dirty="0"/>
              <a:t>• Strategic Planning Committee </a:t>
            </a:r>
          </a:p>
          <a:p>
            <a:pPr>
              <a:lnSpc>
                <a:spcPct val="150000"/>
              </a:lnSpc>
            </a:pPr>
            <a:r>
              <a:rPr lang="en-US" sz="2400" dirty="0"/>
              <a:t>• Periodic Board </a:t>
            </a:r>
            <a:r>
              <a:rPr lang="en-US" sz="2400" dirty="0" smtClean="0"/>
              <a:t>Feedback</a:t>
            </a:r>
            <a:endParaRPr lang="en-US" sz="2400" dirty="0"/>
          </a:p>
        </p:txBody>
      </p:sp>
    </p:spTree>
    <p:extLst>
      <p:ext uri="{BB962C8B-B14F-4D97-AF65-F5344CB8AC3E}">
        <p14:creationId xmlns:p14="http://schemas.microsoft.com/office/powerpoint/2010/main" val="2820250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1" y="13996"/>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smtClean="0">
                <a:solidFill>
                  <a:schemeClr val="bg1"/>
                </a:solidFill>
              </a:rPr>
              <a:t>Strategic Planning Roadmap</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4" name="TextBox 13"/>
          <p:cNvSpPr txBox="1"/>
          <p:nvPr/>
        </p:nvSpPr>
        <p:spPr>
          <a:xfrm>
            <a:off x="141140" y="2227779"/>
            <a:ext cx="8698060" cy="615553"/>
          </a:xfrm>
          <a:prstGeom prst="rect">
            <a:avLst/>
          </a:prstGeom>
          <a:noFill/>
        </p:spPr>
        <p:txBody>
          <a:bodyPr wrap="square" rtlCol="0">
            <a:spAutoFit/>
          </a:bodyPr>
          <a:lstStyle/>
          <a:p>
            <a:endParaRPr lang="en-US" sz="1600" dirty="0" smtClean="0"/>
          </a:p>
          <a:p>
            <a:pPr marL="285750" indent="-285750">
              <a:buFont typeface="Wingdings" panose="05000000000000000000" pitchFamily="2" charset="2"/>
              <a:buChar char="ü"/>
            </a:pPr>
            <a:endParaRPr lang="en-US" b="1"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6</a:t>
            </a:fld>
            <a:endParaRPr lang="en-US"/>
          </a:p>
        </p:txBody>
      </p:sp>
      <p:pic>
        <p:nvPicPr>
          <p:cNvPr id="126" name="Picture 12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41140" y="2185251"/>
            <a:ext cx="8774260" cy="3660101"/>
          </a:xfrm>
          <a:prstGeom prst="rect">
            <a:avLst/>
          </a:prstGeom>
        </p:spPr>
      </p:pic>
    </p:spTree>
    <p:extLst>
      <p:ext uri="{BB962C8B-B14F-4D97-AF65-F5344CB8AC3E}">
        <p14:creationId xmlns:p14="http://schemas.microsoft.com/office/powerpoint/2010/main" val="633775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FromProgram xmlns="9bfa651e-1493-4c79-b59e-52320b34b357">Accounting</FromProgram>
    <_dlc_DocId xmlns="e187e5b8-5350-4d50-94d9-3c64de64ff25">35A5UYQPYMWZ-269-9</_dlc_DocId>
    <_dlc_DocIdUrl xmlns="e187e5b8-5350-4d50-94d9-3c64de64ff25">
      <Url>http://sharepoint/pr/_layouts/DocIdRedir.aspx?ID=35A5UYQPYMWZ-269-9</Url>
      <Description>35A5UYQPYMWZ-269-9</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06EAE92B4B9AF547A33AA5D462C4A1C5" ma:contentTypeVersion="2" ma:contentTypeDescription="Create a new document." ma:contentTypeScope="" ma:versionID="904f6839b3a4957ae72589a57b1a4a3c">
  <xsd:schema xmlns:xsd="http://www.w3.org/2001/XMLSchema" xmlns:xs="http://www.w3.org/2001/XMLSchema" xmlns:p="http://schemas.microsoft.com/office/2006/metadata/properties" xmlns:ns2="9bfa651e-1493-4c79-b59e-52320b34b357" xmlns:ns3="e187e5b8-5350-4d50-94d9-3c64de64ff25" targetNamespace="http://schemas.microsoft.com/office/2006/metadata/properties" ma:root="true" ma:fieldsID="c0236e74b06ded5b3e4b92b4a9b0092e" ns2:_="" ns3:_="">
    <xsd:import namespace="9bfa651e-1493-4c79-b59e-52320b34b357"/>
    <xsd:import namespace="e187e5b8-5350-4d50-94d9-3c64de64ff25"/>
    <xsd:element name="properties">
      <xsd:complexType>
        <xsd:sequence>
          <xsd:element name="documentManagement">
            <xsd:complexType>
              <xsd:all>
                <xsd:element ref="ns2:FromProgram"/>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a651e-1493-4c79-b59e-52320b34b357" elementFormDefault="qualified">
    <xsd:import namespace="http://schemas.microsoft.com/office/2006/documentManagement/types"/>
    <xsd:import namespace="http://schemas.microsoft.com/office/infopath/2007/PartnerControls"/>
    <xsd:element name="FromProgram" ma:index="8" ma:displayName="From Program" ma:default="Accounting" ma:format="Dropdown" ma:internalName="FromProgram">
      <xsd:simpleType>
        <xsd:restriction base="dms:Choice">
          <xsd:enumeration value="Accounting"/>
          <xsd:enumeration value="Administration"/>
          <xsd:enumeration value="Asset Management"/>
          <xsd:enumeration value="Bylaws of the Louisiana Housing Finance Agency"/>
          <xsd:enumeration value="Energy Assistance"/>
          <xsd:enumeration value="HOME"/>
          <xsd:enumeration value="Housing Trust Fund"/>
          <xsd:enumeration value="Human Resources"/>
          <xsd:enumeration value="Information Technology"/>
          <xsd:enumeration value="Internal Audit"/>
          <xsd:enumeration value="Legal"/>
          <xsd:enumeration value="Low-Income Housing Tax Credit"/>
          <xsd:enumeration value="Neighborhood Stabilization"/>
          <xsd:enumeration value="Non-Profit Rebuilding"/>
          <xsd:enumeration value="Performance Based Contract Administration"/>
          <xsd:enumeration value="Public Information &amp; Marketing"/>
          <xsd:enumeration value="Records Management"/>
          <xsd:enumeration value="Single Family (Homeownership)"/>
          <xsd:enumeration value="Special Programs"/>
          <xsd:enumeration value="Agency Properties"/>
          <xsd:enumeration value="Operations"/>
          <xsd:enumeration value="Procurement"/>
          <xsd:enumeration value="LHA"/>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87e5b8-5350-4d50-94d9-3c64de64ff25"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EF92EC-BF0F-4F1A-8F3F-9E3F42B57881}">
  <ds:schemaRefs>
    <ds:schemaRef ds:uri="http://schemas.microsoft.com/sharepoint/events"/>
  </ds:schemaRefs>
</ds:datastoreItem>
</file>

<file path=customXml/itemProps2.xml><?xml version="1.0" encoding="utf-8"?>
<ds:datastoreItem xmlns:ds="http://schemas.openxmlformats.org/officeDocument/2006/customXml" ds:itemID="{7C6F5BE6-D7C7-4829-9D2E-22ED20939978}">
  <ds:schemaRefs>
    <ds:schemaRef ds:uri="http://schemas.microsoft.com/sharepoint/v3/contenttype/forms"/>
  </ds:schemaRefs>
</ds:datastoreItem>
</file>

<file path=customXml/itemProps3.xml><?xml version="1.0" encoding="utf-8"?>
<ds:datastoreItem xmlns:ds="http://schemas.openxmlformats.org/officeDocument/2006/customXml" ds:itemID="{2CA482D6-88F9-4539-91F6-EC7C528F7514}">
  <ds:schemaRefs>
    <ds:schemaRef ds:uri="http://www.w3.org/XML/1998/namespace"/>
    <ds:schemaRef ds:uri="9bfa651e-1493-4c79-b59e-52320b34b357"/>
    <ds:schemaRef ds:uri="http://purl.org/dc/dcmitype/"/>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e187e5b8-5350-4d50-94d9-3c64de64ff25"/>
    <ds:schemaRef ds:uri="http://purl.org/dc/terms/"/>
  </ds:schemaRefs>
</ds:datastoreItem>
</file>

<file path=customXml/itemProps4.xml><?xml version="1.0" encoding="utf-8"?>
<ds:datastoreItem xmlns:ds="http://schemas.openxmlformats.org/officeDocument/2006/customXml" ds:itemID="{67BBB212-5383-403D-A1BD-C02E6F27D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fa651e-1493-4c79-b59e-52320b34b357"/>
    <ds:schemaRef ds:uri="e187e5b8-5350-4d50-94d9-3c64de64f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5788</TotalTime>
  <Words>300</Words>
  <Application>Microsoft Office PowerPoint</Application>
  <PresentationFormat>On-screen Show (4:3)</PresentationFormat>
  <Paragraphs>53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Office Theme</vt:lpstr>
      <vt:lpstr>PowerPoint Presentation</vt:lpstr>
      <vt:lpstr>Mission Statement</vt:lpstr>
      <vt:lpstr>Goal Statement</vt:lpstr>
      <vt:lpstr> Core Lines of  Business</vt:lpstr>
      <vt:lpstr>Strategic Planning</vt:lpstr>
      <vt:lpstr>Strategic Planning Roadmap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kdorsey</dc:creator>
  <cp:lastModifiedBy>Barry Brooks</cp:lastModifiedBy>
  <cp:revision>138</cp:revision>
  <cp:lastPrinted>2017-08-07T17:31:47Z</cp:lastPrinted>
  <dcterms:created xsi:type="dcterms:W3CDTF">2015-04-09T14:19:40Z</dcterms:created>
  <dcterms:modified xsi:type="dcterms:W3CDTF">2021-07-17T19:52:18Z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0x01010006EAE92B4B9AF547A33AA5D462C4A1C5</vt:lpwstr>
  </property>
  <property fmtid="{D5CDD505-2E9C-101B-9397-08002B2CF9AE}" pid="3" name="_dlc_DocIdItemGuid">
    <vt:lpwstr>ff2ee886-6917-489a-b8fd-0edea619e4b2</vt:lpwstr>
  </property>
</Properties>
</file>