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sldIdLst>
    <p:sldId id="294" r:id="rId6"/>
    <p:sldId id="357" r:id="rId7"/>
    <p:sldId id="295" r:id="rId8"/>
    <p:sldId id="296" r:id="rId9"/>
    <p:sldId id="372" r:id="rId10"/>
    <p:sldId id="373" r:id="rId11"/>
    <p:sldId id="374" r:id="rId12"/>
    <p:sldId id="37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ah Mulhearn" initials="S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 autoAdjust="0"/>
    <p:restoredTop sz="94660"/>
  </p:normalViewPr>
  <p:slideViewPr>
    <p:cSldViewPr>
      <p:cViewPr varScale="1">
        <p:scale>
          <a:sx n="109" d="100"/>
          <a:sy n="109" d="100"/>
        </p:scale>
        <p:origin x="186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8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36A816-6FE9-4048-B57C-4F32E2E2AFD8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7B9282-B53B-4786-B052-7277FF9753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0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85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33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7057-2823-4C9E-985C-F5C4ADD971D6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6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91F8-10FE-49BA-A457-6438C5FBF2D5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4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D991-537E-4A85-B8E0-95A320C44061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B34A-2684-41F7-992A-2A23F14B754F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8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203F-8EEA-444C-B045-AC732121125D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0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57E4-7286-43A5-BBD4-4A97DD5A3304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5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774C-8FA5-4940-94B8-4E21D72D8482}" type="datetime1">
              <a:rPr lang="en-US" smtClean="0"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2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4C43-4B10-485C-9641-C6D3F2D35E0F}" type="datetime1">
              <a:rPr lang="en-US" smtClean="0"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7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E514-532B-48B5-A84B-C34880E8BFB5}" type="datetime1">
              <a:rPr lang="en-US" smtClean="0"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4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760A-7DAB-47F9-BAA7-A6E37BB01040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1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43A4-F04A-4D9C-9830-C684045B723E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7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62915-5DE5-4665-ACD6-226509048208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0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3048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sp>
        <p:nvSpPr>
          <p:cNvPr id="8" name="TextBox 7"/>
          <p:cNvSpPr txBox="1"/>
          <p:nvPr/>
        </p:nvSpPr>
        <p:spPr>
          <a:xfrm>
            <a:off x="4607289" y="76200"/>
            <a:ext cx="4841511" cy="1446550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LOUISIANA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600" b="1" dirty="0" smtClean="0">
                <a:solidFill>
                  <a:schemeClr val="bg1"/>
                </a:solidFill>
                <a:effectLst>
                  <a:reflection blurRad="13970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HOUSING CORPORATION</a:t>
            </a:r>
            <a:endParaRPr lang="en-US" sz="2600" b="1" dirty="0">
              <a:solidFill>
                <a:schemeClr val="bg1"/>
              </a:solidFill>
              <a:effectLst>
                <a:reflection blurRad="13970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52399" y="279273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smtClean="0"/>
              <a:t> </a:t>
            </a:r>
          </a:p>
          <a:p>
            <a:r>
              <a:rPr lang="en-US" sz="5500" b="1" dirty="0" smtClean="0"/>
              <a:t>Marketing and Communications</a:t>
            </a:r>
          </a:p>
          <a:p>
            <a:endParaRPr lang="en-US" sz="5500" b="1" dirty="0" smtClean="0"/>
          </a:p>
          <a:p>
            <a:endParaRPr lang="en-US" sz="4000" b="1" dirty="0" smtClean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838200" y="3886200"/>
            <a:ext cx="7431711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5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038600" y="152400"/>
            <a:ext cx="5181600" cy="2286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>Overview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685800" y="2324755"/>
            <a:ext cx="7772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The Office of Public Affairs promotes the valuable work the LHC does to provide </a:t>
            </a:r>
            <a:r>
              <a:rPr lang="en-US" sz="2600" dirty="0"/>
              <a:t>a</a:t>
            </a:r>
            <a:r>
              <a:rPr lang="en-US" sz="2600" dirty="0" smtClean="0"/>
              <a:t>ffordable, resilient, energy-efficient housing in the state.</a:t>
            </a:r>
          </a:p>
          <a:p>
            <a:endParaRPr lang="en-US" sz="2600" dirty="0"/>
          </a:p>
          <a:p>
            <a:r>
              <a:rPr lang="en-US" sz="2600" dirty="0" smtClean="0"/>
              <a:t>Our goal is to provide exceptional customer service in supporting program managers and staff and continue to improve communications across traditional and emerging media platforms. </a:t>
            </a:r>
            <a:endParaRPr lang="en-US" sz="26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0" lvl="1"/>
            <a:endParaRPr lang="en-US" sz="2300" dirty="0" smtClean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lvl="1"/>
            <a:endParaRPr lang="en-US" sz="23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038600" y="152400"/>
            <a:ext cx="5181600" cy="2286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Public Affairs 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Responsibilities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2133600"/>
            <a:ext cx="92020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Develop and implement </a:t>
            </a:r>
            <a:r>
              <a:rPr lang="en-US" sz="1600" dirty="0" smtClean="0"/>
              <a:t>consistent </a:t>
            </a:r>
            <a:r>
              <a:rPr lang="en-US" sz="1600" dirty="0"/>
              <a:t>branding and messaging </a:t>
            </a:r>
            <a:r>
              <a:rPr lang="en-US" sz="1600" dirty="0" smtClean="0"/>
              <a:t>.</a:t>
            </a:r>
            <a:endParaRPr lang="en-US" sz="16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Manage LHC website(s) and Social Media </a:t>
            </a:r>
            <a:r>
              <a:rPr lang="en-US" sz="1600" dirty="0" smtClean="0"/>
              <a:t>Platforms.</a:t>
            </a:r>
            <a:endParaRPr lang="en-US" sz="1600" dirty="0"/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Post content and news to social media (Facebook, Twitter and LinkedIn</a:t>
            </a:r>
            <a:r>
              <a:rPr lang="en-US" sz="1600" dirty="0" smtClean="0"/>
              <a:t>).</a:t>
            </a:r>
            <a:endParaRPr lang="en-US" sz="1600" dirty="0"/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Answer media </a:t>
            </a:r>
            <a:r>
              <a:rPr lang="en-US" sz="1600" dirty="0" smtClean="0"/>
              <a:t>requests and constituent requests, </a:t>
            </a:r>
            <a:r>
              <a:rPr lang="en-US" sz="1600" dirty="0"/>
              <a:t>coordinate media </a:t>
            </a:r>
            <a:r>
              <a:rPr lang="en-US" sz="1600" dirty="0" smtClean="0"/>
              <a:t>interviews, publish </a:t>
            </a:r>
            <a:r>
              <a:rPr lang="en-US" sz="1600" dirty="0"/>
              <a:t>public </a:t>
            </a:r>
            <a:r>
              <a:rPr lang="en-US" sz="1600" dirty="0" smtClean="0"/>
              <a:t>notices and promote programs and services.</a:t>
            </a:r>
            <a:endParaRPr lang="en-US" sz="1600" dirty="0"/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Coordinate speaking events, sponsorships, ribbon cuttings &amp; groundbreakings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/>
              <a:t>Publish </a:t>
            </a:r>
            <a:r>
              <a:rPr lang="en-US" sz="1600" dirty="0"/>
              <a:t>housing updates, email blasts, </a:t>
            </a:r>
            <a:r>
              <a:rPr lang="en-US" sz="1600" dirty="0" smtClean="0"/>
              <a:t>newsletters, etc.</a:t>
            </a:r>
            <a:endParaRPr lang="en-US" sz="1600" dirty="0"/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Maintain databases of reporters, developers, community </a:t>
            </a:r>
            <a:r>
              <a:rPr lang="en-US" sz="1600" dirty="0" smtClean="0"/>
              <a:t>partners</a:t>
            </a:r>
            <a:r>
              <a:rPr lang="en-US" sz="1600" dirty="0"/>
              <a:t> </a:t>
            </a:r>
            <a:r>
              <a:rPr lang="en-US" sz="1600" dirty="0" smtClean="0"/>
              <a:t>and constituents. 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/>
              <a:t>Develop </a:t>
            </a:r>
            <a:r>
              <a:rPr lang="en-US" sz="1600" dirty="0"/>
              <a:t>communications plans and crisis communications plans for the </a:t>
            </a:r>
            <a:r>
              <a:rPr lang="en-US" sz="1600" dirty="0" smtClean="0"/>
              <a:t>agency.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9577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038600" y="152400"/>
            <a:ext cx="5181600" cy="2286000"/>
          </a:xfrm>
        </p:spPr>
        <p:txBody>
          <a:bodyPr>
            <a:normAutofit/>
          </a:bodyPr>
          <a:lstStyle/>
          <a:p>
            <a:r>
              <a:rPr lang="en-US" sz="3200" b="1" dirty="0"/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>Public Affairs &amp;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 Single Family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-10887" y="2125884"/>
            <a:ext cx="9144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/>
              <a:t/>
            </a:r>
            <a:br>
              <a:rPr lang="en-US" b="1" dirty="0"/>
            </a:br>
            <a:endParaRPr lang="en-US" b="1" dirty="0" smtClean="0"/>
          </a:p>
          <a:p>
            <a:pPr fontAlgn="base"/>
            <a:r>
              <a:rPr lang="en-US" dirty="0" smtClean="0"/>
              <a:t>Help target </a:t>
            </a:r>
            <a:r>
              <a:rPr lang="en-US" dirty="0"/>
              <a:t>Bankers </a:t>
            </a:r>
            <a:r>
              <a:rPr lang="en-US" dirty="0" smtClean="0"/>
              <a:t>and </a:t>
            </a:r>
            <a:r>
              <a:rPr lang="en-US" dirty="0"/>
              <a:t>Realtors to educate them on </a:t>
            </a:r>
            <a:r>
              <a:rPr lang="en-US" dirty="0" smtClean="0"/>
              <a:t>LHC’s mortgage offerings and service opportunities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Market programs that help </a:t>
            </a:r>
            <a:r>
              <a:rPr lang="en-US" dirty="0"/>
              <a:t>with low down payments, low interest rates and debt/purchase counseling and </a:t>
            </a:r>
            <a:r>
              <a:rPr lang="en-US" dirty="0" smtClean="0"/>
              <a:t>outreach. </a:t>
            </a:r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Assist with daily-rates, constituent requests, realtor and homebuyer trainings </a:t>
            </a:r>
            <a:endParaRPr lang="en-US" sz="2300" dirty="0"/>
          </a:p>
          <a:p>
            <a:pPr marL="0" lvl="1"/>
            <a:endParaRPr lang="en-US" sz="2300" dirty="0"/>
          </a:p>
          <a:p>
            <a:pPr lvl="1"/>
            <a:endParaRPr lang="en-US" sz="23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7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038600" y="152400"/>
            <a:ext cx="5181600" cy="2286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Public Affairs &amp;</a:t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Housing Development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0" y="2057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 smtClean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0" lvl="1"/>
            <a:endParaRPr lang="en-US" sz="2300" dirty="0"/>
          </a:p>
          <a:p>
            <a:pPr lvl="1"/>
            <a:endParaRPr lang="en-US" sz="23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20574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Assist with messaging, coordination and communication of email blasts, public forums, public notices, community focus groups, housing updates and general reminders.</a:t>
            </a:r>
            <a:endParaRPr lang="en-US" dirty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QAP </a:t>
            </a:r>
            <a:r>
              <a:rPr lang="en-US" dirty="0"/>
              <a:t>(Qualified Applicant Plan) </a:t>
            </a:r>
            <a:endParaRPr lang="en-US" dirty="0" smtClean="0"/>
          </a:p>
          <a:p>
            <a:pPr fontAlgn="base"/>
            <a:r>
              <a:rPr lang="en-US" dirty="0"/>
              <a:t>MRBs (Multi-Family Revenue Bonds</a:t>
            </a:r>
            <a:r>
              <a:rPr lang="en-US" dirty="0" smtClean="0"/>
              <a:t>)</a:t>
            </a:r>
            <a:endParaRPr lang="en-US" dirty="0"/>
          </a:p>
          <a:p>
            <a:pPr fontAlgn="base"/>
            <a:r>
              <a:rPr lang="en-US" dirty="0"/>
              <a:t>NOFA (Notice of Funding Availability</a:t>
            </a:r>
            <a:r>
              <a:rPr lang="en-US" dirty="0" smtClean="0"/>
              <a:t>)</a:t>
            </a:r>
          </a:p>
          <a:p>
            <a:pPr fontAlgn="base"/>
            <a:r>
              <a:rPr lang="en-US" dirty="0" smtClean="0"/>
              <a:t>LIHTC (Low-income Housing Tax Credit Program)</a:t>
            </a:r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Educate </a:t>
            </a:r>
            <a:r>
              <a:rPr lang="en-US" dirty="0"/>
              <a:t>the public and partners about housing development </a:t>
            </a:r>
            <a:r>
              <a:rPr lang="en-US" dirty="0" smtClean="0"/>
              <a:t>opportunities</a:t>
            </a:r>
            <a:endParaRPr lang="en-US" sz="1600" dirty="0"/>
          </a:p>
          <a:p>
            <a:pPr fontAlgn="base"/>
            <a:endParaRPr lang="en-US" sz="1600" dirty="0"/>
          </a:p>
          <a:p>
            <a:pPr fontAlgn="base"/>
            <a:r>
              <a:rPr lang="en-US" dirty="0" smtClean="0"/>
              <a:t>Highlight </a:t>
            </a:r>
            <a:r>
              <a:rPr lang="en-US" dirty="0"/>
              <a:t>accomplishments of completed and successful developments</a:t>
            </a:r>
            <a:endParaRPr lang="en-US" sz="1600" dirty="0"/>
          </a:p>
          <a:p>
            <a:pPr fontAlgn="base"/>
            <a:endParaRPr lang="en-US" dirty="0" smtClean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10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038600" y="152400"/>
            <a:ext cx="5181600" cy="2286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Public Affairs &amp;</a:t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Homelessness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0" y="2057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 smtClean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0" lvl="1"/>
            <a:endParaRPr lang="en-US" sz="2300" dirty="0"/>
          </a:p>
          <a:p>
            <a:pPr lvl="1"/>
            <a:endParaRPr lang="en-US" sz="23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205740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Develop </a:t>
            </a:r>
            <a:r>
              <a:rPr lang="en-US" dirty="0"/>
              <a:t>and implement standardized branding and messaging for Balance of State Continuum of Care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Promote partner </a:t>
            </a:r>
            <a:r>
              <a:rPr lang="en-US" dirty="0"/>
              <a:t>and/or participant success stories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Update and revise </a:t>
            </a:r>
            <a:r>
              <a:rPr lang="en-US" dirty="0"/>
              <a:t>brochures that </a:t>
            </a:r>
            <a:r>
              <a:rPr lang="en-US" dirty="0" smtClean="0"/>
              <a:t>explain </a:t>
            </a:r>
            <a:r>
              <a:rPr lang="en-US" dirty="0"/>
              <a:t>the services and resources available for people experiencing homelessness as well as the process for seeking assistance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Update </a:t>
            </a:r>
            <a:r>
              <a:rPr lang="en-US" dirty="0"/>
              <a:t>CoC providers within the online directory.</a:t>
            </a:r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53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114800" y="-10886"/>
            <a:ext cx="5181600" cy="2286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Public Affairs</a:t>
            </a:r>
            <a:br>
              <a:rPr lang="en-US" sz="4800" b="1" dirty="0" smtClean="0">
                <a:solidFill>
                  <a:schemeClr val="bg1"/>
                </a:solidFill>
              </a:rPr>
            </a:br>
            <a:r>
              <a:rPr lang="en-US" sz="4800" b="1" dirty="0" smtClean="0">
                <a:solidFill>
                  <a:schemeClr val="bg1"/>
                </a:solidFill>
              </a:rPr>
              <a:t>Support Services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0" y="2057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 smtClean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0" lvl="1"/>
            <a:endParaRPr lang="en-US" sz="2300" dirty="0"/>
          </a:p>
          <a:p>
            <a:pPr lvl="1"/>
            <a:endParaRPr lang="en-US" sz="23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258254"/>
              </p:ext>
            </p:extLst>
          </p:nvPr>
        </p:nvGraphicFramePr>
        <p:xfrm>
          <a:off x="152400" y="3679335"/>
          <a:ext cx="88436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906">
                  <a:extLst>
                    <a:ext uri="{9D8B030D-6E8A-4147-A177-3AD203B41FA5}">
                      <a16:colId xmlns:a16="http://schemas.microsoft.com/office/drawing/2014/main" val="2880945574"/>
                    </a:ext>
                  </a:extLst>
                </a:gridCol>
                <a:gridCol w="2210906">
                  <a:extLst>
                    <a:ext uri="{9D8B030D-6E8A-4147-A177-3AD203B41FA5}">
                      <a16:colId xmlns:a16="http://schemas.microsoft.com/office/drawing/2014/main" val="3342447753"/>
                    </a:ext>
                  </a:extLst>
                </a:gridCol>
                <a:gridCol w="2210906">
                  <a:extLst>
                    <a:ext uri="{9D8B030D-6E8A-4147-A177-3AD203B41FA5}">
                      <a16:colId xmlns:a16="http://schemas.microsoft.com/office/drawing/2014/main" val="2003009200"/>
                    </a:ext>
                  </a:extLst>
                </a:gridCol>
                <a:gridCol w="2210906">
                  <a:extLst>
                    <a:ext uri="{9D8B030D-6E8A-4147-A177-3AD203B41FA5}">
                      <a16:colId xmlns:a16="http://schemas.microsoft.com/office/drawing/2014/main" val="15676186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Rental</a:t>
                      </a:r>
                      <a:r>
                        <a:rPr lang="en-US" baseline="0" dirty="0" smtClean="0"/>
                        <a:t> Assistance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PBCA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HOUSING RECOVERY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948339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743599"/>
              </p:ext>
            </p:extLst>
          </p:nvPr>
        </p:nvGraphicFramePr>
        <p:xfrm>
          <a:off x="778839" y="4480091"/>
          <a:ext cx="719647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8239">
                  <a:extLst>
                    <a:ext uri="{9D8B030D-6E8A-4147-A177-3AD203B41FA5}">
                      <a16:colId xmlns:a16="http://schemas.microsoft.com/office/drawing/2014/main" val="2044829602"/>
                    </a:ext>
                  </a:extLst>
                </a:gridCol>
                <a:gridCol w="3598239">
                  <a:extLst>
                    <a:ext uri="{9D8B030D-6E8A-4147-A177-3AD203B41FA5}">
                      <a16:colId xmlns:a16="http://schemas.microsoft.com/office/drawing/2014/main" val="1217030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POLICY</a:t>
                      </a:r>
                      <a:r>
                        <a:rPr lang="en-US" baseline="0" dirty="0" smtClean="0"/>
                        <a:t> &amp; STRATEGIC INITIATIVES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HUMAN RESOURCES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302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16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2286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984169" y="18025"/>
            <a:ext cx="5181600" cy="2286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Public Affairs</a:t>
            </a:r>
            <a:br>
              <a:rPr lang="en-US" sz="4800" b="1" dirty="0" smtClean="0">
                <a:solidFill>
                  <a:schemeClr val="bg1"/>
                </a:solidFill>
              </a:rPr>
            </a:br>
            <a:r>
              <a:rPr lang="en-US" sz="4800" b="1" dirty="0" smtClean="0">
                <a:solidFill>
                  <a:schemeClr val="bg1"/>
                </a:solidFill>
              </a:rPr>
              <a:t>Goals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0" y="2057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 smtClean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en-US" sz="2300" dirty="0"/>
          </a:p>
          <a:p>
            <a:pPr marL="0" lvl="1"/>
            <a:endParaRPr lang="en-US" sz="2300" dirty="0"/>
          </a:p>
          <a:p>
            <a:pPr lvl="1"/>
            <a:endParaRPr lang="en-US" sz="23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86033" y="234164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Streamline processes and procedures that assist departments in their effort to provide quality services, resources and information internally and externally.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Enhance relationships with community organizations developers, identify value-added partnership opportunities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Improve customer service operations and messaging across all communication platforms</a:t>
            </a:r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556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romProgram xmlns="9bfa651e-1493-4c79-b59e-52320b34b357">Accounting</FromProgram>
    <_dlc_DocId xmlns="e187e5b8-5350-4d50-94d9-3c64de64ff25">35A5UYQPYMWZ-269-9</_dlc_DocId>
    <_dlc_DocIdUrl xmlns="e187e5b8-5350-4d50-94d9-3c64de64ff25">
      <Url>http://sharepoint/pr/_layouts/DocIdRedir.aspx?ID=35A5UYQPYMWZ-269-9</Url>
      <Description>35A5UYQPYMWZ-269-9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EAE92B4B9AF547A33AA5D462C4A1C5" ma:contentTypeVersion="2" ma:contentTypeDescription="Create a new document." ma:contentTypeScope="" ma:versionID="904f6839b3a4957ae72589a57b1a4a3c">
  <xsd:schema xmlns:xsd="http://www.w3.org/2001/XMLSchema" xmlns:xs="http://www.w3.org/2001/XMLSchema" xmlns:p="http://schemas.microsoft.com/office/2006/metadata/properties" xmlns:ns2="9bfa651e-1493-4c79-b59e-52320b34b357" xmlns:ns3="e187e5b8-5350-4d50-94d9-3c64de64ff25" targetNamespace="http://schemas.microsoft.com/office/2006/metadata/properties" ma:root="true" ma:fieldsID="c0236e74b06ded5b3e4b92b4a9b0092e" ns2:_="" ns3:_="">
    <xsd:import namespace="9bfa651e-1493-4c79-b59e-52320b34b357"/>
    <xsd:import namespace="e187e5b8-5350-4d50-94d9-3c64de64ff25"/>
    <xsd:element name="properties">
      <xsd:complexType>
        <xsd:sequence>
          <xsd:element name="documentManagement">
            <xsd:complexType>
              <xsd:all>
                <xsd:element ref="ns2:FromProgram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fa651e-1493-4c79-b59e-52320b34b357" elementFormDefault="qualified">
    <xsd:import namespace="http://schemas.microsoft.com/office/2006/documentManagement/types"/>
    <xsd:import namespace="http://schemas.microsoft.com/office/infopath/2007/PartnerControls"/>
    <xsd:element name="FromProgram" ma:index="8" ma:displayName="From Program" ma:default="Accounting" ma:format="Dropdown" ma:internalName="FromProgram">
      <xsd:simpleType>
        <xsd:restriction base="dms:Choice">
          <xsd:enumeration value="Accounting"/>
          <xsd:enumeration value="Administration"/>
          <xsd:enumeration value="Asset Management"/>
          <xsd:enumeration value="Bylaws of the Louisiana Housing Finance Agency"/>
          <xsd:enumeration value="Energy Assistance"/>
          <xsd:enumeration value="HOME"/>
          <xsd:enumeration value="Housing Trust Fund"/>
          <xsd:enumeration value="Human Resources"/>
          <xsd:enumeration value="Information Technology"/>
          <xsd:enumeration value="Internal Audit"/>
          <xsd:enumeration value="Legal"/>
          <xsd:enumeration value="Low-Income Housing Tax Credit"/>
          <xsd:enumeration value="Neighborhood Stabilization"/>
          <xsd:enumeration value="Non-Profit Rebuilding"/>
          <xsd:enumeration value="Performance Based Contract Administration"/>
          <xsd:enumeration value="Public Information &amp; Marketing"/>
          <xsd:enumeration value="Records Management"/>
          <xsd:enumeration value="Single Family (Homeownership)"/>
          <xsd:enumeration value="Special Programs"/>
          <xsd:enumeration value="Agency Properties"/>
          <xsd:enumeration value="Operations"/>
          <xsd:enumeration value="Procurement"/>
          <xsd:enumeration value="LHA"/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7e5b8-5350-4d50-94d9-3c64de64ff2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EF92EC-BF0F-4F1A-8F3F-9E3F42B5788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C6F5BE6-D7C7-4829-9D2E-22ED20939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A482D6-88F9-4539-91F6-EC7C528F7514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e187e5b8-5350-4d50-94d9-3c64de64ff25"/>
    <ds:schemaRef ds:uri="http://purl.org/dc/dcmitype/"/>
    <ds:schemaRef ds:uri="9bfa651e-1493-4c79-b59e-52320b34b357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67BBB212-5383-403D-A1BD-C02E6F27D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fa651e-1493-4c79-b59e-52320b34b357"/>
    <ds:schemaRef ds:uri="e187e5b8-5350-4d50-94d9-3c64de64ff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473</Words>
  <Application>Microsoft Office PowerPoint</Application>
  <PresentationFormat>On-screen Show (4:3)</PresentationFormat>
  <Paragraphs>107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Office Theme</vt:lpstr>
      <vt:lpstr>PowerPoint Presentation</vt:lpstr>
      <vt:lpstr> Overview</vt:lpstr>
      <vt:lpstr>Public Affairs  Responsibilities</vt:lpstr>
      <vt:lpstr> Public Affairs &amp;  Single Family</vt:lpstr>
      <vt:lpstr>Public Affairs &amp; Housing Development</vt:lpstr>
      <vt:lpstr>Public Affairs &amp; Homelessness</vt:lpstr>
      <vt:lpstr>Public Affairs Support Services</vt:lpstr>
      <vt:lpstr>Public Affairs Goals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kdorsey</dc:creator>
  <cp:lastModifiedBy>Barry Brooks</cp:lastModifiedBy>
  <cp:revision>138</cp:revision>
  <cp:lastPrinted>2017-08-07T17:31:47Z</cp:lastPrinted>
  <dcterms:created xsi:type="dcterms:W3CDTF">2015-04-09T14:19:40Z</dcterms:created>
  <dcterms:modified xsi:type="dcterms:W3CDTF">2021-07-17T19:54:20Z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0x01010006EAE92B4B9AF547A33AA5D462C4A1C5</vt:lpwstr>
  </property>
  <property fmtid="{D5CDD505-2E9C-101B-9397-08002B2CF9AE}" pid="3" name="_dlc_DocIdItemGuid">
    <vt:lpwstr>ff2ee886-6917-489a-b8fd-0edea619e4b2</vt:lpwstr>
  </property>
</Properties>
</file>