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60" r:id="rId4"/>
    <p:sldId id="278" r:id="rId5"/>
    <p:sldId id="279" r:id="rId6"/>
    <p:sldId id="280" r:id="rId7"/>
    <p:sldId id="270" r:id="rId8"/>
    <p:sldId id="271" r:id="rId9"/>
    <p:sldId id="273" r:id="rId10"/>
    <p:sldId id="276" r:id="rId11"/>
    <p:sldId id="27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Percentage of Applications </a:t>
            </a:r>
            <a:r>
              <a:rPr lang="en-US" baseline="0"/>
              <a:t>Per Year</a:t>
            </a:r>
            <a:endParaRPr lang="en-US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Sheet1!$D$9</c:f>
              <c:strCache>
                <c:ptCount val="1"/>
                <c:pt idx="0">
                  <c:v>Projects Applied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Sheet1!$G$7:$L$7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2019-2020</c:v>
                </c:pt>
                <c:pt idx="5">
                  <c:v>2021</c:v>
                </c:pt>
              </c:strCache>
            </c:strRef>
          </c:cat>
          <c:val>
            <c:numRef>
              <c:f>Sheet1!$G$9:$L$9</c:f>
              <c:numCache>
                <c:formatCode>_(* #,##0_);_(* \(#,##0\);_(* "-"??_);_(@_)</c:formatCode>
                <c:ptCount val="6"/>
                <c:pt idx="0">
                  <c:v>62</c:v>
                </c:pt>
                <c:pt idx="1">
                  <c:v>36</c:v>
                </c:pt>
                <c:pt idx="2">
                  <c:v>117</c:v>
                </c:pt>
                <c:pt idx="3">
                  <c:v>66</c:v>
                </c:pt>
                <c:pt idx="4">
                  <c:v>97</c:v>
                </c:pt>
                <c:pt idx="5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75-4513-85FA-01798D5A7247}"/>
            </c:ext>
          </c:extLst>
        </c:ser>
        <c:ser>
          <c:idx val="1"/>
          <c:order val="1"/>
          <c:tx>
            <c:strRef>
              <c:f>Sheet1!$D$10</c:f>
              <c:strCache>
                <c:ptCount val="1"/>
                <c:pt idx="0">
                  <c:v>Projects Funded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Sheet1!$G$7:$L$7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2019-2020</c:v>
                </c:pt>
                <c:pt idx="5">
                  <c:v>2021</c:v>
                </c:pt>
              </c:strCache>
            </c:strRef>
          </c:cat>
          <c:val>
            <c:numRef>
              <c:f>Sheet1!$G$10:$L$10</c:f>
              <c:numCache>
                <c:formatCode>_(* #,##0_);_(* \(#,##0\);_(* "-"??_);_(@_)</c:formatCode>
                <c:ptCount val="6"/>
                <c:pt idx="0">
                  <c:v>32</c:v>
                </c:pt>
                <c:pt idx="1">
                  <c:v>24</c:v>
                </c:pt>
                <c:pt idx="2">
                  <c:v>23</c:v>
                </c:pt>
                <c:pt idx="3">
                  <c:v>35</c:v>
                </c:pt>
                <c:pt idx="4">
                  <c:v>71</c:v>
                </c:pt>
                <c:pt idx="5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75-4513-85FA-01798D5A7247}"/>
            </c:ext>
          </c:extLst>
        </c:ser>
        <c:ser>
          <c:idx val="2"/>
          <c:order val="2"/>
          <c:tx>
            <c:strRef>
              <c:f>Sheet1!$D$11</c:f>
              <c:strCache>
                <c:ptCount val="1"/>
                <c:pt idx="0">
                  <c:v>% of Projects Awarded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8.733623453148637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575-4513-85FA-01798D5A7247}"/>
                </c:ext>
              </c:extLst>
            </c:dLbl>
            <c:dLbl>
              <c:idx val="2"/>
              <c:layout>
                <c:manualLayout>
                  <c:x val="1.164483127086484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575-4513-85FA-01798D5A724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Sheet1!$G$7:$L$7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2019-2020</c:v>
                </c:pt>
                <c:pt idx="5">
                  <c:v>2021</c:v>
                </c:pt>
              </c:strCache>
            </c:strRef>
          </c:cat>
          <c:val>
            <c:numRef>
              <c:f>Sheet1!$G$11:$L$11</c:f>
              <c:numCache>
                <c:formatCode>0.00</c:formatCode>
                <c:ptCount val="6"/>
                <c:pt idx="0">
                  <c:v>51.612903225806448</c:v>
                </c:pt>
                <c:pt idx="1">
                  <c:v>66.666666666666657</c:v>
                </c:pt>
                <c:pt idx="2">
                  <c:v>19.658119658119659</c:v>
                </c:pt>
                <c:pt idx="3">
                  <c:v>53.030303030303031</c:v>
                </c:pt>
                <c:pt idx="4">
                  <c:v>73.19587628865979</c:v>
                </c:pt>
                <c:pt idx="5">
                  <c:v>41.269841269841265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575-4513-85FA-01798D5A72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94636288"/>
        <c:axId val="94638080"/>
        <c:axId val="0"/>
      </c:bar3DChart>
      <c:catAx>
        <c:axId val="946362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94638080"/>
        <c:crosses val="autoZero"/>
        <c:auto val="1"/>
        <c:lblAlgn val="ctr"/>
        <c:lblOffset val="100"/>
        <c:noMultiLvlLbl val="0"/>
      </c:catAx>
      <c:valAx>
        <c:axId val="9463808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LIHTC Applications</a:t>
                </a:r>
              </a:p>
            </c:rich>
          </c:tx>
          <c:overlay val="0"/>
        </c:title>
        <c:numFmt formatCode="_(* #,##0_);_(* \(#,##0\);_(* &quot;-&quot;??_);_(@_)" sourceLinked="1"/>
        <c:majorTickMark val="out"/>
        <c:minorTickMark val="none"/>
        <c:tickLblPos val="nextTo"/>
        <c:crossAx val="946362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8177488480636756"/>
          <c:y val="0.42573752202945886"/>
          <c:w val="0.11822515598723812"/>
          <c:h val="0.27194718985217597"/>
        </c:manualLayout>
      </c:layout>
      <c:overlay val="0"/>
    </c:legend>
    <c:plotVisOnly val="1"/>
    <c:dispBlanksAs val="gap"/>
    <c:showDLblsOverMax val="0"/>
  </c:chart>
  <c:spPr>
    <a:solidFill>
      <a:schemeClr val="tx2">
        <a:lumMod val="20000"/>
        <a:lumOff val="80000"/>
      </a:schemeClr>
    </a:solidFill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baseline="0"/>
              <a:t>Units Funded Since 2015</a:t>
            </a:r>
            <a:endParaRPr lang="en-US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1"/>
        <c:ser>
          <c:idx val="0"/>
          <c:order val="0"/>
          <c:tx>
            <c:strRef>
              <c:f>Sheet1!$D$13</c:f>
              <c:strCache>
                <c:ptCount val="1"/>
                <c:pt idx="0">
                  <c:v>Number of Units Awarded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-8.75273522975929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7AE-41C5-8254-C7A4F37812B8}"/>
                </c:ext>
              </c:extLst>
            </c:dLbl>
            <c:dLbl>
              <c:idx val="2"/>
              <c:layout>
                <c:manualLayout>
                  <c:x val="0"/>
                  <c:y val="-2.04232786000218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7AE-41C5-8254-C7A4F37812B8}"/>
                </c:ext>
              </c:extLst>
            </c:dLbl>
            <c:dLbl>
              <c:idx val="3"/>
              <c:layout>
                <c:manualLayout>
                  <c:x val="0"/>
                  <c:y val="-1.45878920495988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7AE-41C5-8254-C7A4F37812B8}"/>
                </c:ext>
              </c:extLst>
            </c:dLbl>
            <c:dLbl>
              <c:idx val="4"/>
              <c:layout>
                <c:manualLayout>
                  <c:x val="1.9579050416054823E-3"/>
                  <c:y val="-1.45878920495988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7AE-41C5-8254-C7A4F37812B8}"/>
                </c:ext>
              </c:extLst>
            </c:dLbl>
            <c:dLbl>
              <c:idx val="5"/>
              <c:layout>
                <c:manualLayout>
                  <c:x val="0"/>
                  <c:y val="-1.45878920495988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7AE-41C5-8254-C7A4F37812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Sheet1!$G$7:$L$7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2019-2020</c:v>
                </c:pt>
                <c:pt idx="5">
                  <c:v>2021</c:v>
                </c:pt>
              </c:strCache>
            </c:strRef>
          </c:cat>
          <c:val>
            <c:numRef>
              <c:f>Sheet1!$G$13:$L$13</c:f>
              <c:numCache>
                <c:formatCode>_(* #,##0.00_);_(* \(#,##0.00\);_(* "-"??_);_(@_)</c:formatCode>
                <c:ptCount val="6"/>
                <c:pt idx="0">
                  <c:v>2685</c:v>
                </c:pt>
                <c:pt idx="1">
                  <c:v>1807</c:v>
                </c:pt>
                <c:pt idx="2">
                  <c:v>1600</c:v>
                </c:pt>
                <c:pt idx="3" formatCode="_(* #,##0_);_(* \(#,##0\);_(* &quot;-&quot;??_);_(@_)">
                  <c:v>2556</c:v>
                </c:pt>
                <c:pt idx="4" formatCode="_(* #,##0_);_(* \(#,##0\);_(* &quot;-&quot;??_);_(@_)">
                  <c:v>6079</c:v>
                </c:pt>
                <c:pt idx="5" formatCode="_(* #,##0_);_(* \(#,##0\);_(* &quot;-&quot;??_);_(@_)">
                  <c:v>1511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7AE-41C5-8254-C7A4F37812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0503552"/>
        <c:axId val="40546304"/>
        <c:axId val="0"/>
      </c:bar3DChart>
      <c:catAx>
        <c:axId val="4050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40546304"/>
        <c:crosses val="autoZero"/>
        <c:auto val="1"/>
        <c:lblAlgn val="ctr"/>
        <c:lblOffset val="100"/>
        <c:noMultiLvlLbl val="0"/>
      </c:catAx>
      <c:valAx>
        <c:axId val="4054630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Units Awarded</a:t>
                </a:r>
              </a:p>
            </c:rich>
          </c:tx>
          <c:overlay val="0"/>
        </c:title>
        <c:numFmt formatCode="_(* #,##0_);_(* \(#,##0\);_(* &quot;-&quot;_);_(@_)" sourceLinked="0"/>
        <c:majorTickMark val="out"/>
        <c:minorTickMark val="none"/>
        <c:tickLblPos val="nextTo"/>
        <c:crossAx val="40503552"/>
        <c:crosses val="autoZero"/>
        <c:crossBetween val="between"/>
      </c:valAx>
    </c:plotArea>
    <c:plotVisOnly val="1"/>
    <c:dispBlanksAs val="gap"/>
    <c:showDLblsOverMax val="0"/>
  </c:chart>
  <c:spPr>
    <a:solidFill>
      <a:schemeClr val="tx2">
        <a:lumMod val="20000"/>
        <a:lumOff val="80000"/>
      </a:schemeClr>
    </a:solidFill>
    <a:effectLst>
      <a:outerShdw blurRad="50800" dist="50800" dir="5400000" algn="ctr" rotWithShape="0">
        <a:schemeClr val="bg1"/>
      </a:outerShdw>
    </a:effectLst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Funds Awarded Through The LIHTC Department Since 2015</a:t>
            </a:r>
          </a:p>
        </c:rich>
      </c:tx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Sheet1!$D$14</c:f>
              <c:strCache>
                <c:ptCount val="1"/>
                <c:pt idx="0">
                  <c:v>Sum of LIHTC 4% Allocation</c:v>
                </c:pt>
              </c:strCache>
            </c:strRef>
          </c:tx>
          <c:invertIfNegative val="0"/>
          <c:dLbls>
            <c:numFmt formatCode="&quot;$&quot;#,##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Sheet1!$G$7:$L$7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2019-2020</c:v>
                </c:pt>
                <c:pt idx="5">
                  <c:v>2021</c:v>
                </c:pt>
              </c:strCache>
            </c:strRef>
          </c:cat>
          <c:val>
            <c:numRef>
              <c:f>Sheet1!$G$14:$L$14</c:f>
              <c:numCache>
                <c:formatCode>_(* #,##0.00_);_(* \(#,##0.00\);_(* "-"??_);_(@_)</c:formatCode>
                <c:ptCount val="6"/>
                <c:pt idx="0">
                  <c:v>3507001</c:v>
                </c:pt>
                <c:pt idx="1">
                  <c:v>3420315</c:v>
                </c:pt>
                <c:pt idx="2">
                  <c:v>13515599</c:v>
                </c:pt>
                <c:pt idx="3" formatCode="_(* #,##0_);_(* \(#,##0\);_(* &quot;-&quot;??_);_(@_)">
                  <c:v>2149453</c:v>
                </c:pt>
                <c:pt idx="4" formatCode="_(* #,##0_);_(* \(#,##0\);_(* &quot;-&quot;??_);_(@_)">
                  <c:v>16142944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06-488D-BB32-9B0EA79F5EB4}"/>
            </c:ext>
          </c:extLst>
        </c:ser>
        <c:ser>
          <c:idx val="1"/>
          <c:order val="1"/>
          <c:tx>
            <c:strRef>
              <c:f>Sheet1!$D$15</c:f>
              <c:strCache>
                <c:ptCount val="1"/>
                <c:pt idx="0">
                  <c:v>Sum of LIHTC 9% Allocation</c:v>
                </c:pt>
              </c:strCache>
            </c:strRef>
          </c:tx>
          <c:invertIfNegative val="0"/>
          <c:dLbls>
            <c:numFmt formatCode="&quot;$&quot;#,##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Sheet1!$G$7:$L$7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2019-2020</c:v>
                </c:pt>
                <c:pt idx="5">
                  <c:v>2021</c:v>
                </c:pt>
              </c:strCache>
            </c:strRef>
          </c:cat>
          <c:val>
            <c:numRef>
              <c:f>Sheet1!$G$15:$L$15</c:f>
              <c:numCache>
                <c:formatCode>_(* #,##0.00_);_(* \(#,##0.00\);_(* "-"??_);_(@_)</c:formatCode>
                <c:ptCount val="6"/>
                <c:pt idx="0">
                  <c:v>11696594</c:v>
                </c:pt>
                <c:pt idx="1">
                  <c:v>10278533</c:v>
                </c:pt>
                <c:pt idx="2">
                  <c:v>10156190</c:v>
                </c:pt>
                <c:pt idx="3" formatCode="_(* #,##0_);_(* \(#,##0\);_(* &quot;-&quot;??_);_(@_)">
                  <c:v>12784981</c:v>
                </c:pt>
                <c:pt idx="4" formatCode="_(* #,##0_);_(* \(#,##0\);_(* &quot;-&quot;??_);_(@_)">
                  <c:v>12309236</c:v>
                </c:pt>
                <c:pt idx="5" formatCode="_(* #,##0_);_(* \(#,##0\);_(* &quot;-&quot;??_);_(@_)">
                  <c:v>19820594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06-488D-BB32-9B0EA79F5E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7004288"/>
        <c:axId val="107006976"/>
        <c:axId val="0"/>
      </c:bar3DChart>
      <c:catAx>
        <c:axId val="1070042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07006976"/>
        <c:crosses val="autoZero"/>
        <c:auto val="1"/>
        <c:lblAlgn val="ctr"/>
        <c:lblOffset val="100"/>
        <c:noMultiLvlLbl val="0"/>
      </c:catAx>
      <c:valAx>
        <c:axId val="107006976"/>
        <c:scaling>
          <c:orientation val="minMax"/>
        </c:scaling>
        <c:delete val="0"/>
        <c:axPos val="l"/>
        <c:majorGridlines/>
        <c:numFmt formatCode="&quot;$&quot;#,##0.00" sourceLinked="0"/>
        <c:majorTickMark val="out"/>
        <c:minorTickMark val="none"/>
        <c:tickLblPos val="nextTo"/>
        <c:crossAx val="107004288"/>
        <c:crosses val="autoZero"/>
        <c:crossBetween val="between"/>
        <c:dispUnits>
          <c:builtInUnit val="millions"/>
          <c:dispUnitsLbl/>
        </c:dispUnits>
      </c:valAx>
    </c:plotArea>
    <c:legend>
      <c:legendPos val="r"/>
      <c:overlay val="0"/>
    </c:legend>
    <c:plotVisOnly val="1"/>
    <c:dispBlanksAs val="gap"/>
    <c:showDLblsOverMax val="0"/>
  </c:chart>
  <c:spPr>
    <a:solidFill>
      <a:schemeClr val="tx2">
        <a:lumMod val="20000"/>
        <a:lumOff val="80000"/>
      </a:schemeClr>
    </a:solidFill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4776A-C282-4178-9CE6-202347984C51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95117-A059-4AF2-BAAF-55EACAAD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09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4085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943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64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353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733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1413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4229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599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8788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648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202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7CDF9-4543-40DC-A81A-3BB50EA11E58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AAAA-C445-461D-AD49-94C047B1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210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7CDF9-4543-40DC-A81A-3BB50EA11E58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AAAA-C445-461D-AD49-94C047B1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248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7CDF9-4543-40DC-A81A-3BB50EA11E58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AAAA-C445-461D-AD49-94C047B1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71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7CDF9-4543-40DC-A81A-3BB50EA11E58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AAAA-C445-461D-AD49-94C047B1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633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7CDF9-4543-40DC-A81A-3BB50EA11E58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AAAA-C445-461D-AD49-94C047B1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186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7CDF9-4543-40DC-A81A-3BB50EA11E58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AAAA-C445-461D-AD49-94C047B1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25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7CDF9-4543-40DC-A81A-3BB50EA11E58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AAAA-C445-461D-AD49-94C047B1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129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7CDF9-4543-40DC-A81A-3BB50EA11E58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AAAA-C445-461D-AD49-94C047B1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623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7CDF9-4543-40DC-A81A-3BB50EA11E58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AAAA-C445-461D-AD49-94C047B1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117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7CDF9-4543-40DC-A81A-3BB50EA11E58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AAAA-C445-461D-AD49-94C047B1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23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7CDF9-4543-40DC-A81A-3BB50EA11E58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AAAA-C445-461D-AD49-94C047B1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834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7CDF9-4543-40DC-A81A-3BB50EA11E58}" type="datetimeFigureOut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9AAAA-C445-461D-AD49-94C047B1C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808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jpe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47800" y="0"/>
            <a:ext cx="9248504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6070904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1219200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sp>
        <p:nvSpPr>
          <p:cNvPr id="8" name="TextBox 7"/>
          <p:cNvSpPr txBox="1"/>
          <p:nvPr/>
        </p:nvSpPr>
        <p:spPr>
          <a:xfrm>
            <a:off x="6131290" y="76200"/>
            <a:ext cx="4841511" cy="1446550"/>
          </a:xfrm>
          <a:prstGeom prst="rect">
            <a:avLst/>
          </a:prstGeom>
          <a:noFill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LOUISIANA</a:t>
            </a:r>
          </a:p>
          <a:p>
            <a:r>
              <a:rPr lang="en-US" sz="2400" dirty="0">
                <a:solidFill>
                  <a:schemeClr val="bg1"/>
                </a:solidFill>
              </a:rPr>
              <a:t>  </a:t>
            </a:r>
            <a:r>
              <a:rPr lang="en-US" sz="2600" b="1" dirty="0">
                <a:solidFill>
                  <a:schemeClr val="bg1"/>
                </a:solidFill>
                <a:effectLst>
                  <a:reflection blurRad="13970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HOUSING CORPORATION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3962399" y="6070905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7484525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5706156" y="6070904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3352800" y="6444735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           Louisiana-housing-corporation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0" y="6227849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</a:p>
        </p:txBody>
      </p:sp>
      <p:sp>
        <p:nvSpPr>
          <p:cNvPr id="16" name="Title 6"/>
          <p:cNvSpPr txBox="1">
            <a:spLocks/>
          </p:cNvSpPr>
          <p:nvPr/>
        </p:nvSpPr>
        <p:spPr>
          <a:xfrm>
            <a:off x="1524000" y="2030730"/>
            <a:ext cx="9143999" cy="2693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6000" dirty="0"/>
          </a:p>
          <a:p>
            <a:r>
              <a:rPr lang="en-US" sz="6000" dirty="0"/>
              <a:t> </a:t>
            </a:r>
            <a:r>
              <a:rPr lang="en-US" sz="5500" b="1" dirty="0" smtClean="0"/>
              <a:t>Multi-Family Housing </a:t>
            </a:r>
            <a:r>
              <a:rPr lang="en-US" sz="5500" b="1" dirty="0"/>
              <a:t>Production Department</a:t>
            </a:r>
          </a:p>
          <a:p>
            <a:endParaRPr lang="en-US" sz="4000" b="1" dirty="0"/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4253592" y="3752850"/>
            <a:ext cx="542380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sz="2400" b="1" i="1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104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700" y="6037907"/>
            <a:ext cx="9144000" cy="76956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47799" y="20988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6070904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1295400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3962399" y="6070905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7484525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5706156" y="6070904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3352800" y="6444735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           Louisiana-housing-corporation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0" y="6227849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5500370" y="274069"/>
            <a:ext cx="5181600" cy="935421"/>
          </a:xfrm>
        </p:spPr>
        <p:txBody>
          <a:bodyPr>
            <a:normAutofit/>
          </a:bodyPr>
          <a:lstStyle/>
          <a:p>
            <a:r>
              <a:rPr lang="en-US" sz="3500" b="1" dirty="0">
                <a:solidFill>
                  <a:schemeClr val="bg1"/>
                </a:solidFill>
              </a:rPr>
              <a:t>HOME Allocation &amp; Budget</a:t>
            </a:r>
            <a:endParaRPr lang="en-US" sz="3500" dirty="0">
              <a:solidFill>
                <a:schemeClr val="bg1"/>
              </a:solidFill>
            </a:endParaRPr>
          </a:p>
        </p:txBody>
      </p:sp>
      <p:sp>
        <p:nvSpPr>
          <p:cNvPr id="16" name="Title 6"/>
          <p:cNvSpPr txBox="1">
            <a:spLocks/>
          </p:cNvSpPr>
          <p:nvPr/>
        </p:nvSpPr>
        <p:spPr>
          <a:xfrm>
            <a:off x="1524000" y="1908810"/>
            <a:ext cx="9143999" cy="2846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000" dirty="0"/>
          </a:p>
        </p:txBody>
      </p:sp>
      <p:sp>
        <p:nvSpPr>
          <p:cNvPr id="8" name="Rectangle 7"/>
          <p:cNvSpPr/>
          <p:nvPr/>
        </p:nvSpPr>
        <p:spPr>
          <a:xfrm>
            <a:off x="1524000" y="2133601"/>
            <a:ext cx="9144000" cy="761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/>
            <a:endParaRPr lang="en-US" sz="1750" dirty="0"/>
          </a:p>
          <a:p>
            <a:endParaRPr lang="en-US" sz="26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889901"/>
              </p:ext>
            </p:extLst>
          </p:nvPr>
        </p:nvGraphicFramePr>
        <p:xfrm>
          <a:off x="1432424" y="2176145"/>
          <a:ext cx="9135022" cy="4043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77673">
                  <a:extLst>
                    <a:ext uri="{9D8B030D-6E8A-4147-A177-3AD203B41FA5}">
                      <a16:colId xmlns:a16="http://schemas.microsoft.com/office/drawing/2014/main" val="3554022823"/>
                    </a:ext>
                  </a:extLst>
                </a:gridCol>
                <a:gridCol w="1285917">
                  <a:extLst>
                    <a:ext uri="{9D8B030D-6E8A-4147-A177-3AD203B41FA5}">
                      <a16:colId xmlns:a16="http://schemas.microsoft.com/office/drawing/2014/main" val="2676911726"/>
                    </a:ext>
                  </a:extLst>
                </a:gridCol>
                <a:gridCol w="2371432">
                  <a:extLst>
                    <a:ext uri="{9D8B030D-6E8A-4147-A177-3AD203B41FA5}">
                      <a16:colId xmlns:a16="http://schemas.microsoft.com/office/drawing/2014/main" val="3716423018"/>
                    </a:ext>
                  </a:extLst>
                </a:gridCol>
              </a:tblGrid>
              <a:tr h="24726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 dirty="0">
                          <a:effectLst/>
                        </a:rPr>
                        <a:t>FY 2021 HOME Allocation  and Budget</a:t>
                      </a:r>
                      <a:endParaRPr lang="en-US" sz="15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55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39259563"/>
                  </a:ext>
                </a:extLst>
              </a:tr>
              <a:tr h="2368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 dirty="0">
                          <a:effectLst/>
                        </a:rPr>
                        <a:t>FY 2021 HOME Allocation   </a:t>
                      </a:r>
                      <a:endParaRPr lang="en-US" sz="15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$10,594,775 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FY 2021 HUD Allocation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41250920"/>
                  </a:ext>
                </a:extLst>
              </a:tr>
              <a:tr h="24726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 dirty="0">
                          <a:effectLst/>
                        </a:rPr>
                        <a:t>Program Income (FY 2020)</a:t>
                      </a:r>
                      <a:endParaRPr lang="en-US" sz="15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$4,384,835 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55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96047884"/>
                  </a:ext>
                </a:extLst>
              </a:tr>
              <a:tr h="24726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 dirty="0">
                          <a:effectLst/>
                        </a:rPr>
                        <a:t>FY 2021 HOME BUDGET</a:t>
                      </a:r>
                      <a:endParaRPr lang="en-US" sz="15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$14,979,610 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155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80520667"/>
                  </a:ext>
                </a:extLst>
              </a:tr>
              <a:tr h="2368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 dirty="0">
                          <a:effectLst/>
                        </a:rPr>
                        <a:t>Administration</a:t>
                      </a:r>
                      <a:endParaRPr lang="en-US" sz="15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$1,497,961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10.0000%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18236391"/>
                  </a:ext>
                </a:extLst>
              </a:tr>
              <a:tr h="2368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 dirty="0">
                          <a:effectLst/>
                        </a:rPr>
                        <a:t>CHDO Development</a:t>
                      </a:r>
                      <a:endParaRPr lang="en-US" sz="15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$1,589,216 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15.0000%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516356218"/>
                  </a:ext>
                </a:extLst>
              </a:tr>
              <a:tr h="2368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 dirty="0">
                          <a:effectLst/>
                        </a:rPr>
                        <a:t>CHDO Operating</a:t>
                      </a:r>
                      <a:endParaRPr lang="en-US" sz="15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$529,738 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5.0000%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82362697"/>
                  </a:ext>
                </a:extLst>
              </a:tr>
              <a:tr h="2368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 dirty="0">
                          <a:effectLst/>
                        </a:rPr>
                        <a:t>Sub-total</a:t>
                      </a:r>
                      <a:endParaRPr lang="en-US" sz="15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$3,616,915 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24%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57600604"/>
                  </a:ext>
                </a:extLst>
              </a:tr>
              <a:tr h="2368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 dirty="0">
                          <a:effectLst/>
                        </a:rPr>
                        <a:t>Funds Available for Other Projects/ Activities</a:t>
                      </a:r>
                      <a:endParaRPr lang="en-US" sz="15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$11,362,695 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76%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608090362"/>
                  </a:ext>
                </a:extLst>
              </a:tr>
              <a:tr h="2368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 dirty="0">
                          <a:effectLst/>
                        </a:rPr>
                        <a:t>Homeownership/ Single Family</a:t>
                      </a:r>
                      <a:endParaRPr lang="en-US" sz="15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$3,000,000 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20%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41921001"/>
                  </a:ext>
                </a:extLst>
              </a:tr>
              <a:tr h="2368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 dirty="0">
                          <a:effectLst/>
                        </a:rPr>
                        <a:t>Rental Housing (Tax Credit)</a:t>
                      </a:r>
                      <a:endParaRPr lang="en-US" sz="15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$7,862,695 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52%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75024846"/>
                  </a:ext>
                </a:extLst>
              </a:tr>
              <a:tr h="2368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 dirty="0">
                          <a:effectLst/>
                        </a:rPr>
                        <a:t>Owner-Occupied Rehabilitation</a:t>
                      </a:r>
                      <a:endParaRPr lang="en-US" sz="15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$0 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 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3008966"/>
                  </a:ext>
                </a:extLst>
              </a:tr>
              <a:tr h="2368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 dirty="0">
                          <a:effectLst/>
                        </a:rPr>
                        <a:t>Tenant Based Rental Assistance</a:t>
                      </a:r>
                      <a:endParaRPr lang="en-US" sz="15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 u="dbl">
                          <a:effectLst/>
                        </a:rPr>
                        <a:t>$500,000 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3%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84002421"/>
                  </a:ext>
                </a:extLst>
              </a:tr>
              <a:tr h="2368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 dirty="0">
                          <a:effectLst/>
                        </a:rPr>
                        <a:t>Sub-total</a:t>
                      </a:r>
                      <a:endParaRPr lang="en-US" sz="15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 u="sng" dirty="0">
                          <a:effectLst/>
                        </a:rPr>
                        <a:t> </a:t>
                      </a:r>
                      <a:endParaRPr lang="en-US" sz="15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76%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94986831"/>
                  </a:ext>
                </a:extLst>
              </a:tr>
              <a:tr h="2368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Total Amount Available for Other Projects/ Activities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 dirty="0">
                          <a:effectLst/>
                        </a:rPr>
                        <a:t>$11,362,695 </a:t>
                      </a:r>
                      <a:endParaRPr lang="en-US" sz="15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 dirty="0">
                          <a:effectLst/>
                        </a:rPr>
                        <a:t> </a:t>
                      </a:r>
                      <a:endParaRPr lang="en-US" sz="15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61903688"/>
                  </a:ext>
                </a:extLst>
              </a:tr>
              <a:tr h="2368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Total Estimated Budget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>
                          <a:effectLst/>
                        </a:rPr>
                        <a:t>$14,979,610 </a:t>
                      </a:r>
                      <a:endParaRPr lang="en-US" sz="15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50" dirty="0">
                          <a:effectLst/>
                        </a:rPr>
                        <a:t>100%</a:t>
                      </a:r>
                      <a:endParaRPr lang="en-US" sz="15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97626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4084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02229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6070904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1295400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3962399" y="6070905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7484525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5706156" y="6070904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3352800" y="6444735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           Louisiana-housing-corporation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0" y="6227849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5486399" y="208259"/>
            <a:ext cx="5181600" cy="893379"/>
          </a:xfrm>
        </p:spPr>
        <p:txBody>
          <a:bodyPr>
            <a:normAutofit/>
          </a:bodyPr>
          <a:lstStyle/>
          <a:p>
            <a:r>
              <a:rPr lang="en-US" sz="3500" b="1" dirty="0">
                <a:solidFill>
                  <a:schemeClr val="bg1"/>
                </a:solidFill>
              </a:rPr>
              <a:t>Housing Trust Fund</a:t>
            </a:r>
            <a:endParaRPr lang="en-US" sz="3500" dirty="0">
              <a:solidFill>
                <a:schemeClr val="bg1"/>
              </a:solidFill>
            </a:endParaRPr>
          </a:p>
        </p:txBody>
      </p:sp>
      <p:sp>
        <p:nvSpPr>
          <p:cNvPr id="16" name="Title 6"/>
          <p:cNvSpPr txBox="1">
            <a:spLocks/>
          </p:cNvSpPr>
          <p:nvPr/>
        </p:nvSpPr>
        <p:spPr>
          <a:xfrm>
            <a:off x="1524000" y="1908810"/>
            <a:ext cx="9143999" cy="2846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000" dirty="0"/>
          </a:p>
        </p:txBody>
      </p:sp>
      <p:sp>
        <p:nvSpPr>
          <p:cNvPr id="8" name="Rectangle 7"/>
          <p:cNvSpPr/>
          <p:nvPr/>
        </p:nvSpPr>
        <p:spPr>
          <a:xfrm>
            <a:off x="1524000" y="2133600"/>
            <a:ext cx="9144000" cy="2977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/>
            <a:endParaRPr lang="en-US" sz="175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$8M </a:t>
            </a:r>
            <a:r>
              <a:rPr lang="en-US" altLang="en-US" sz="2400" dirty="0"/>
              <a:t>available to Louisiana for the production or preservation of affordable housing to extremely-low income households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/>
              <a:t>A HUD approved allocation plan must be established for HTF that is included in the Annual Consolidated </a:t>
            </a:r>
            <a:r>
              <a:rPr lang="en-US" altLang="en-US" sz="2400" dirty="0" smtClean="0"/>
              <a:t>Plan</a:t>
            </a:r>
          </a:p>
          <a:p>
            <a:endParaRPr lang="en-US" altLang="en-US" sz="2400" dirty="0"/>
          </a:p>
          <a:p>
            <a:endParaRPr lang="en-US" sz="26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854812"/>
              </p:ext>
            </p:extLst>
          </p:nvPr>
        </p:nvGraphicFramePr>
        <p:xfrm>
          <a:off x="1728534" y="4238108"/>
          <a:ext cx="8561093" cy="15147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47868">
                  <a:extLst>
                    <a:ext uri="{9D8B030D-6E8A-4147-A177-3AD203B41FA5}">
                      <a16:colId xmlns:a16="http://schemas.microsoft.com/office/drawing/2014/main" val="3508985512"/>
                    </a:ext>
                  </a:extLst>
                </a:gridCol>
                <a:gridCol w="2013225">
                  <a:extLst>
                    <a:ext uri="{9D8B030D-6E8A-4147-A177-3AD203B41FA5}">
                      <a16:colId xmlns:a16="http://schemas.microsoft.com/office/drawing/2014/main" val="2164231133"/>
                    </a:ext>
                  </a:extLst>
                </a:gridCol>
              </a:tblGrid>
              <a:tr h="24788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</a:rPr>
                        <a:t>FY 2021 Housing Trust Fund Allocation  and Budget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5261105"/>
                  </a:ext>
                </a:extLst>
              </a:tr>
              <a:tr h="23661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Total Allocation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$8,124,196.00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02075974"/>
                  </a:ext>
                </a:extLst>
              </a:tr>
              <a:tr h="23661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Administration (10% Maximum)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>
                          <a:effectLst/>
                        </a:rPr>
                        <a:t>$812,419.60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24171783"/>
                  </a:ext>
                </a:extLst>
              </a:tr>
              <a:tr h="23661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Operating Costs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$0.00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6501645"/>
                  </a:ext>
                </a:extLst>
              </a:tr>
              <a:tr h="2478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Multifamily Development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$7,311,776.40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7754790"/>
                  </a:ext>
                </a:extLst>
              </a:tr>
              <a:tr h="2478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Single Family Ownership (Maximum of 10%)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$0.00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32830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8168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02229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6070904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1295400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3962399" y="6070905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7484525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5706156" y="6070904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3352800" y="6444735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           Louisiana-housing-corporation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0" y="6227849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5486398" y="73738"/>
            <a:ext cx="5181600" cy="164211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Low </a:t>
            </a:r>
            <a:r>
              <a:rPr lang="en-US" sz="4000" b="1" dirty="0">
                <a:solidFill>
                  <a:schemeClr val="bg1"/>
                </a:solidFill>
              </a:rPr>
              <a:t>Income Housing Tax Credit Program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" name="Title 6"/>
          <p:cNvSpPr txBox="1">
            <a:spLocks/>
          </p:cNvSpPr>
          <p:nvPr/>
        </p:nvSpPr>
        <p:spPr>
          <a:xfrm>
            <a:off x="1524000" y="1908810"/>
            <a:ext cx="9143999" cy="2846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000" dirty="0"/>
          </a:p>
        </p:txBody>
      </p:sp>
      <p:sp>
        <p:nvSpPr>
          <p:cNvPr id="8" name="Rectangle 7"/>
          <p:cNvSpPr/>
          <p:nvPr/>
        </p:nvSpPr>
        <p:spPr>
          <a:xfrm>
            <a:off x="1524000" y="2499480"/>
            <a:ext cx="914399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2" indent="-342900">
              <a:buFont typeface="Arial" panose="020B0604020202020204" pitchFamily="34" charset="0"/>
              <a:buChar char="•"/>
            </a:pPr>
            <a:r>
              <a:rPr lang="en-US" altLang="en-US" sz="2400" dirty="0"/>
              <a:t>Governed by Section 42 of the Tax Code. </a:t>
            </a:r>
          </a:p>
          <a:p>
            <a:pPr marL="400050" lvl="2"/>
            <a:endParaRPr lang="en-US" altLang="en-US" sz="2400" dirty="0"/>
          </a:p>
          <a:p>
            <a:pPr marL="742950" lvl="2" indent="-342900">
              <a:buFont typeface="Arial" panose="020B0604020202020204" pitchFamily="34" charset="0"/>
              <a:buChar char="•"/>
            </a:pPr>
            <a:r>
              <a:rPr lang="en-US" altLang="en-US" sz="2400" dirty="0"/>
              <a:t>The LIHTC program represents the largest federal housing program in existence in terms of the number of units developed each year.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349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23270" y="6448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6070904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1295400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3962399" y="6070905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7484525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5706156" y="6070904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3352800" y="6444735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           Louisiana-housing-corporation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0" y="6227849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5372581" y="164922"/>
            <a:ext cx="5181600" cy="104786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Qualified Allocation Plan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" name="Title 6"/>
          <p:cNvSpPr txBox="1">
            <a:spLocks/>
          </p:cNvSpPr>
          <p:nvPr/>
        </p:nvSpPr>
        <p:spPr>
          <a:xfrm>
            <a:off x="1524000" y="1908810"/>
            <a:ext cx="9143999" cy="2846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000" dirty="0"/>
          </a:p>
        </p:txBody>
      </p:sp>
      <p:sp>
        <p:nvSpPr>
          <p:cNvPr id="8" name="Rectangle 7"/>
          <p:cNvSpPr/>
          <p:nvPr/>
        </p:nvSpPr>
        <p:spPr>
          <a:xfrm>
            <a:off x="1323634" y="2162095"/>
            <a:ext cx="8765041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endParaRPr lang="en-US" alt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2000" dirty="0"/>
              <a:t>Projects are awarded LIHTCs annually pursuant to allocation guidelines and the state’s Qualified Allocation Plan (QAP).</a:t>
            </a:r>
          </a:p>
          <a:p>
            <a:pPr lvl="1">
              <a:buFont typeface="Arial" charset="0"/>
              <a:buChar char="•"/>
            </a:pPr>
            <a:endParaRPr lang="en-US" alt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2000" dirty="0"/>
              <a:t>The QAP sets forth allocation priorities based upon agency’s goals and in conjunction with input received from stakeholders such as developers, investors, non-profit organizations and potential tenants</a:t>
            </a:r>
            <a:r>
              <a:rPr lang="en-US" altLang="en-US" sz="2000" dirty="0" smtClean="0"/>
              <a:t>.</a:t>
            </a:r>
          </a:p>
          <a:p>
            <a:pPr lvl="1"/>
            <a:endParaRPr lang="en-US" altLang="en-US" sz="20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2000" dirty="0"/>
              <a:t>Tax credits are taken over the initial 10-year operating period</a:t>
            </a:r>
            <a:r>
              <a:rPr lang="en-US" altLang="en-US" sz="2000" dirty="0" smtClean="0"/>
              <a:t>.</a:t>
            </a:r>
          </a:p>
          <a:p>
            <a:pPr lvl="1"/>
            <a:endParaRPr lang="en-US" alt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2000" dirty="0"/>
              <a:t>Tax credits provide a dollar-for-dollar credit against income tax liability of investors.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altLang="en-US" sz="2000" dirty="0"/>
          </a:p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23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02229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1295400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3962399" y="6070905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7484525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5706156" y="6070904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3352800" y="6444735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           Louisiana-housing-corporation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0" y="6227849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5562600" y="152400"/>
            <a:ext cx="5181600" cy="1752165"/>
          </a:xfrm>
        </p:spPr>
        <p:txBody>
          <a:bodyPr>
            <a:normAutofit/>
          </a:bodyPr>
          <a:lstStyle/>
          <a:p>
            <a:r>
              <a:rPr lang="en-US" sz="3500" b="1" dirty="0">
                <a:solidFill>
                  <a:schemeClr val="bg1"/>
                </a:solidFill>
              </a:rPr>
              <a:t>Departmental Statistics</a:t>
            </a:r>
            <a:endParaRPr lang="en-US" sz="3500" dirty="0">
              <a:solidFill>
                <a:schemeClr val="bg1"/>
              </a:solidFill>
            </a:endParaRPr>
          </a:p>
        </p:txBody>
      </p:sp>
      <p:sp>
        <p:nvSpPr>
          <p:cNvPr id="16" name="Title 6"/>
          <p:cNvSpPr txBox="1">
            <a:spLocks/>
          </p:cNvSpPr>
          <p:nvPr/>
        </p:nvSpPr>
        <p:spPr>
          <a:xfrm>
            <a:off x="1524000" y="1908810"/>
            <a:ext cx="9143999" cy="2846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0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17" name="Percentage of Application Awarded Per Year"/>
          <p:cNvGraphicFramePr>
            <a:graphicFrameLocks/>
          </p:cNvGraphicFramePr>
          <p:nvPr>
            <p:extLst/>
          </p:nvPr>
        </p:nvGraphicFramePr>
        <p:xfrm>
          <a:off x="1097280" y="2137845"/>
          <a:ext cx="10629900" cy="3767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18" name="Picture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7257" y="6136699"/>
            <a:ext cx="1828654" cy="343539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90435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02229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1295400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3962399" y="6070905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7484525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5706156" y="6070904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3352800" y="6444735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           Louisiana-housing-corporation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0" y="6227849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5562600" y="152400"/>
            <a:ext cx="5181600" cy="2002971"/>
          </a:xfrm>
        </p:spPr>
        <p:txBody>
          <a:bodyPr>
            <a:normAutofit/>
          </a:bodyPr>
          <a:lstStyle/>
          <a:p>
            <a:r>
              <a:rPr lang="en-US" sz="3500" b="1" dirty="0">
                <a:solidFill>
                  <a:schemeClr val="bg1"/>
                </a:solidFill>
              </a:rPr>
              <a:t>Departmental Statistics</a:t>
            </a:r>
            <a:endParaRPr lang="en-US" sz="3500" dirty="0">
              <a:solidFill>
                <a:schemeClr val="bg1"/>
              </a:solidFill>
            </a:endParaRPr>
          </a:p>
        </p:txBody>
      </p:sp>
      <p:sp>
        <p:nvSpPr>
          <p:cNvPr id="16" name="Title 6"/>
          <p:cNvSpPr txBox="1">
            <a:spLocks/>
          </p:cNvSpPr>
          <p:nvPr/>
        </p:nvSpPr>
        <p:spPr>
          <a:xfrm>
            <a:off x="1524000" y="1908810"/>
            <a:ext cx="9143999" cy="2846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0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7257" y="6136699"/>
            <a:ext cx="1828654" cy="343539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graphicFrame>
        <p:nvGraphicFramePr>
          <p:cNvPr id="17" name="Chart 16"/>
          <p:cNvGraphicFramePr>
            <a:graphicFrameLocks/>
          </p:cNvGraphicFramePr>
          <p:nvPr>
            <p:extLst/>
          </p:nvPr>
        </p:nvGraphicFramePr>
        <p:xfrm>
          <a:off x="1447799" y="2402899"/>
          <a:ext cx="9220199" cy="34424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2595114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02229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1295400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3962399" y="6070905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7484525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5706156" y="6070904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3352800" y="6444735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           Louisiana-housing-corporation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0" y="6227849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5562600" y="152400"/>
            <a:ext cx="5181600" cy="2069585"/>
          </a:xfrm>
        </p:spPr>
        <p:txBody>
          <a:bodyPr>
            <a:normAutofit/>
          </a:bodyPr>
          <a:lstStyle/>
          <a:p>
            <a:r>
              <a:rPr lang="en-US" sz="3500" b="1" dirty="0">
                <a:solidFill>
                  <a:schemeClr val="bg1"/>
                </a:solidFill>
              </a:rPr>
              <a:t>Departmental Statistics</a:t>
            </a:r>
            <a:endParaRPr lang="en-US" sz="3500" dirty="0">
              <a:solidFill>
                <a:schemeClr val="bg1"/>
              </a:solidFill>
            </a:endParaRPr>
          </a:p>
        </p:txBody>
      </p:sp>
      <p:sp>
        <p:nvSpPr>
          <p:cNvPr id="16" name="Title 6"/>
          <p:cNvSpPr txBox="1">
            <a:spLocks/>
          </p:cNvSpPr>
          <p:nvPr/>
        </p:nvSpPr>
        <p:spPr>
          <a:xfrm>
            <a:off x="1524000" y="1908810"/>
            <a:ext cx="9143999" cy="2846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0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7257" y="6136699"/>
            <a:ext cx="1828654" cy="343539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graphicFrame>
        <p:nvGraphicFramePr>
          <p:cNvPr id="17" name="Chart 16"/>
          <p:cNvGraphicFramePr>
            <a:graphicFrameLocks/>
          </p:cNvGraphicFramePr>
          <p:nvPr>
            <p:extLst/>
          </p:nvPr>
        </p:nvGraphicFramePr>
        <p:xfrm>
          <a:off x="1204911" y="2590800"/>
          <a:ext cx="9782175" cy="3343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3296348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02229" y="-21021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6070904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1295400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3962399" y="6070905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7484525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5706156" y="6070904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3352800" y="6444735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           Louisiana-housing-corporation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0" y="6227849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5486399" y="197940"/>
            <a:ext cx="5181600" cy="1154610"/>
          </a:xfrm>
        </p:spPr>
        <p:txBody>
          <a:bodyPr>
            <a:normAutofit/>
          </a:bodyPr>
          <a:lstStyle/>
          <a:p>
            <a:r>
              <a:rPr lang="en-US" sz="3500" b="1" dirty="0">
                <a:solidFill>
                  <a:schemeClr val="bg1"/>
                </a:solidFill>
              </a:rPr>
              <a:t>HOME Investment Partnership Program</a:t>
            </a:r>
            <a:endParaRPr lang="en-US" sz="3500" dirty="0">
              <a:solidFill>
                <a:schemeClr val="bg1"/>
              </a:solidFill>
            </a:endParaRPr>
          </a:p>
        </p:txBody>
      </p:sp>
      <p:sp>
        <p:nvSpPr>
          <p:cNvPr id="16" name="Title 6"/>
          <p:cNvSpPr txBox="1">
            <a:spLocks/>
          </p:cNvSpPr>
          <p:nvPr/>
        </p:nvSpPr>
        <p:spPr>
          <a:xfrm>
            <a:off x="1524000" y="1908810"/>
            <a:ext cx="9143999" cy="2846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000" dirty="0"/>
          </a:p>
        </p:txBody>
      </p:sp>
      <p:sp>
        <p:nvSpPr>
          <p:cNvPr id="8" name="Rectangle 7"/>
          <p:cNvSpPr/>
          <p:nvPr/>
        </p:nvSpPr>
        <p:spPr>
          <a:xfrm>
            <a:off x="1905000" y="2209801"/>
            <a:ext cx="845819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600" dirty="0"/>
              <a:t>Largest federal block grant to state and local governments designed exclusively to create affordable housing for low-income households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sz="2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600" dirty="0"/>
              <a:t>40% of HOME funds go to states and 60% to local participating jurisdictions (PJ)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6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764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02229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6070904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1295400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3962399" y="6070905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7484525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5706156" y="6070904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3352800" y="6444735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           Louisiana-housing-corporation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0" y="6227849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5486399" y="271574"/>
            <a:ext cx="5181600" cy="1240572"/>
          </a:xfrm>
        </p:spPr>
        <p:txBody>
          <a:bodyPr>
            <a:normAutofit/>
          </a:bodyPr>
          <a:lstStyle/>
          <a:p>
            <a:r>
              <a:rPr lang="en-US" sz="3500" b="1" dirty="0">
                <a:solidFill>
                  <a:schemeClr val="bg1"/>
                </a:solidFill>
              </a:rPr>
              <a:t>HOME Investment Partnership Program</a:t>
            </a:r>
            <a:endParaRPr lang="en-US" sz="3500" dirty="0">
              <a:solidFill>
                <a:schemeClr val="bg1"/>
              </a:solidFill>
            </a:endParaRPr>
          </a:p>
        </p:txBody>
      </p:sp>
      <p:sp>
        <p:nvSpPr>
          <p:cNvPr id="16" name="Title 6"/>
          <p:cNvSpPr txBox="1">
            <a:spLocks/>
          </p:cNvSpPr>
          <p:nvPr/>
        </p:nvSpPr>
        <p:spPr>
          <a:xfrm>
            <a:off x="1524000" y="1908810"/>
            <a:ext cx="9143999" cy="2846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000" dirty="0"/>
          </a:p>
        </p:txBody>
      </p:sp>
      <p:sp>
        <p:nvSpPr>
          <p:cNvPr id="8" name="Rectangle 7"/>
          <p:cNvSpPr/>
          <p:nvPr/>
        </p:nvSpPr>
        <p:spPr>
          <a:xfrm>
            <a:off x="1524000" y="1981200"/>
            <a:ext cx="9144000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/>
              <a:t>Entitlement Areas: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sz="2400" dirty="0"/>
              <a:t>City of Baton Rouge, Unincorporated Areas of EBR Parish, City of Lafayette, Unincorporated Areas of Lafayette Parish, Houma-Terrebonne, Cities of Alexandria, Lake Charles, Monroe, New Orleans, Shreveport and the Jefferson Parish </a:t>
            </a:r>
            <a:r>
              <a:rPr lang="en-US" altLang="en-US" sz="2400" dirty="0" smtClean="0"/>
              <a:t>Consortia</a:t>
            </a:r>
          </a:p>
          <a:p>
            <a:pPr lvl="1"/>
            <a:endParaRPr lang="en-US" alt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sz="2200" dirty="0" smtClean="0"/>
              <a:t>At </a:t>
            </a:r>
            <a:r>
              <a:rPr lang="en-US" altLang="en-US" sz="2200" dirty="0"/>
              <a:t>least 15% of the HOME allocation must go to funding housing to be owned, developed or sponsored by experienced, community driven non-profit organizations designated as CHDOs</a:t>
            </a:r>
          </a:p>
          <a:p>
            <a:endParaRPr lang="en-US" alt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6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848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02229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6070904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1295400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3962399" y="6070905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7484525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5706156" y="6070904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3352800" y="6444735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           Louisiana-housing-corporation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0" y="6227849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5552666" y="71042"/>
            <a:ext cx="5181600" cy="1176694"/>
          </a:xfrm>
        </p:spPr>
        <p:txBody>
          <a:bodyPr>
            <a:normAutofit/>
          </a:bodyPr>
          <a:lstStyle/>
          <a:p>
            <a:r>
              <a:rPr lang="en-US" sz="3500" b="1" dirty="0">
                <a:solidFill>
                  <a:schemeClr val="bg1"/>
                </a:solidFill>
              </a:rPr>
              <a:t>Eligible Activities</a:t>
            </a:r>
            <a:endParaRPr lang="en-US" sz="3500" dirty="0">
              <a:solidFill>
                <a:schemeClr val="bg1"/>
              </a:solidFill>
            </a:endParaRPr>
          </a:p>
        </p:txBody>
      </p:sp>
      <p:sp>
        <p:nvSpPr>
          <p:cNvPr id="16" name="Title 6"/>
          <p:cNvSpPr txBox="1">
            <a:spLocks/>
          </p:cNvSpPr>
          <p:nvPr/>
        </p:nvSpPr>
        <p:spPr>
          <a:xfrm>
            <a:off x="1524000" y="1908810"/>
            <a:ext cx="9143999" cy="28460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000" dirty="0"/>
          </a:p>
        </p:txBody>
      </p:sp>
      <p:sp>
        <p:nvSpPr>
          <p:cNvPr id="8" name="Rectangle 7"/>
          <p:cNvSpPr/>
          <p:nvPr/>
        </p:nvSpPr>
        <p:spPr>
          <a:xfrm>
            <a:off x="1905000" y="2209801"/>
            <a:ext cx="8458198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endParaRPr lang="en-US" altLang="en-US" sz="2400" dirty="0"/>
          </a:p>
          <a:p>
            <a:pPr lvl="1">
              <a:buFont typeface="Wingdings" pitchFamily="2" charset="2"/>
              <a:buChar char="Ø"/>
            </a:pPr>
            <a:r>
              <a:rPr lang="en-US" altLang="en-US" sz="2400" dirty="0"/>
              <a:t>Affordable Homeownership Activity </a:t>
            </a:r>
          </a:p>
          <a:p>
            <a:pPr lvl="2">
              <a:buFont typeface="Wingdings" pitchFamily="2" charset="2"/>
              <a:buChar char="Ø"/>
            </a:pPr>
            <a:r>
              <a:rPr lang="en-US" altLang="en-US" dirty="0"/>
              <a:t> down payment assistance and closing costs assistance</a:t>
            </a:r>
          </a:p>
          <a:p>
            <a:pPr lvl="2"/>
            <a:endParaRPr lang="en-US" altLang="en-US" dirty="0"/>
          </a:p>
          <a:p>
            <a:pPr lvl="1">
              <a:buFont typeface="Wingdings" pitchFamily="2" charset="2"/>
              <a:buChar char="Ø"/>
            </a:pPr>
            <a:r>
              <a:rPr lang="en-US" altLang="en-US" sz="2400" dirty="0"/>
              <a:t>New Construction rental and homebuyer</a:t>
            </a:r>
          </a:p>
          <a:p>
            <a:pPr lvl="1"/>
            <a:endParaRPr lang="en-US" altLang="en-US" sz="2400" dirty="0"/>
          </a:p>
          <a:p>
            <a:pPr lvl="1">
              <a:buFont typeface="Wingdings" pitchFamily="2" charset="2"/>
              <a:buChar char="Ø"/>
            </a:pPr>
            <a:r>
              <a:rPr lang="en-US" altLang="en-US" sz="2400" dirty="0"/>
              <a:t>Acquisition/Rehabilitation rental, homebuyer units and owner-occupied units</a:t>
            </a:r>
          </a:p>
          <a:p>
            <a:pPr lvl="1"/>
            <a:endParaRPr lang="en-US" altLang="en-US" sz="2400" dirty="0"/>
          </a:p>
          <a:p>
            <a:pPr lvl="1">
              <a:buFont typeface="Wingdings" pitchFamily="2" charset="2"/>
              <a:buChar char="Ø"/>
            </a:pPr>
            <a:r>
              <a:rPr lang="en-US" altLang="en-US" sz="2400" dirty="0"/>
              <a:t>Tenant-based Rental Assistance</a:t>
            </a:r>
          </a:p>
          <a:p>
            <a:endParaRPr lang="en-US" sz="26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6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575</Words>
  <Application>Microsoft Office PowerPoint</Application>
  <PresentationFormat>Widescreen</PresentationFormat>
  <Paragraphs>154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Low Income Housing Tax Credit Program</vt:lpstr>
      <vt:lpstr>Qualified Allocation Plan</vt:lpstr>
      <vt:lpstr>Departmental Statistics</vt:lpstr>
      <vt:lpstr>Departmental Statistics</vt:lpstr>
      <vt:lpstr>Departmental Statistics</vt:lpstr>
      <vt:lpstr>HOME Investment Partnership Program</vt:lpstr>
      <vt:lpstr>HOME Investment Partnership Program</vt:lpstr>
      <vt:lpstr>Eligible Activities</vt:lpstr>
      <vt:lpstr>HOME Allocation &amp; Budget</vt:lpstr>
      <vt:lpstr>Housing Trust Fund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Lionel Dennis</dc:creator>
  <cp:lastModifiedBy>Barry Brooks</cp:lastModifiedBy>
  <cp:revision>9</cp:revision>
  <dcterms:created xsi:type="dcterms:W3CDTF">2021-07-12T18:04:17Z</dcterms:created>
  <dcterms:modified xsi:type="dcterms:W3CDTF">2021-07-17T19:46:13Z</dcterms:modified>
</cp:coreProperties>
</file>