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9"/>
  </p:notesMasterIdLst>
  <p:sldIdLst>
    <p:sldId id="326" r:id="rId6"/>
    <p:sldId id="328" r:id="rId7"/>
    <p:sldId id="329" r:id="rId8"/>
    <p:sldId id="331" r:id="rId9"/>
    <p:sldId id="332" r:id="rId10"/>
    <p:sldId id="333" r:id="rId11"/>
    <p:sldId id="334" r:id="rId12"/>
    <p:sldId id="335" r:id="rId13"/>
    <p:sldId id="336" r:id="rId14"/>
    <p:sldId id="340" r:id="rId15"/>
    <p:sldId id="411" r:id="rId16"/>
    <p:sldId id="343" r:id="rId17"/>
    <p:sldId id="344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Rental Production Department" id="{1D3A0738-43F7-4F68-B81E-180EAF23816F}">
          <p14:sldIdLst/>
        </p14:section>
        <p14:section name="Louisiana Housing Authority" id="{B32ED5C5-59DD-4059-A67A-808C39F7C9F9}">
          <p14:sldIdLst/>
        </p14:section>
        <p14:section name="Single Family" id="{972FE029-CCD3-4F4C-B80F-2CAAA92BFCB0}">
          <p14:sldIdLst>
            <p14:sldId id="326"/>
            <p14:sldId id="328"/>
            <p14:sldId id="329"/>
            <p14:sldId id="331"/>
            <p14:sldId id="332"/>
            <p14:sldId id="333"/>
            <p14:sldId id="334"/>
            <p14:sldId id="335"/>
            <p14:sldId id="336"/>
            <p14:sldId id="340"/>
            <p14:sldId id="411"/>
            <p14:sldId id="343"/>
            <p14:sldId id="344"/>
          </p14:sldIdLst>
        </p14:section>
        <p14:section name="Disaster Recovery" id="{ECB16322-72D2-4A1B-96BA-B87437D87D18}">
          <p14:sldIdLst/>
        </p14:section>
        <p14:section name="Energy" id="{D3EDBF86-3EBD-4D05-AF0F-9A8B165BEFE8}">
          <p14:sldIdLst/>
        </p14:section>
        <p14:section name="HRP/NRPP Disaster Program" id="{FDBC7699-63C5-46E0-A63A-D4A4FE83BD02}">
          <p14:sldIdLst/>
        </p14:section>
        <p14:section name="PBCA" id="{4E27C9CF-B528-4CEE-97E0-F12CC0118746}">
          <p14:sldIdLst/>
        </p14:section>
        <p14:section name="Internal Audit" id="{C0F07211-ED37-45BC-B12E-14D15D3B2572}">
          <p14:sldIdLst/>
        </p14:section>
        <p14:section name="Operations" id="{FA0DB598-78C7-4985-8923-903224FD0196}">
          <p14:sldIdLst/>
        </p14:section>
        <p14:section name="Asset Management" id="{9AD91094-A506-407C-BE7D-A6ACECCDBB26}">
          <p14:sldIdLst/>
        </p14:section>
        <p14:section name="Organizational Performance &amp; Reporting" id="{629F6DD9-1E92-45A6-B79C-58A573C74F00}">
          <p14:sldIdLst/>
        </p14:section>
        <p14:section name="Communications" id="{65F13B95-C62F-4FCA-9E89-B3C861D34BAC}">
          <p14:sldIdLst/>
        </p14:section>
        <p14:section name="Fiscal" id="{7F0E32E1-EEE4-4BF9-8C1E-5A0AFB1C91E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rah Mulhearn" initials="S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3C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43" autoAdjust="0"/>
    <p:restoredTop sz="94660"/>
  </p:normalViewPr>
  <p:slideViewPr>
    <p:cSldViewPr>
      <p:cViewPr varScale="1">
        <p:scale>
          <a:sx n="109" d="100"/>
          <a:sy n="109" d="100"/>
        </p:scale>
        <p:origin x="186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08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536A816-6FE9-4048-B57C-4F32E2E2AFD8}" type="datetimeFigureOut">
              <a:rPr lang="en-US" smtClean="0"/>
              <a:pPr/>
              <a:t>7/17/2021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D7B9282-B53B-4786-B052-7277FF9753D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800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111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111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8593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111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111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111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111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111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111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111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111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111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7B9282-B53B-4786-B052-7277FF9753D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11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7057-2823-4C9E-985C-F5C4ADD971D6}" type="datetime1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965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91F8-10FE-49BA-A457-6438C5FBF2D5}" type="datetime1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142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AD991-537E-4A85-B8E0-95A320C44061}" type="datetime1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333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BB34A-2684-41F7-992A-2A23F14B754F}" type="datetime1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984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B203F-8EEA-444C-B045-AC732121125D}" type="datetime1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302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E57E4-7286-43A5-BBD4-4A97DD5A3304}" type="datetime1">
              <a:rPr lang="en-US" smtClean="0"/>
              <a:t>7/17/2021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956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D774C-8FA5-4940-94B8-4E21D72D8482}" type="datetime1">
              <a:rPr lang="en-US" smtClean="0"/>
              <a:t>7/17/2021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221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D4C43-4B10-485C-9641-C6D3F2D35E0F}" type="datetime1">
              <a:rPr lang="en-US" smtClean="0"/>
              <a:t>7/17/2021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077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0E514-532B-48B5-A84B-C34880E8BFB5}" type="datetime1">
              <a:rPr lang="en-US" smtClean="0"/>
              <a:t>7/17/2021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743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7760A-7DAB-47F9-BAA7-A6E37BB01040}" type="datetime1">
              <a:rPr lang="en-US" smtClean="0"/>
              <a:t>7/17/2021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319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F43A4-F04A-4D9C-9830-C684045B723E}" type="datetime1">
              <a:rPr lang="en-US" smtClean="0"/>
              <a:t>7/17/2021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77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62915-5DE5-4665-ACD6-226509048208}" type="datetime1">
              <a:rPr lang="en-US" smtClean="0"/>
              <a:t>7/17/2021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3CFEC-D876-498A-951A-753450E016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009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532" y="0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70903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-304800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2438399" y="6070904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5960524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4182156" y="6070903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828800" y="6444734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Louisiana-housing-corporation</a:t>
            </a:r>
            <a:endParaRPr lang="en-US" sz="1200" b="1" dirty="0">
              <a:solidFill>
                <a:srgbClr val="213C9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6227848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  <a:endParaRPr lang="en-US" sz="1400" b="1" dirty="0">
              <a:solidFill>
                <a:srgbClr val="213C9C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itle 6"/>
          <p:cNvSpPr txBox="1">
            <a:spLocks/>
          </p:cNvSpPr>
          <p:nvPr/>
        </p:nvSpPr>
        <p:spPr>
          <a:xfrm>
            <a:off x="-1" y="2868930"/>
            <a:ext cx="9143999" cy="2693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dirty="0" smtClean="0"/>
              <a:t> </a:t>
            </a:r>
            <a:r>
              <a:rPr lang="en-US" sz="5500" b="1" dirty="0" smtClean="0"/>
              <a:t>Single Family Program</a:t>
            </a:r>
          </a:p>
          <a:p>
            <a:endParaRPr lang="en-US" sz="4000" b="1" dirty="0" smtClean="0"/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2729592" y="3752850"/>
            <a:ext cx="542380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US" sz="2400" b="1" i="1" dirty="0" smtClean="0">
              <a:solidFill>
                <a:schemeClr val="tx1"/>
              </a:solidFill>
            </a:endParaRPr>
          </a:p>
          <a:p>
            <a:pPr algn="r"/>
            <a:r>
              <a:rPr lang="en-US" sz="2400" b="1" i="1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483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70903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-98433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2438399" y="6070904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5960524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4182156" y="6070903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828800" y="6444734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Louisiana-housing-corporation</a:t>
            </a:r>
            <a:endParaRPr lang="en-US" sz="1200" b="1" dirty="0">
              <a:solidFill>
                <a:srgbClr val="213C9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6227848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  <a:endParaRPr lang="en-US" sz="1400" b="1" dirty="0">
              <a:solidFill>
                <a:srgbClr val="213C9C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3733800" y="838200"/>
            <a:ext cx="6019800" cy="598714"/>
          </a:xfrm>
        </p:spPr>
        <p:txBody>
          <a:bodyPr>
            <a:noAutofit/>
          </a:bodyPr>
          <a:lstStyle/>
          <a:p>
            <a:r>
              <a:rPr lang="en-US" sz="3500" b="1" dirty="0" smtClean="0">
                <a:solidFill>
                  <a:schemeClr val="bg1"/>
                </a:solidFill>
              </a:rPr>
              <a:t>CDBG Disaster Recovery Programs </a:t>
            </a:r>
            <a:endParaRPr lang="en-US" sz="35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2514600"/>
            <a:ext cx="91440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LHC </a:t>
            </a:r>
          </a:p>
          <a:p>
            <a:pPr lvl="2">
              <a:buFont typeface="Arial" pitchFamily="34" charset="0"/>
              <a:buChar char="•"/>
            </a:pPr>
            <a:r>
              <a:rPr lang="en-US" sz="2600" dirty="0" smtClean="0"/>
              <a:t>Soft Second Mortgages</a:t>
            </a:r>
          </a:p>
          <a:p>
            <a:pPr lvl="3">
              <a:buFont typeface="Arial" pitchFamily="34" charset="0"/>
              <a:buChar char="•"/>
            </a:pPr>
            <a:r>
              <a:rPr lang="en-US" sz="2600" dirty="0" smtClean="0"/>
              <a:t>195 Loans $24,433,589</a:t>
            </a:r>
          </a:p>
          <a:p>
            <a:pPr lvl="3">
              <a:buFont typeface="Arial" pitchFamily="34" charset="0"/>
              <a:buChar char="•"/>
            </a:pPr>
            <a:r>
              <a:rPr lang="en-US" sz="2600" dirty="0" smtClean="0"/>
              <a:t>Closing Cost and Down Payment $5,809,725</a:t>
            </a:r>
          </a:p>
          <a:p>
            <a:pPr lvl="2">
              <a:buFont typeface="Arial" pitchFamily="34" charset="0"/>
              <a:buChar char="•"/>
            </a:pPr>
            <a:r>
              <a:rPr lang="en-US" sz="2600" dirty="0" smtClean="0"/>
              <a:t>Resilience Mortgages</a:t>
            </a:r>
            <a:endParaRPr lang="en-US" dirty="0" smtClean="0"/>
          </a:p>
          <a:p>
            <a:pPr lvl="2">
              <a:buFont typeface="Arial" pitchFamily="34" charset="0"/>
              <a:buChar char="•"/>
            </a:pPr>
            <a:r>
              <a:rPr lang="en-US" sz="2600" dirty="0" smtClean="0"/>
              <a:t>141 Loans $21,023,552</a:t>
            </a:r>
          </a:p>
          <a:p>
            <a:pPr lvl="2">
              <a:buFont typeface="Arial" pitchFamily="34" charset="0"/>
              <a:buChar char="•"/>
            </a:pPr>
            <a:r>
              <a:rPr lang="en-US" sz="2600" dirty="0" smtClean="0"/>
              <a:t>Closing Cost and Down Payment $5,454,403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008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70903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-98433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2438399" y="6070904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5960524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4182156" y="6070903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828800" y="6444734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Louisiana-housing-corporation</a:t>
            </a:r>
            <a:endParaRPr lang="en-US" sz="1200" b="1" dirty="0">
              <a:solidFill>
                <a:srgbClr val="213C9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6227848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  <a:endParaRPr lang="en-US" sz="1400" b="1" dirty="0">
              <a:solidFill>
                <a:srgbClr val="213C9C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3733800" y="838200"/>
            <a:ext cx="6019800" cy="598714"/>
          </a:xfrm>
        </p:spPr>
        <p:txBody>
          <a:bodyPr>
            <a:noAutofit/>
          </a:bodyPr>
          <a:lstStyle/>
          <a:p>
            <a:r>
              <a:rPr lang="en-US" sz="3500" b="1" dirty="0" smtClean="0">
                <a:solidFill>
                  <a:schemeClr val="bg1"/>
                </a:solidFill>
              </a:rPr>
              <a:t>CDBG Disaster Recovery Programs </a:t>
            </a:r>
            <a:endParaRPr lang="en-US" sz="35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2514600"/>
            <a:ext cx="91440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LHC </a:t>
            </a:r>
          </a:p>
          <a:p>
            <a:pPr lvl="2">
              <a:buFont typeface="Arial" pitchFamily="34" charset="0"/>
              <a:buChar char="•"/>
            </a:pPr>
            <a:r>
              <a:rPr lang="en-US" sz="2600" dirty="0" smtClean="0"/>
              <a:t> 2020 – 146 loans - $22,461,774</a:t>
            </a:r>
          </a:p>
          <a:p>
            <a:pPr lvl="2">
              <a:buFont typeface="Arial" pitchFamily="34" charset="0"/>
              <a:buChar char="•"/>
            </a:pPr>
            <a:r>
              <a:rPr lang="en-US" sz="2600" dirty="0" smtClean="0"/>
              <a:t>2020 – 137 loans $22,271,502</a:t>
            </a:r>
            <a:endParaRPr lang="en-US" sz="26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194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18" y="9236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8"/>
            <a:r>
              <a:rPr lang="en-US" sz="6000" b="1" dirty="0" smtClean="0"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sz="2600" b="1" dirty="0">
              <a:solidFill>
                <a:schemeClr val="bg1"/>
              </a:solidFill>
              <a:effectLst>
                <a:reflection blurRad="13970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70903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3810000" y="304800"/>
            <a:ext cx="4841511" cy="1384995"/>
          </a:xfrm>
          <a:prstGeom prst="rect">
            <a:avLst/>
          </a:prstGeom>
          <a:noFill/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endParaRPr lang="en-US" sz="6000" b="1" dirty="0" smtClean="0">
              <a:solidFill>
                <a:schemeClr val="bg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      </a:t>
            </a:r>
            <a:endParaRPr lang="en-US" sz="2600" b="1" dirty="0">
              <a:solidFill>
                <a:schemeClr val="bg1"/>
              </a:solidFill>
              <a:effectLst>
                <a:reflection blurRad="13970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2438399" y="6070904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5960524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4182156" y="6070903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828800" y="6444734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Louisiana-housing-corporation</a:t>
            </a:r>
            <a:endParaRPr lang="en-US" sz="1200" b="1" dirty="0">
              <a:solidFill>
                <a:srgbClr val="213C9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6227848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  <a:endParaRPr lang="en-US" sz="1400" b="1" dirty="0">
              <a:solidFill>
                <a:srgbClr val="213C9C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3733800" y="990600"/>
            <a:ext cx="6019800" cy="598714"/>
          </a:xfrm>
        </p:spPr>
        <p:txBody>
          <a:bodyPr>
            <a:noAutofit/>
          </a:bodyPr>
          <a:lstStyle/>
          <a:p>
            <a:r>
              <a:rPr lang="en-US" sz="3500" b="1" dirty="0" smtClean="0">
                <a:solidFill>
                  <a:schemeClr val="bg1"/>
                </a:solidFill>
              </a:rPr>
              <a:t>HUD Housing Counseling Program </a:t>
            </a:r>
            <a:endParaRPr lang="en-US" sz="35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2510925"/>
            <a:ext cx="907010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Current status for HUD Housing Counseling Program: </a:t>
            </a:r>
          </a:p>
          <a:p>
            <a:endParaRPr lang="en-US" sz="2200" dirty="0" smtClean="0"/>
          </a:p>
          <a:p>
            <a:pPr lvl="1">
              <a:buFont typeface="Arial" pitchFamily="34" charset="0"/>
              <a:buChar char="•"/>
            </a:pPr>
            <a:r>
              <a:rPr lang="en-US" sz="2200" dirty="0" smtClean="0"/>
              <a:t>HUD Awarded $580,206 in 2019 which was completely expended.</a:t>
            </a:r>
          </a:p>
          <a:p>
            <a:pPr lvl="2">
              <a:buFont typeface="Arial" pitchFamily="34" charset="0"/>
              <a:buChar char="•"/>
            </a:pPr>
            <a:r>
              <a:rPr lang="en-US" sz="2200" dirty="0" smtClean="0"/>
              <a:t>1,648 one on one counseling</a:t>
            </a:r>
          </a:p>
          <a:p>
            <a:pPr lvl="2">
              <a:buFont typeface="Arial" pitchFamily="34" charset="0"/>
              <a:buChar char="•"/>
            </a:pPr>
            <a:r>
              <a:rPr lang="en-US" sz="2200" dirty="0" smtClean="0"/>
              <a:t>307 group counseling sessions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 smtClean="0"/>
              <a:t>HUD Awarded $665,117 in 2020 to LHC  (March 31, 2022)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 smtClean="0"/>
              <a:t>Billed to date – Approximately $65,000</a:t>
            </a:r>
          </a:p>
          <a:p>
            <a:pPr lvl="1">
              <a:buFont typeface="Arial" pitchFamily="34" charset="0"/>
              <a:buChar char="•"/>
            </a:pPr>
            <a:r>
              <a:rPr lang="en-US" sz="2200" dirty="0" smtClean="0"/>
              <a:t>LHC applied for Housing Stability Program Counseling  - June 30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-98433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949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70903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-304800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2438399" y="6070904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5960524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4182156" y="6070903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828800" y="6444734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Louisiana-housing-corporation</a:t>
            </a:r>
            <a:endParaRPr lang="en-US" sz="1200" b="1" dirty="0">
              <a:solidFill>
                <a:srgbClr val="213C9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6227848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  <a:endParaRPr lang="en-US" sz="1400" b="1" dirty="0">
              <a:solidFill>
                <a:srgbClr val="213C9C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3657600" y="990600"/>
            <a:ext cx="6019800" cy="598714"/>
          </a:xfrm>
        </p:spPr>
        <p:txBody>
          <a:bodyPr>
            <a:noAutofit/>
          </a:bodyPr>
          <a:lstStyle/>
          <a:p>
            <a:r>
              <a:rPr lang="en-US" sz="3500" b="1" dirty="0" smtClean="0">
                <a:solidFill>
                  <a:schemeClr val="bg1"/>
                </a:solidFill>
              </a:rPr>
              <a:t>Second Mortgage Program </a:t>
            </a:r>
            <a:endParaRPr lang="en-US" sz="35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2209800"/>
            <a:ext cx="9069607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pPr lvl="1"/>
            <a:r>
              <a:rPr lang="en-US" sz="2200" dirty="0" smtClean="0"/>
              <a:t>Current status for the Second Mortgage Program serviced: </a:t>
            </a:r>
          </a:p>
          <a:p>
            <a:pPr lvl="1"/>
            <a:endParaRPr lang="en-US" sz="2200" dirty="0" smtClean="0"/>
          </a:p>
          <a:p>
            <a:pPr lvl="2">
              <a:buFont typeface="Arial" pitchFamily="34" charset="0"/>
              <a:buChar char="•"/>
            </a:pPr>
            <a:r>
              <a:rPr lang="en-US" sz="2200" dirty="0" smtClean="0"/>
              <a:t> HOME loans originated from 1994 through 1996</a:t>
            </a:r>
          </a:p>
          <a:p>
            <a:pPr lvl="2">
              <a:buFont typeface="Arial" pitchFamily="34" charset="0"/>
              <a:buChar char="•"/>
            </a:pPr>
            <a:endParaRPr lang="en-US" sz="2200" dirty="0" smtClean="0"/>
          </a:p>
          <a:p>
            <a:pPr lvl="2">
              <a:buFont typeface="Arial" pitchFamily="34" charset="0"/>
              <a:buChar char="•"/>
            </a:pPr>
            <a:r>
              <a:rPr lang="en-US" sz="2200" dirty="0" smtClean="0"/>
              <a:t>As first mortgage loans are paid in full, LHC transitions the 2</a:t>
            </a:r>
            <a:r>
              <a:rPr lang="en-US" sz="2200" baseline="30000" dirty="0" smtClean="0"/>
              <a:t>nd</a:t>
            </a:r>
            <a:r>
              <a:rPr lang="en-US" sz="2200" dirty="0" smtClean="0"/>
              <a:t> mortgage over to </a:t>
            </a:r>
            <a:r>
              <a:rPr lang="en-US" sz="2200" dirty="0" err="1" smtClean="0"/>
              <a:t>AmeriNational</a:t>
            </a:r>
            <a:r>
              <a:rPr lang="en-US" sz="2200" dirty="0" smtClean="0"/>
              <a:t> for servicing/collection (81 currently being serviced)</a:t>
            </a:r>
          </a:p>
          <a:p>
            <a:pPr lvl="2">
              <a:buFont typeface="Arial" pitchFamily="34" charset="0"/>
              <a:buChar char="•"/>
            </a:pPr>
            <a:endParaRPr lang="en-US" sz="2200" dirty="0" smtClean="0"/>
          </a:p>
          <a:p>
            <a:pPr lvl="2">
              <a:buFont typeface="Arial" pitchFamily="34" charset="0"/>
              <a:buChar char="•"/>
            </a:pPr>
            <a:r>
              <a:rPr lang="en-US" sz="2200" dirty="0" smtClean="0"/>
              <a:t>Originally, 788 loans were originated with approximately 90-95 remaining in LHC’s portfolio  </a:t>
            </a:r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983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70903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-98433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2438399" y="6070904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5960524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4182156" y="6070903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828800" y="6444734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Louisiana-housing-corporation</a:t>
            </a:r>
            <a:endParaRPr lang="en-US" sz="1200" b="1" dirty="0">
              <a:solidFill>
                <a:srgbClr val="213C9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6227848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  <a:endParaRPr lang="en-US" sz="1400" b="1" dirty="0">
              <a:solidFill>
                <a:srgbClr val="213C9C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3886200" y="990600"/>
            <a:ext cx="6019800" cy="598714"/>
          </a:xfrm>
        </p:spPr>
        <p:txBody>
          <a:bodyPr>
            <a:normAutofit fontScale="90000"/>
          </a:bodyPr>
          <a:lstStyle/>
          <a:p>
            <a:r>
              <a:rPr lang="en-US" sz="3900" b="1" dirty="0" smtClean="0">
                <a:solidFill>
                  <a:schemeClr val="bg1"/>
                </a:solidFill>
              </a:rPr>
              <a:t>Single Family </a:t>
            </a:r>
            <a:r>
              <a:rPr lang="en-US" sz="2000" dirty="0" smtClean="0">
                <a:solidFill>
                  <a:schemeClr val="bg1"/>
                </a:solidFill>
              </a:rPr>
              <a:t>	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2819400"/>
            <a:ext cx="906960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Single Family administers homeownership programs serving low, moderate and higher income borrowers throughout the state of Louisiana.  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Our income limits can go as high as $99,000 dependent upon the program.  </a:t>
            </a:r>
          </a:p>
          <a:p>
            <a:r>
              <a:rPr lang="en-US" dirty="0" smtClean="0"/>
              <a:t>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236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70903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-98433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2438399" y="6070904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5960524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4182156" y="6070903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828800" y="6444734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Louisiana-housing-corporation</a:t>
            </a:r>
            <a:endParaRPr lang="en-US" sz="1200" b="1" dirty="0">
              <a:solidFill>
                <a:srgbClr val="213C9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6227848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  <a:endParaRPr lang="en-US" sz="1400" b="1" dirty="0">
              <a:solidFill>
                <a:srgbClr val="213C9C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2514600"/>
            <a:ext cx="9165771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LHC offers the Market Rate GNMA Program, Market Rate Conventional Program and a Premier Conventional Program in conjunction with its Single Family Finance Team.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Mortgage Revenue Bond Program</a:t>
            </a:r>
          </a:p>
          <a:p>
            <a:endParaRPr lang="en-US" sz="2400" dirty="0" smtClean="0"/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2600" dirty="0"/>
              <a:t>HUD Housing Counseling </a:t>
            </a:r>
            <a:r>
              <a:rPr lang="en-US" sz="2600" dirty="0" smtClean="0"/>
              <a:t>Program (16 agencies statewide)</a:t>
            </a:r>
            <a:endParaRPr lang="en-US" sz="2600" dirty="0"/>
          </a:p>
          <a:p>
            <a:endParaRPr lang="en-US" sz="2400" dirty="0" smtClean="0"/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2600" dirty="0"/>
              <a:t>CDBG Disaster Recovery Programs for Office of Community </a:t>
            </a:r>
            <a:r>
              <a:rPr lang="en-US" sz="2600" dirty="0" smtClean="0"/>
              <a:t>Development – Soft Seconds up to $55,000</a:t>
            </a:r>
            <a:endParaRPr lang="en-US" sz="2600" dirty="0"/>
          </a:p>
          <a:p>
            <a:endParaRPr lang="en-US" sz="2400" dirty="0" smtClean="0"/>
          </a:p>
          <a:p>
            <a:endParaRPr lang="en-US" sz="2400" dirty="0" smtClean="0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3886200" y="990600"/>
            <a:ext cx="6019800" cy="5987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900" b="1" smtClean="0">
                <a:solidFill>
                  <a:schemeClr val="bg1"/>
                </a:solidFill>
              </a:rPr>
              <a:t>Single Family </a:t>
            </a:r>
            <a:r>
              <a:rPr lang="en-US" sz="2000" smtClean="0">
                <a:solidFill>
                  <a:schemeClr val="bg1"/>
                </a:solidFill>
              </a:rPr>
              <a:t>	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55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70903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-98433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2438399" y="6070904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5960524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4182156" y="6070903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828800" y="6444734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Louisiana-housing-corporation</a:t>
            </a:r>
            <a:endParaRPr lang="en-US" sz="1200" b="1" dirty="0">
              <a:solidFill>
                <a:srgbClr val="213C9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6227848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  <a:endParaRPr lang="en-US" sz="1400" b="1" dirty="0">
              <a:solidFill>
                <a:srgbClr val="213C9C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3124200" y="1839686"/>
            <a:ext cx="6019800" cy="598714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	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2684145"/>
            <a:ext cx="916577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For the market rate programs, LHC staff handles the following functions:</a:t>
            </a:r>
          </a:p>
          <a:p>
            <a:r>
              <a:rPr lang="en-US" sz="2400" dirty="0" smtClean="0"/>
              <a:t>   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 Execution of  Mortgage Origination Agreements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 Facilitate lender training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 Monitor loan reservations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 Provide daily, weekly, monthly, and annual reporting 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 Handle incoming requests for funds to be wired for closings and 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 Communicate with lenders on any questions or issues that arise </a:t>
            </a:r>
          </a:p>
          <a:p>
            <a:pPr lvl="2">
              <a:buFont typeface="Courier New" pitchFamily="49" charset="0"/>
              <a:buChar char="o"/>
            </a:pPr>
            <a:endParaRPr lang="en-US" dirty="0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3886200" y="990600"/>
            <a:ext cx="6019800" cy="5987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900" b="1" smtClean="0">
                <a:solidFill>
                  <a:schemeClr val="bg1"/>
                </a:solidFill>
              </a:rPr>
              <a:t>Single Family </a:t>
            </a:r>
            <a:r>
              <a:rPr lang="en-US" sz="2000" smtClean="0">
                <a:solidFill>
                  <a:schemeClr val="bg1"/>
                </a:solidFill>
              </a:rPr>
              <a:t>	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137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65771" cy="22098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70903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-98433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2438399" y="6070904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5960524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4182156" y="6070903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828800" y="6444734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Louisiana-housing-corporation</a:t>
            </a:r>
            <a:endParaRPr lang="en-US" sz="1200" b="1" dirty="0">
              <a:solidFill>
                <a:srgbClr val="213C9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6227848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  <a:endParaRPr lang="en-US" sz="1400" b="1" dirty="0">
              <a:solidFill>
                <a:srgbClr val="213C9C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2667000"/>
            <a:ext cx="91440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Role of the approved Participating Lenders include:    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 Take mortgage loan application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 Qualify borrowers;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 Complete reservations;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 Submit Lender Certification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 Submit Requisition for funds to be wired for closing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 Close and deliver program loans to the Master  Servicer </a:t>
            </a:r>
          </a:p>
          <a:p>
            <a:pPr lvl="2">
              <a:buFont typeface="Courier New" pitchFamily="49" charset="0"/>
              <a:buChar char="o"/>
            </a:pPr>
            <a:endParaRPr lang="en-US" dirty="0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3886200" y="990600"/>
            <a:ext cx="6019800" cy="5987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0" b="1" dirty="0" smtClean="0">
                <a:solidFill>
                  <a:schemeClr val="bg1"/>
                </a:solidFill>
              </a:rPr>
              <a:t>Single Family </a:t>
            </a:r>
          </a:p>
          <a:p>
            <a:r>
              <a:rPr lang="en-US" sz="14000" b="1" dirty="0" smtClean="0">
                <a:solidFill>
                  <a:schemeClr val="bg1"/>
                </a:solidFill>
              </a:rPr>
              <a:t>Participating Lenders </a:t>
            </a:r>
            <a:r>
              <a:rPr lang="en-US" sz="2000" dirty="0" smtClean="0">
                <a:solidFill>
                  <a:schemeClr val="bg1"/>
                </a:solidFill>
              </a:rPr>
              <a:t>	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456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65771" cy="22098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70903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-98433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2438399" y="6070904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5960524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4182156" y="6070903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828800" y="6444734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Louisiana-housing-corporation</a:t>
            </a:r>
            <a:endParaRPr lang="en-US" sz="1200" b="1" dirty="0">
              <a:solidFill>
                <a:srgbClr val="213C9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6227848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  <a:endParaRPr lang="en-US" sz="1400" b="1" dirty="0">
              <a:solidFill>
                <a:srgbClr val="213C9C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3657600" y="762000"/>
            <a:ext cx="6019800" cy="598714"/>
          </a:xfrm>
        </p:spPr>
        <p:txBody>
          <a:bodyPr>
            <a:noAutofit/>
          </a:bodyPr>
          <a:lstStyle/>
          <a:p>
            <a:r>
              <a:rPr lang="en-US" sz="3500" b="1" dirty="0" smtClean="0">
                <a:solidFill>
                  <a:schemeClr val="bg1"/>
                </a:solidFill>
              </a:rPr>
              <a:t>Market Rate Program</a:t>
            </a:r>
            <a:endParaRPr lang="en-US" sz="35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90600" y="2752904"/>
            <a:ext cx="8079007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Production for the Market Rate GNMA Program: </a:t>
            </a:r>
          </a:p>
          <a:p>
            <a:endParaRPr lang="en-US" sz="2600" dirty="0" smtClean="0"/>
          </a:p>
          <a:p>
            <a:pPr lvl="1">
              <a:buFont typeface="Wingdings" pitchFamily="2" charset="2"/>
              <a:buChar char="Ø"/>
            </a:pPr>
            <a:r>
              <a:rPr lang="en-US" sz="2600" dirty="0" smtClean="0"/>
              <a:t>2020 – 201 Loans $32,856,286</a:t>
            </a:r>
          </a:p>
          <a:p>
            <a:pPr lvl="1">
              <a:buFont typeface="Wingdings" pitchFamily="2" charset="2"/>
              <a:buChar char="Ø"/>
            </a:pPr>
            <a:r>
              <a:rPr lang="en-US" sz="2600" dirty="0" smtClean="0"/>
              <a:t>2021 – 58 loans $10,006,525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 </a:t>
            </a:r>
          </a:p>
          <a:p>
            <a:pPr lvl="1"/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472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65771" cy="22098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70903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-98433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2438399" y="6070904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5960524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4182156" y="6070903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828800" y="6444734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Louisiana-housing-corporation</a:t>
            </a:r>
            <a:endParaRPr lang="en-US" sz="1200" b="1" dirty="0">
              <a:solidFill>
                <a:srgbClr val="213C9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6227848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  <a:endParaRPr lang="en-US" sz="1400" b="1" dirty="0">
              <a:solidFill>
                <a:srgbClr val="213C9C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3657600" y="1077686"/>
            <a:ext cx="6019800" cy="598714"/>
          </a:xfrm>
        </p:spPr>
        <p:txBody>
          <a:bodyPr>
            <a:noAutofit/>
          </a:bodyPr>
          <a:lstStyle/>
          <a:p>
            <a:r>
              <a:rPr lang="en-US" sz="3500" b="1" dirty="0" smtClean="0">
                <a:solidFill>
                  <a:schemeClr val="bg1"/>
                </a:solidFill>
              </a:rPr>
              <a:t>Preferred Conventional Program</a:t>
            </a:r>
            <a:endParaRPr lang="en-US" sz="35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2993" y="3276600"/>
            <a:ext cx="906960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Production for the LHC Market Rate Conventional Program: </a:t>
            </a:r>
          </a:p>
          <a:p>
            <a:endParaRPr lang="en-US" sz="2600" dirty="0" smtClean="0"/>
          </a:p>
          <a:p>
            <a:pPr lvl="2">
              <a:buFont typeface="Wingdings" pitchFamily="2" charset="2"/>
              <a:buChar char="Ø"/>
            </a:pPr>
            <a:r>
              <a:rPr lang="en-US" sz="2600" dirty="0" smtClean="0"/>
              <a:t> 2020 – 31 loans - $4,639, 150</a:t>
            </a:r>
          </a:p>
          <a:p>
            <a:pPr lvl="2">
              <a:buFont typeface="Wingdings" pitchFamily="2" charset="2"/>
              <a:buChar char="Ø"/>
            </a:pPr>
            <a:r>
              <a:rPr lang="en-US" sz="2600" dirty="0" smtClean="0"/>
              <a:t>2021 – 5 loans - $709,613 </a:t>
            </a:r>
          </a:p>
          <a:p>
            <a:r>
              <a:rPr lang="en-US" dirty="0" smtClean="0"/>
              <a:t> </a:t>
            </a:r>
          </a:p>
          <a:p>
            <a:pPr lvl="1"/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203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65771" cy="22098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70903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-98433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2438399" y="6070904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5960524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4182156" y="6070903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828800" y="6444734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Louisiana-housing-corporation</a:t>
            </a:r>
            <a:endParaRPr lang="en-US" sz="1200" b="1" dirty="0">
              <a:solidFill>
                <a:srgbClr val="213C9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6227848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  <a:endParaRPr lang="en-US" sz="1400" b="1" dirty="0">
              <a:solidFill>
                <a:srgbClr val="213C9C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3733800" y="914400"/>
            <a:ext cx="6019800" cy="598714"/>
          </a:xfrm>
        </p:spPr>
        <p:txBody>
          <a:bodyPr>
            <a:noAutofit/>
          </a:bodyPr>
          <a:lstStyle/>
          <a:p>
            <a:r>
              <a:rPr lang="en-US" sz="3500" b="1" dirty="0" smtClean="0">
                <a:solidFill>
                  <a:schemeClr val="bg1"/>
                </a:solidFill>
              </a:rPr>
              <a:t>Market Rate GNMA </a:t>
            </a:r>
            <a:br>
              <a:rPr lang="en-US" sz="3500" b="1" dirty="0" smtClean="0">
                <a:solidFill>
                  <a:schemeClr val="bg1"/>
                </a:solidFill>
              </a:rPr>
            </a:br>
            <a:r>
              <a:rPr lang="en-US" sz="3500" b="1" dirty="0" smtClean="0">
                <a:solidFill>
                  <a:schemeClr val="bg1"/>
                </a:solidFill>
              </a:rPr>
              <a:t>Program Offers</a:t>
            </a:r>
            <a:endParaRPr lang="en-US" sz="35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2438400"/>
            <a:ext cx="9165771" cy="370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 smtClean="0"/>
          </a:p>
          <a:p>
            <a:pPr lvl="1">
              <a:buFont typeface="Wingdings" pitchFamily="2" charset="2"/>
              <a:buChar char="Ø"/>
            </a:pPr>
            <a:r>
              <a:rPr lang="en-US" sz="2300" dirty="0" smtClean="0"/>
              <a:t>30 year, fixed rate FHA, VA or USDA Rural Development mortgages </a:t>
            </a:r>
          </a:p>
          <a:p>
            <a:pPr lvl="1">
              <a:buFont typeface="Wingdings" pitchFamily="2" charset="2"/>
              <a:buChar char="Ø"/>
            </a:pPr>
            <a:r>
              <a:rPr lang="en-US" sz="2300" dirty="0" smtClean="0"/>
              <a:t> 4% assistance for down payment, closing costs and/or prepaid items</a:t>
            </a:r>
          </a:p>
          <a:p>
            <a:pPr lvl="1">
              <a:buFont typeface="Wingdings" pitchFamily="2" charset="2"/>
              <a:buChar char="Ø"/>
            </a:pPr>
            <a:r>
              <a:rPr lang="en-US" sz="2300" dirty="0" smtClean="0"/>
              <a:t> No origination or discount fees </a:t>
            </a:r>
          </a:p>
          <a:p>
            <a:pPr lvl="1">
              <a:buFont typeface="Wingdings" pitchFamily="2" charset="2"/>
              <a:buChar char="Ø"/>
            </a:pPr>
            <a:r>
              <a:rPr lang="en-US" sz="2300" dirty="0" smtClean="0"/>
              <a:t>1–unit Single Family property located in Louisiana</a:t>
            </a:r>
          </a:p>
          <a:p>
            <a:pPr lvl="1">
              <a:buFont typeface="Wingdings" pitchFamily="2" charset="2"/>
              <a:buChar char="Ø"/>
            </a:pPr>
            <a:r>
              <a:rPr lang="en-US" sz="2300" dirty="0" smtClean="0"/>
              <a:t>Household income up to 115% of area median income</a:t>
            </a:r>
          </a:p>
          <a:p>
            <a:pPr lvl="1">
              <a:buFont typeface="Wingdings" pitchFamily="2" charset="2"/>
              <a:buChar char="Ø"/>
            </a:pPr>
            <a:r>
              <a:rPr lang="en-US" sz="2300" dirty="0" smtClean="0"/>
              <a:t> Minimum credit score of 640</a:t>
            </a:r>
          </a:p>
          <a:p>
            <a:pPr lvl="1">
              <a:buFont typeface="Wingdings" pitchFamily="2" charset="2"/>
              <a:buChar char="Ø"/>
            </a:pPr>
            <a:r>
              <a:rPr lang="en-US" sz="2300" dirty="0" smtClean="0"/>
              <a:t> First-time homebuyer requirement does not apply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 </a:t>
            </a:r>
          </a:p>
          <a:p>
            <a:pPr lvl="1"/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438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9144000" cy="9906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txBody>
          <a:bodyPr/>
          <a:lstStyle/>
          <a:p>
            <a:endParaRPr lang="en-US" dirty="0" smtClean="0"/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65771" cy="2133600"/>
          </a:xfrm>
          <a:prstGeom prst="rect">
            <a:avLst/>
          </a:prstGeom>
          <a:gradFill flip="none" rotWithShape="1">
            <a:gsLst>
              <a:gs pos="81000">
                <a:schemeClr val="accent1">
                  <a:tint val="66000"/>
                  <a:satMod val="160000"/>
                </a:schemeClr>
              </a:gs>
              <a:gs pos="49000">
                <a:srgbClr val="213C9C"/>
              </a:gs>
              <a:gs pos="25000">
                <a:srgbClr val="213C9C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3000000" scaled="0"/>
            <a:tileRect/>
          </a:gradFill>
          <a:ln>
            <a:noFill/>
          </a:ln>
          <a:effectLst>
            <a:reflection blurRad="6350" stA="52000" endA="300" endPos="35000" dir="5400000" sy="-100000" algn="bl" rotWithShape="0"/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070903"/>
            <a:ext cx="1295400" cy="625171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2" r="-594"/>
          <a:stretch/>
        </p:blipFill>
        <p:spPr>
          <a:xfrm>
            <a:off x="-98433" y="-21771"/>
            <a:ext cx="4628334" cy="230777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39000">
                <a:srgbClr val="213C9C"/>
              </a:gs>
              <a:gs pos="72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</a:gradFill>
          <a:ln>
            <a:noFill/>
          </a:ln>
          <a:effectLst>
            <a:glow>
              <a:srgbClr val="213C9C"/>
            </a:glow>
            <a:outerShdw blurRad="50800" dist="50800" dir="5400000" algn="ctr" rotWithShape="0">
              <a:srgbClr val="000000"/>
            </a:outerShdw>
            <a:softEdge rad="4191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579"/>
          <a:stretch/>
        </p:blipFill>
        <p:spPr>
          <a:xfrm>
            <a:off x="2438399" y="6070904"/>
            <a:ext cx="400730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00" t="1" r="50000" b="671"/>
          <a:stretch/>
        </p:blipFill>
        <p:spPr>
          <a:xfrm>
            <a:off x="5960524" y="6091068"/>
            <a:ext cx="394097" cy="3494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270"/>
          <a:stretch/>
        </p:blipFill>
        <p:spPr>
          <a:xfrm>
            <a:off x="4182156" y="6070903"/>
            <a:ext cx="389844" cy="351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1828800" y="6444734"/>
            <a:ext cx="57105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LouisianaHousingCorp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@lahousingcorp</a:t>
            </a:r>
            <a:r>
              <a:rPr lang="en-US" sz="1200" b="1" dirty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b="1" dirty="0" smtClean="0">
                <a:solidFill>
                  <a:srgbClr val="213C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Louisiana-housing-corporation</a:t>
            </a:r>
            <a:endParaRPr lang="en-US" sz="1200" b="1" dirty="0">
              <a:solidFill>
                <a:srgbClr val="213C9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6227848"/>
            <a:ext cx="137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213C9C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www.lhc.la.gov</a:t>
            </a:r>
            <a:endParaRPr lang="en-US" sz="1400" b="1" dirty="0">
              <a:solidFill>
                <a:srgbClr val="213C9C"/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3657600" y="914400"/>
            <a:ext cx="6019800" cy="598714"/>
          </a:xfrm>
        </p:spPr>
        <p:txBody>
          <a:bodyPr>
            <a:noAutofit/>
          </a:bodyPr>
          <a:lstStyle/>
          <a:p>
            <a:r>
              <a:rPr lang="en-US" sz="3500" b="1" dirty="0" smtClean="0">
                <a:solidFill>
                  <a:schemeClr val="bg1"/>
                </a:solidFill>
              </a:rPr>
              <a:t>Preferred Conventional </a:t>
            </a:r>
            <a:br>
              <a:rPr lang="en-US" sz="3500" b="1" dirty="0" smtClean="0">
                <a:solidFill>
                  <a:schemeClr val="bg1"/>
                </a:solidFill>
              </a:rPr>
            </a:br>
            <a:r>
              <a:rPr lang="en-US" sz="3500" b="1" dirty="0" smtClean="0">
                <a:solidFill>
                  <a:schemeClr val="bg1"/>
                </a:solidFill>
              </a:rPr>
              <a:t>Program Offers</a:t>
            </a:r>
            <a:endParaRPr lang="en-US" sz="35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0" y="2472928"/>
            <a:ext cx="916577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Wingdings" pitchFamily="2" charset="2"/>
              <a:buChar char="Ø"/>
            </a:pPr>
            <a:endParaRPr lang="en-US" sz="2200" dirty="0" smtClean="0"/>
          </a:p>
          <a:p>
            <a:pPr lvl="1">
              <a:buFont typeface="Wingdings" pitchFamily="2" charset="2"/>
              <a:buChar char="Ø"/>
            </a:pPr>
            <a:r>
              <a:rPr lang="en-US" sz="2200" dirty="0" smtClean="0"/>
              <a:t>30 year, fixed rate Fannie Mae HFA mortgage  </a:t>
            </a:r>
          </a:p>
          <a:p>
            <a:pPr lvl="1">
              <a:buFont typeface="Wingdings" pitchFamily="2" charset="2"/>
              <a:buChar char="Ø"/>
            </a:pPr>
            <a:r>
              <a:rPr lang="en-US" sz="2200" dirty="0" smtClean="0"/>
              <a:t>Up to 5% assistance for down payment, closing costs &amp;/or prepaid items</a:t>
            </a:r>
          </a:p>
          <a:p>
            <a:pPr lvl="1">
              <a:buFont typeface="Wingdings" pitchFamily="2" charset="2"/>
              <a:buChar char="Ø"/>
            </a:pPr>
            <a:r>
              <a:rPr lang="en-US" sz="2200" dirty="0" smtClean="0"/>
              <a:t> No origination or discount fees </a:t>
            </a:r>
          </a:p>
          <a:p>
            <a:pPr lvl="1">
              <a:buFont typeface="Wingdings" pitchFamily="2" charset="2"/>
              <a:buChar char="Ø"/>
            </a:pPr>
            <a:r>
              <a:rPr lang="en-US" sz="2200" dirty="0" smtClean="0"/>
              <a:t>97% LTV 1–unit single family property and 95% LTV 2-unit property in LA </a:t>
            </a:r>
          </a:p>
          <a:p>
            <a:pPr lvl="1">
              <a:buFont typeface="Wingdings" pitchFamily="2" charset="2"/>
              <a:buChar char="Ø"/>
            </a:pPr>
            <a:r>
              <a:rPr lang="en-US" sz="2200" dirty="0" smtClean="0"/>
              <a:t> Borrower income limit up to $99,000</a:t>
            </a:r>
          </a:p>
          <a:p>
            <a:pPr lvl="1">
              <a:buFont typeface="Wingdings" pitchFamily="2" charset="2"/>
              <a:buChar char="Ø"/>
            </a:pPr>
            <a:r>
              <a:rPr lang="en-US" sz="2200" dirty="0" smtClean="0"/>
              <a:t> Minimum credit score of 640</a:t>
            </a:r>
          </a:p>
          <a:p>
            <a:pPr lvl="1">
              <a:buFont typeface="Wingdings" pitchFamily="2" charset="2"/>
              <a:buChar char="Ø"/>
            </a:pPr>
            <a:r>
              <a:rPr lang="en-US" sz="2200" dirty="0" smtClean="0"/>
              <a:t> First-time homebuyer requirement does not apply </a:t>
            </a:r>
          </a:p>
          <a:p>
            <a:pPr lvl="1">
              <a:buFont typeface="Wingdings" pitchFamily="2" charset="2"/>
              <a:buChar char="Ø"/>
            </a:pPr>
            <a:r>
              <a:rPr lang="en-US" sz="2200" dirty="0" smtClean="0"/>
              <a:t> Reduced Mortgage Insurance Premium for 80% AMI and below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 </a:t>
            </a:r>
          </a:p>
          <a:p>
            <a:pPr lvl="1"/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3CFEC-D876-498A-951A-753450E0164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491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romProgram xmlns="9bfa651e-1493-4c79-b59e-52320b34b357">Accounting</FromProgram>
    <_dlc_DocId xmlns="e187e5b8-5350-4d50-94d9-3c64de64ff25">35A5UYQPYMWZ-269-9</_dlc_DocId>
    <_dlc_DocIdUrl xmlns="e187e5b8-5350-4d50-94d9-3c64de64ff25">
      <Url>http://sharepoint/pr/_layouts/DocIdRedir.aspx?ID=35A5UYQPYMWZ-269-9</Url>
      <Description>35A5UYQPYMWZ-269-9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EAE92B4B9AF547A33AA5D462C4A1C5" ma:contentTypeVersion="2" ma:contentTypeDescription="Create a new document." ma:contentTypeScope="" ma:versionID="904f6839b3a4957ae72589a57b1a4a3c">
  <xsd:schema xmlns:xsd="http://www.w3.org/2001/XMLSchema" xmlns:xs="http://www.w3.org/2001/XMLSchema" xmlns:p="http://schemas.microsoft.com/office/2006/metadata/properties" xmlns:ns2="9bfa651e-1493-4c79-b59e-52320b34b357" xmlns:ns3="e187e5b8-5350-4d50-94d9-3c64de64ff25" targetNamespace="http://schemas.microsoft.com/office/2006/metadata/properties" ma:root="true" ma:fieldsID="c0236e74b06ded5b3e4b92b4a9b0092e" ns2:_="" ns3:_="">
    <xsd:import namespace="9bfa651e-1493-4c79-b59e-52320b34b357"/>
    <xsd:import namespace="e187e5b8-5350-4d50-94d9-3c64de64ff25"/>
    <xsd:element name="properties">
      <xsd:complexType>
        <xsd:sequence>
          <xsd:element name="documentManagement">
            <xsd:complexType>
              <xsd:all>
                <xsd:element ref="ns2:FromProgram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fa651e-1493-4c79-b59e-52320b34b357" elementFormDefault="qualified">
    <xsd:import namespace="http://schemas.microsoft.com/office/2006/documentManagement/types"/>
    <xsd:import namespace="http://schemas.microsoft.com/office/infopath/2007/PartnerControls"/>
    <xsd:element name="FromProgram" ma:index="8" ma:displayName="From Program" ma:default="Accounting" ma:format="Dropdown" ma:internalName="FromProgram">
      <xsd:simpleType>
        <xsd:restriction base="dms:Choice">
          <xsd:enumeration value="Accounting"/>
          <xsd:enumeration value="Administration"/>
          <xsd:enumeration value="Asset Management"/>
          <xsd:enumeration value="Bylaws of the Louisiana Housing Finance Agency"/>
          <xsd:enumeration value="Energy Assistance"/>
          <xsd:enumeration value="HOME"/>
          <xsd:enumeration value="Housing Trust Fund"/>
          <xsd:enumeration value="Human Resources"/>
          <xsd:enumeration value="Information Technology"/>
          <xsd:enumeration value="Internal Audit"/>
          <xsd:enumeration value="Legal"/>
          <xsd:enumeration value="Low-Income Housing Tax Credit"/>
          <xsd:enumeration value="Neighborhood Stabilization"/>
          <xsd:enumeration value="Non-Profit Rebuilding"/>
          <xsd:enumeration value="Performance Based Contract Administration"/>
          <xsd:enumeration value="Public Information &amp; Marketing"/>
          <xsd:enumeration value="Records Management"/>
          <xsd:enumeration value="Single Family (Homeownership)"/>
          <xsd:enumeration value="Special Programs"/>
          <xsd:enumeration value="Agency Properties"/>
          <xsd:enumeration value="Operations"/>
          <xsd:enumeration value="Procurement"/>
          <xsd:enumeration value="LHA"/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87e5b8-5350-4d50-94d9-3c64de64ff25" elementFormDefault="qualified">
    <xsd:import namespace="http://schemas.microsoft.com/office/2006/documentManagement/types"/>
    <xsd:import namespace="http://schemas.microsoft.com/office/infopath/2007/PartnerControls"/>
    <xsd:element name="_dlc_DocId" ma:index="9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0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DEF92EC-BF0F-4F1A-8F3F-9E3F42B57881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7C6F5BE6-D7C7-4829-9D2E-22ED2093997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A482D6-88F9-4539-91F6-EC7C528F7514}">
  <ds:schemaRefs>
    <ds:schemaRef ds:uri="http://schemas.microsoft.com/office/2006/metadata/properties"/>
    <ds:schemaRef ds:uri="http://purl.org/dc/elements/1.1/"/>
    <ds:schemaRef ds:uri="http://www.w3.org/XML/1998/namespace"/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e187e5b8-5350-4d50-94d9-3c64de64ff25"/>
    <ds:schemaRef ds:uri="9bfa651e-1493-4c79-b59e-52320b34b357"/>
  </ds:schemaRefs>
</ds:datastoreItem>
</file>

<file path=customXml/itemProps4.xml><?xml version="1.0" encoding="utf-8"?>
<ds:datastoreItem xmlns:ds="http://schemas.openxmlformats.org/officeDocument/2006/customXml" ds:itemID="{67BBB212-5383-403D-A1BD-C02E6F27D9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bfa651e-1493-4c79-b59e-52320b34b357"/>
    <ds:schemaRef ds:uri="e187e5b8-5350-4d50-94d9-3c64de64ff2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1810</TotalTime>
  <Words>689</Words>
  <Application>Microsoft Office PowerPoint</Application>
  <PresentationFormat>On-screen Show (4:3)</PresentationFormat>
  <Paragraphs>156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Courier New</vt:lpstr>
      <vt:lpstr>Times New Roman</vt:lpstr>
      <vt:lpstr>Wingdings</vt:lpstr>
      <vt:lpstr>Office Theme</vt:lpstr>
      <vt:lpstr>PowerPoint Presentation</vt:lpstr>
      <vt:lpstr>Single Family  </vt:lpstr>
      <vt:lpstr>PowerPoint Presentation</vt:lpstr>
      <vt:lpstr> </vt:lpstr>
      <vt:lpstr>PowerPoint Presentation</vt:lpstr>
      <vt:lpstr>Market Rate Program</vt:lpstr>
      <vt:lpstr>Preferred Conventional Program</vt:lpstr>
      <vt:lpstr>Market Rate GNMA  Program Offers</vt:lpstr>
      <vt:lpstr>Preferred Conventional  Program Offers</vt:lpstr>
      <vt:lpstr>CDBG Disaster Recovery Programs </vt:lpstr>
      <vt:lpstr>CDBG Disaster Recovery Programs </vt:lpstr>
      <vt:lpstr>HUD Housing Counseling Program </vt:lpstr>
      <vt:lpstr>Second Mortgage Program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kdorsey</dc:creator>
  <cp:lastModifiedBy>Barry Brooks</cp:lastModifiedBy>
  <cp:revision>133</cp:revision>
  <cp:lastPrinted>2017-08-07T17:31:47Z</cp:lastPrinted>
  <dcterms:created xsi:type="dcterms:W3CDTF">2015-04-09T14:19:40Z</dcterms:created>
  <dcterms:modified xsi:type="dcterms:W3CDTF">2021-07-17T19:47:40Z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0x01010006EAE92B4B9AF547A33AA5D462C4A1C5</vt:lpwstr>
  </property>
  <property fmtid="{D5CDD505-2E9C-101B-9397-08002B2CF9AE}" pid="3" name="_dlc_DocIdItemGuid">
    <vt:lpwstr>ff2ee886-6917-489a-b8fd-0edea619e4b2</vt:lpwstr>
  </property>
</Properties>
</file>