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34"/>
  </p:notesMasterIdLst>
  <p:sldIdLst>
    <p:sldId id="385" r:id="rId6"/>
    <p:sldId id="386" r:id="rId7"/>
    <p:sldId id="387" r:id="rId8"/>
    <p:sldId id="388" r:id="rId9"/>
    <p:sldId id="389" r:id="rId10"/>
    <p:sldId id="391" r:id="rId11"/>
    <p:sldId id="392" r:id="rId12"/>
    <p:sldId id="393" r:id="rId13"/>
    <p:sldId id="394" r:id="rId14"/>
    <p:sldId id="395" r:id="rId15"/>
    <p:sldId id="396" r:id="rId16"/>
    <p:sldId id="397" r:id="rId17"/>
    <p:sldId id="398" r:id="rId18"/>
    <p:sldId id="399" r:id="rId19"/>
    <p:sldId id="400" r:id="rId20"/>
    <p:sldId id="408" r:id="rId21"/>
    <p:sldId id="274" r:id="rId22"/>
    <p:sldId id="403" r:id="rId23"/>
    <p:sldId id="406" r:id="rId24"/>
    <p:sldId id="407" r:id="rId25"/>
    <p:sldId id="404" r:id="rId26"/>
    <p:sldId id="405" r:id="rId27"/>
    <p:sldId id="285" r:id="rId28"/>
    <p:sldId id="286" r:id="rId29"/>
    <p:sldId id="287" r:id="rId30"/>
    <p:sldId id="288" r:id="rId31"/>
    <p:sldId id="402" r:id="rId32"/>
    <p:sldId id="289" r:id="rId3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Energy" id="{D3EDBF86-3EBD-4D05-AF0F-9A8B165BEFE8}">
          <p14:sldIdLst>
            <p14:sldId id="385"/>
            <p14:sldId id="386"/>
            <p14:sldId id="387"/>
            <p14:sldId id="388"/>
            <p14:sldId id="389"/>
            <p14:sldId id="391"/>
            <p14:sldId id="392"/>
            <p14:sldId id="393"/>
            <p14:sldId id="394"/>
            <p14:sldId id="395"/>
            <p14:sldId id="396"/>
            <p14:sldId id="397"/>
            <p14:sldId id="398"/>
            <p14:sldId id="399"/>
            <p14:sldId id="400"/>
            <p14:sldId id="408"/>
            <p14:sldId id="274"/>
            <p14:sldId id="403"/>
            <p14:sldId id="406"/>
            <p14:sldId id="407"/>
            <p14:sldId id="404"/>
            <p14:sldId id="405"/>
          </p14:sldIdLst>
        </p14:section>
        <p14:section name="PBCA" id="{4E27C9CF-B528-4CEE-97E0-F12CC0118746}">
          <p14:sldIdLst>
            <p14:sldId id="285"/>
            <p14:sldId id="286"/>
            <p14:sldId id="287"/>
            <p14:sldId id="288"/>
            <p14:sldId id="402"/>
            <p14:sldId id="28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rah Mulhearn" initials="S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3C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43" autoAdjust="0"/>
    <p:restoredTop sz="94660"/>
  </p:normalViewPr>
  <p:slideViewPr>
    <p:cSldViewPr>
      <p:cViewPr varScale="1">
        <p:scale>
          <a:sx n="109" d="100"/>
          <a:sy n="109" d="100"/>
        </p:scale>
        <p:origin x="1866" y="126"/>
      </p:cViewPr>
      <p:guideLst>
        <p:guide orient="horz" pos="2160"/>
        <p:guide pos="2880"/>
      </p:guideLst>
    </p:cSldViewPr>
  </p:slideViewPr>
  <p:notesTextViewPr>
    <p:cViewPr>
      <p:scale>
        <a:sx n="1" d="1"/>
        <a:sy n="1" d="1"/>
      </p:scale>
      <p:origin x="0" y="0"/>
    </p:cViewPr>
  </p:notesTextViewPr>
  <p:sorterViewPr>
    <p:cViewPr>
      <p:scale>
        <a:sx n="100" d="100"/>
        <a:sy n="100" d="100"/>
      </p:scale>
      <p:origin x="0" y="2083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21" Type="http://schemas.openxmlformats.org/officeDocument/2006/relationships/slide" Target="slides/slide16.xml"/><Relationship Id="rId34"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commentAuthors" Target="commentAuthors.xml"/><Relationship Id="rId8" Type="http://schemas.openxmlformats.org/officeDocument/2006/relationships/slide" Target="slides/slide3.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273464-D6FB-4B91-AD89-FEE1A01A3245}"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ACDD6CF7-0702-451B-B5F4-798C8B4FFC7B}">
      <dgm:prSet phldrT="[Text]"/>
      <dgm:spPr/>
      <dgm:t>
        <a:bodyPr/>
        <a:lstStyle/>
        <a:p>
          <a:r>
            <a:rPr lang="en-US" b="1" dirty="0" smtClean="0"/>
            <a:t>DHHS &amp; DOE</a:t>
          </a:r>
          <a:endParaRPr lang="en-US" b="1" dirty="0"/>
        </a:p>
      </dgm:t>
    </dgm:pt>
    <dgm:pt modelId="{4400BCDF-2ED2-469F-95DC-0BE9FB07DD72}" type="parTrans" cxnId="{FAAB016B-A781-4DD1-AC91-4172F57EE650}">
      <dgm:prSet/>
      <dgm:spPr/>
      <dgm:t>
        <a:bodyPr/>
        <a:lstStyle/>
        <a:p>
          <a:endParaRPr lang="en-US"/>
        </a:p>
      </dgm:t>
    </dgm:pt>
    <dgm:pt modelId="{F6A6C7F1-2C16-4808-99BE-6F62E75B3381}" type="sibTrans" cxnId="{FAAB016B-A781-4DD1-AC91-4172F57EE650}">
      <dgm:prSet/>
      <dgm:spPr/>
      <dgm:t>
        <a:bodyPr/>
        <a:lstStyle/>
        <a:p>
          <a:endParaRPr lang="en-US" dirty="0"/>
        </a:p>
      </dgm:t>
    </dgm:pt>
    <dgm:pt modelId="{8158186D-DEF3-4941-BD6F-F21F11296CD8}">
      <dgm:prSet phldrT="[Text]" custT="1"/>
      <dgm:spPr/>
      <dgm:t>
        <a:bodyPr/>
        <a:lstStyle/>
        <a:p>
          <a:r>
            <a:rPr lang="en-US" sz="1600" dirty="0" smtClean="0"/>
            <a:t>Federal Policy	</a:t>
          </a:r>
          <a:endParaRPr lang="en-US" sz="1600" dirty="0"/>
        </a:p>
      </dgm:t>
    </dgm:pt>
    <dgm:pt modelId="{B26EC39F-DE1A-435F-AD15-E65D7F507383}" type="parTrans" cxnId="{9E32F9BD-925B-45C8-A957-8F8421E86C85}">
      <dgm:prSet/>
      <dgm:spPr/>
      <dgm:t>
        <a:bodyPr/>
        <a:lstStyle/>
        <a:p>
          <a:endParaRPr lang="en-US"/>
        </a:p>
      </dgm:t>
    </dgm:pt>
    <dgm:pt modelId="{5DAA1924-944C-441E-8FC4-9352630A92F4}" type="sibTrans" cxnId="{9E32F9BD-925B-45C8-A957-8F8421E86C85}">
      <dgm:prSet/>
      <dgm:spPr/>
      <dgm:t>
        <a:bodyPr/>
        <a:lstStyle/>
        <a:p>
          <a:endParaRPr lang="en-US"/>
        </a:p>
      </dgm:t>
    </dgm:pt>
    <dgm:pt modelId="{06276F08-FD8D-4D49-ACF3-FCD420628DED}">
      <dgm:prSet phldrT="[Text]" custT="1"/>
      <dgm:spPr/>
      <dgm:t>
        <a:bodyPr/>
        <a:lstStyle/>
        <a:p>
          <a:r>
            <a:rPr lang="en-US" sz="1600" dirty="0" smtClean="0"/>
            <a:t>State Funding</a:t>
          </a:r>
          <a:endParaRPr lang="en-US" sz="1300" dirty="0"/>
        </a:p>
      </dgm:t>
    </dgm:pt>
    <dgm:pt modelId="{B8CCEB0A-310E-40A1-A52A-03905835D75D}" type="parTrans" cxnId="{943AA4DD-F7A3-41AC-92A2-6DF807CE3976}">
      <dgm:prSet/>
      <dgm:spPr/>
      <dgm:t>
        <a:bodyPr/>
        <a:lstStyle/>
        <a:p>
          <a:endParaRPr lang="en-US"/>
        </a:p>
      </dgm:t>
    </dgm:pt>
    <dgm:pt modelId="{22B250B4-7FE3-4A21-948E-08D755423448}" type="sibTrans" cxnId="{943AA4DD-F7A3-41AC-92A2-6DF807CE3976}">
      <dgm:prSet/>
      <dgm:spPr/>
      <dgm:t>
        <a:bodyPr/>
        <a:lstStyle/>
        <a:p>
          <a:endParaRPr lang="en-US"/>
        </a:p>
      </dgm:t>
    </dgm:pt>
    <dgm:pt modelId="{2E2B799B-EAC4-43FD-99A2-B696C6AE0E2C}">
      <dgm:prSet phldrT="[Text]"/>
      <dgm:spPr/>
      <dgm:t>
        <a:bodyPr/>
        <a:lstStyle/>
        <a:p>
          <a:r>
            <a:rPr lang="en-US" b="1" dirty="0" smtClean="0"/>
            <a:t>LHC</a:t>
          </a:r>
          <a:endParaRPr lang="en-US" b="1" dirty="0"/>
        </a:p>
      </dgm:t>
    </dgm:pt>
    <dgm:pt modelId="{5877AAE9-6A50-4BC5-AEE2-1E8BD5C79663}" type="parTrans" cxnId="{E7F7C955-B51B-47AD-9D9E-A48FEA39E0D4}">
      <dgm:prSet/>
      <dgm:spPr/>
      <dgm:t>
        <a:bodyPr/>
        <a:lstStyle/>
        <a:p>
          <a:endParaRPr lang="en-US"/>
        </a:p>
      </dgm:t>
    </dgm:pt>
    <dgm:pt modelId="{B0101074-6D9A-494E-9433-A092500BD6A9}" type="sibTrans" cxnId="{E7F7C955-B51B-47AD-9D9E-A48FEA39E0D4}">
      <dgm:prSet/>
      <dgm:spPr/>
      <dgm:t>
        <a:bodyPr/>
        <a:lstStyle/>
        <a:p>
          <a:endParaRPr lang="en-US" dirty="0"/>
        </a:p>
      </dgm:t>
    </dgm:pt>
    <dgm:pt modelId="{6614E3BE-4F61-4AA5-B51E-20CB7A990704}">
      <dgm:prSet phldrT="[Text]"/>
      <dgm:spPr/>
      <dgm:t>
        <a:bodyPr/>
        <a:lstStyle/>
        <a:p>
          <a:r>
            <a:rPr lang="en-US" b="1" dirty="0" err="1" smtClean="0"/>
            <a:t>Subgrantees</a:t>
          </a:r>
          <a:endParaRPr lang="en-US" b="1" dirty="0"/>
        </a:p>
      </dgm:t>
    </dgm:pt>
    <dgm:pt modelId="{464DEAC8-3652-4305-9F5D-722AEB807470}" type="parTrans" cxnId="{C8A4E265-FCE6-4F9C-9E24-E5D6AFC27586}">
      <dgm:prSet/>
      <dgm:spPr/>
      <dgm:t>
        <a:bodyPr/>
        <a:lstStyle/>
        <a:p>
          <a:endParaRPr lang="en-US"/>
        </a:p>
      </dgm:t>
    </dgm:pt>
    <dgm:pt modelId="{A5DB3CE4-549C-4B48-AA98-918CB3A40166}" type="sibTrans" cxnId="{C8A4E265-FCE6-4F9C-9E24-E5D6AFC27586}">
      <dgm:prSet/>
      <dgm:spPr/>
      <dgm:t>
        <a:bodyPr/>
        <a:lstStyle/>
        <a:p>
          <a:endParaRPr lang="en-US"/>
        </a:p>
      </dgm:t>
    </dgm:pt>
    <dgm:pt modelId="{03749841-8800-490D-A86E-280DE7109457}">
      <dgm:prSet phldrT="[Text]"/>
      <dgm:spPr/>
      <dgm:t>
        <a:bodyPr/>
        <a:lstStyle/>
        <a:p>
          <a:r>
            <a:rPr lang="en-US" dirty="0" smtClean="0"/>
            <a:t>39 LIHEAP Providers</a:t>
          </a:r>
          <a:endParaRPr lang="en-US" dirty="0"/>
        </a:p>
      </dgm:t>
    </dgm:pt>
    <dgm:pt modelId="{0CEDCB4F-80CF-4DD2-870E-730278DE2304}" type="parTrans" cxnId="{77344D9B-BEA6-4B34-9F07-E0FF48FBEBEC}">
      <dgm:prSet/>
      <dgm:spPr/>
      <dgm:t>
        <a:bodyPr/>
        <a:lstStyle/>
        <a:p>
          <a:endParaRPr lang="en-US"/>
        </a:p>
      </dgm:t>
    </dgm:pt>
    <dgm:pt modelId="{523DA552-56A3-478B-A302-9426747C60E3}" type="sibTrans" cxnId="{77344D9B-BEA6-4B34-9F07-E0FF48FBEBEC}">
      <dgm:prSet/>
      <dgm:spPr/>
      <dgm:t>
        <a:bodyPr/>
        <a:lstStyle/>
        <a:p>
          <a:endParaRPr lang="en-US"/>
        </a:p>
      </dgm:t>
    </dgm:pt>
    <dgm:pt modelId="{C3564C32-9A5D-4F18-8FA8-E8A0585007A1}">
      <dgm:prSet phldrT="[Text]"/>
      <dgm:spPr/>
      <dgm:t>
        <a:bodyPr/>
        <a:lstStyle/>
        <a:p>
          <a:r>
            <a:rPr lang="en-US" dirty="0" smtClean="0"/>
            <a:t>Servicing all 64 Parishes</a:t>
          </a:r>
          <a:endParaRPr lang="en-US" dirty="0"/>
        </a:p>
      </dgm:t>
    </dgm:pt>
    <dgm:pt modelId="{2557571E-21C8-43EA-AD13-503D9A9608B5}" type="parTrans" cxnId="{3779B8BB-92FA-4797-9C3E-8FB196692BB1}">
      <dgm:prSet/>
      <dgm:spPr/>
      <dgm:t>
        <a:bodyPr/>
        <a:lstStyle/>
        <a:p>
          <a:endParaRPr lang="en-US"/>
        </a:p>
      </dgm:t>
    </dgm:pt>
    <dgm:pt modelId="{D0DC45D1-062E-44E0-812B-3FDE4D15BCC2}" type="sibTrans" cxnId="{3779B8BB-92FA-4797-9C3E-8FB196692BB1}">
      <dgm:prSet/>
      <dgm:spPr/>
      <dgm:t>
        <a:bodyPr/>
        <a:lstStyle/>
        <a:p>
          <a:endParaRPr lang="en-US"/>
        </a:p>
      </dgm:t>
    </dgm:pt>
    <dgm:pt modelId="{924E5422-61FB-457C-8EF9-469B4FADDADD}">
      <dgm:prSet phldrT="[Text]"/>
      <dgm:spPr/>
      <dgm:t>
        <a:bodyPr/>
        <a:lstStyle/>
        <a:p>
          <a:r>
            <a:rPr lang="en-US" dirty="0" smtClean="0"/>
            <a:t>6 WAP Providers</a:t>
          </a:r>
          <a:endParaRPr lang="en-US" dirty="0"/>
        </a:p>
      </dgm:t>
    </dgm:pt>
    <dgm:pt modelId="{E41E3045-E9AD-4024-8402-B90396D41AD0}" type="parTrans" cxnId="{75708EDA-64AF-454A-9A5E-DF1C84BA0EFE}">
      <dgm:prSet/>
      <dgm:spPr/>
      <dgm:t>
        <a:bodyPr/>
        <a:lstStyle/>
        <a:p>
          <a:endParaRPr lang="en-US"/>
        </a:p>
      </dgm:t>
    </dgm:pt>
    <dgm:pt modelId="{28838680-EF94-4455-8FC6-033C8C1DF853}" type="sibTrans" cxnId="{75708EDA-64AF-454A-9A5E-DF1C84BA0EFE}">
      <dgm:prSet/>
      <dgm:spPr/>
      <dgm:t>
        <a:bodyPr/>
        <a:lstStyle/>
        <a:p>
          <a:endParaRPr lang="en-US"/>
        </a:p>
      </dgm:t>
    </dgm:pt>
    <dgm:pt modelId="{63F11E12-AF92-4F6B-B980-75B84478DFF7}">
      <dgm:prSet phldrT="[Text]" custT="1"/>
      <dgm:spPr/>
      <dgm:t>
        <a:bodyPr/>
        <a:lstStyle/>
        <a:p>
          <a:pPr algn="l"/>
          <a:r>
            <a:rPr lang="en-US" sz="1400" dirty="0" smtClean="0"/>
            <a:t>State Plan &amp; Policy</a:t>
          </a:r>
          <a:endParaRPr lang="en-US" sz="1400" dirty="0"/>
        </a:p>
      </dgm:t>
    </dgm:pt>
    <dgm:pt modelId="{D5E09BB5-5871-4F7C-853F-A8404F5ED4C4}" type="parTrans" cxnId="{02615215-EF4F-45BB-BE23-259F65CA2207}">
      <dgm:prSet/>
      <dgm:spPr/>
      <dgm:t>
        <a:bodyPr/>
        <a:lstStyle/>
        <a:p>
          <a:endParaRPr lang="en-US"/>
        </a:p>
      </dgm:t>
    </dgm:pt>
    <dgm:pt modelId="{301BFED9-6B67-41A6-80CA-1F037D72041D}" type="sibTrans" cxnId="{02615215-EF4F-45BB-BE23-259F65CA2207}">
      <dgm:prSet/>
      <dgm:spPr/>
      <dgm:t>
        <a:bodyPr/>
        <a:lstStyle/>
        <a:p>
          <a:endParaRPr lang="en-US"/>
        </a:p>
      </dgm:t>
    </dgm:pt>
    <dgm:pt modelId="{6E152378-E499-46C1-B9BB-854F41E612E7}">
      <dgm:prSet phldrT="[Text]" custT="1"/>
      <dgm:spPr/>
      <dgm:t>
        <a:bodyPr/>
        <a:lstStyle/>
        <a:p>
          <a:pPr algn="l"/>
          <a:r>
            <a:rPr lang="en-US" sz="1400" dirty="0" smtClean="0"/>
            <a:t>Parish Funding</a:t>
          </a:r>
          <a:endParaRPr lang="en-US" sz="1400" dirty="0"/>
        </a:p>
      </dgm:t>
    </dgm:pt>
    <dgm:pt modelId="{28ECD3DD-0106-4C58-94CF-B2B35ECA97D5}" type="parTrans" cxnId="{1F3ADC97-D3E0-4967-AD12-B9C6B7663260}">
      <dgm:prSet/>
      <dgm:spPr/>
      <dgm:t>
        <a:bodyPr/>
        <a:lstStyle/>
        <a:p>
          <a:endParaRPr lang="en-US"/>
        </a:p>
      </dgm:t>
    </dgm:pt>
    <dgm:pt modelId="{006CB5B9-5881-444E-BF80-E1622A0A150A}" type="sibTrans" cxnId="{1F3ADC97-D3E0-4967-AD12-B9C6B7663260}">
      <dgm:prSet/>
      <dgm:spPr/>
      <dgm:t>
        <a:bodyPr/>
        <a:lstStyle/>
        <a:p>
          <a:endParaRPr lang="en-US"/>
        </a:p>
      </dgm:t>
    </dgm:pt>
    <dgm:pt modelId="{32A48F4E-D314-448E-845F-62F0E2A7BC2E}">
      <dgm:prSet phldrT="[Text]" custT="1"/>
      <dgm:spPr/>
      <dgm:t>
        <a:bodyPr/>
        <a:lstStyle/>
        <a:p>
          <a:pPr algn="l"/>
          <a:r>
            <a:rPr lang="en-US" sz="1400" dirty="0" err="1" smtClean="0"/>
            <a:t>Subgrantee</a:t>
          </a:r>
          <a:r>
            <a:rPr lang="en-US" sz="1400" dirty="0" smtClean="0"/>
            <a:t> Oversight</a:t>
          </a:r>
          <a:endParaRPr lang="en-US" sz="1400" dirty="0"/>
        </a:p>
      </dgm:t>
    </dgm:pt>
    <dgm:pt modelId="{9B269109-140A-420E-AAA9-2E094C3BBE17}" type="parTrans" cxnId="{A2189766-F002-43D4-9768-7502CFA34F34}">
      <dgm:prSet/>
      <dgm:spPr/>
      <dgm:t>
        <a:bodyPr/>
        <a:lstStyle/>
        <a:p>
          <a:endParaRPr lang="en-US"/>
        </a:p>
      </dgm:t>
    </dgm:pt>
    <dgm:pt modelId="{39E652B1-9E08-47D9-9742-D4A3D3A4DBAD}" type="sibTrans" cxnId="{A2189766-F002-43D4-9768-7502CFA34F34}">
      <dgm:prSet/>
      <dgm:spPr/>
      <dgm:t>
        <a:bodyPr/>
        <a:lstStyle/>
        <a:p>
          <a:endParaRPr lang="en-US"/>
        </a:p>
      </dgm:t>
    </dgm:pt>
    <dgm:pt modelId="{D1BC301F-C9C4-4EA0-9DEB-E19659455BC2}">
      <dgm:prSet phldrT="[Text]"/>
      <dgm:spPr/>
      <dgm:t>
        <a:bodyPr/>
        <a:lstStyle/>
        <a:p>
          <a:r>
            <a:rPr lang="en-US" dirty="0" smtClean="0"/>
            <a:t>Client Application, Qualification, and Home Weatherization</a:t>
          </a:r>
          <a:endParaRPr lang="en-US" dirty="0"/>
        </a:p>
      </dgm:t>
    </dgm:pt>
    <dgm:pt modelId="{3303F2E0-4882-4865-B7DD-A73F6C7DB0A6}" type="parTrans" cxnId="{8D65D6BF-0102-4F55-A959-659B67360A0F}">
      <dgm:prSet/>
      <dgm:spPr/>
      <dgm:t>
        <a:bodyPr/>
        <a:lstStyle/>
        <a:p>
          <a:endParaRPr lang="en-US"/>
        </a:p>
      </dgm:t>
    </dgm:pt>
    <dgm:pt modelId="{7BFBFADB-B66A-4C55-8308-C8DFCEF46E74}" type="sibTrans" cxnId="{8D65D6BF-0102-4F55-A959-659B67360A0F}">
      <dgm:prSet/>
      <dgm:spPr/>
      <dgm:t>
        <a:bodyPr/>
        <a:lstStyle/>
        <a:p>
          <a:endParaRPr lang="en-US"/>
        </a:p>
      </dgm:t>
    </dgm:pt>
    <dgm:pt modelId="{30CB68F2-21BE-4E7E-B9F9-4EC9D2B53A6B}">
      <dgm:prSet phldrT="[Text]" custT="1"/>
      <dgm:spPr/>
      <dgm:t>
        <a:bodyPr/>
        <a:lstStyle/>
        <a:p>
          <a:r>
            <a:rPr lang="en-US" sz="1600" dirty="0" smtClean="0"/>
            <a:t>Grantee Oversight	</a:t>
          </a:r>
          <a:r>
            <a:rPr lang="en-US" sz="1300" dirty="0" smtClean="0"/>
            <a:t>		</a:t>
          </a:r>
          <a:endParaRPr lang="en-US" sz="1300" dirty="0"/>
        </a:p>
      </dgm:t>
    </dgm:pt>
    <dgm:pt modelId="{6F6E7C0B-B18A-4DA3-A657-A24268C87497}" type="parTrans" cxnId="{08A6F552-0B7E-44F4-B971-83F93ACF12FB}">
      <dgm:prSet/>
      <dgm:spPr/>
      <dgm:t>
        <a:bodyPr/>
        <a:lstStyle/>
        <a:p>
          <a:endParaRPr lang="en-US"/>
        </a:p>
      </dgm:t>
    </dgm:pt>
    <dgm:pt modelId="{F815DD65-9A9B-4598-8B2D-70049BACECB6}" type="sibTrans" cxnId="{08A6F552-0B7E-44F4-B971-83F93ACF12FB}">
      <dgm:prSet/>
      <dgm:spPr/>
      <dgm:t>
        <a:bodyPr/>
        <a:lstStyle/>
        <a:p>
          <a:endParaRPr lang="en-US"/>
        </a:p>
      </dgm:t>
    </dgm:pt>
    <dgm:pt modelId="{F4AB6115-9EFA-48C6-9C8B-03B2D47DCA16}">
      <dgm:prSet phldrT="[Text]" custT="1"/>
      <dgm:spPr/>
      <dgm:t>
        <a:bodyPr/>
        <a:lstStyle/>
        <a:p>
          <a:pPr algn="l"/>
          <a:r>
            <a:rPr lang="en-US" sz="1400" dirty="0" smtClean="0"/>
            <a:t>Utility Payments to Vendors &amp; Reimbursements to </a:t>
          </a:r>
          <a:r>
            <a:rPr lang="en-US" sz="1400" dirty="0" err="1" smtClean="0"/>
            <a:t>Subgrantees</a:t>
          </a:r>
          <a:endParaRPr lang="en-US" sz="1400" dirty="0"/>
        </a:p>
      </dgm:t>
    </dgm:pt>
    <dgm:pt modelId="{A2DF6DB9-1767-4AB3-A15F-65CA4752F4AD}" type="parTrans" cxnId="{9835C5E4-0B08-4496-A7AB-CCF6F0785092}">
      <dgm:prSet/>
      <dgm:spPr/>
      <dgm:t>
        <a:bodyPr/>
        <a:lstStyle/>
        <a:p>
          <a:endParaRPr lang="en-US"/>
        </a:p>
      </dgm:t>
    </dgm:pt>
    <dgm:pt modelId="{550045DC-19CC-47FA-B6D0-F2AFED1BCF19}" type="sibTrans" cxnId="{9835C5E4-0B08-4496-A7AB-CCF6F0785092}">
      <dgm:prSet/>
      <dgm:spPr/>
      <dgm:t>
        <a:bodyPr/>
        <a:lstStyle/>
        <a:p>
          <a:endParaRPr lang="en-US"/>
        </a:p>
      </dgm:t>
    </dgm:pt>
    <dgm:pt modelId="{7FF9B6F2-FBFD-4175-A9C8-AF87BD427874}">
      <dgm:prSet phldrT="[Text]" custT="1"/>
      <dgm:spPr/>
      <dgm:t>
        <a:bodyPr/>
        <a:lstStyle/>
        <a:p>
          <a:pPr algn="l"/>
          <a:r>
            <a:rPr lang="en-US" sz="1400" dirty="0" smtClean="0"/>
            <a:t>State Grantee</a:t>
          </a:r>
          <a:endParaRPr lang="en-US" sz="1400" dirty="0"/>
        </a:p>
      </dgm:t>
    </dgm:pt>
    <dgm:pt modelId="{9D04AD64-E3E2-4D9B-A849-B08DA83B3D79}" type="parTrans" cxnId="{CF2BEB81-9EE6-4C40-932C-5A356787A522}">
      <dgm:prSet/>
      <dgm:spPr/>
      <dgm:t>
        <a:bodyPr/>
        <a:lstStyle/>
        <a:p>
          <a:endParaRPr lang="en-US"/>
        </a:p>
      </dgm:t>
    </dgm:pt>
    <dgm:pt modelId="{976E6D72-0FB5-47F7-8432-452957EB2F1F}" type="sibTrans" cxnId="{CF2BEB81-9EE6-4C40-932C-5A356787A522}">
      <dgm:prSet/>
      <dgm:spPr/>
      <dgm:t>
        <a:bodyPr/>
        <a:lstStyle/>
        <a:p>
          <a:endParaRPr lang="en-US"/>
        </a:p>
      </dgm:t>
    </dgm:pt>
    <dgm:pt modelId="{5F76BE33-F5BD-4916-9625-F3675E0CE8EF}" type="pres">
      <dgm:prSet presAssocID="{8C273464-D6FB-4B91-AD89-FEE1A01A3245}" presName="Name0" presStyleCnt="0">
        <dgm:presLayoutVars>
          <dgm:dir/>
          <dgm:animLvl val="lvl"/>
          <dgm:resizeHandles val="exact"/>
        </dgm:presLayoutVars>
      </dgm:prSet>
      <dgm:spPr/>
      <dgm:t>
        <a:bodyPr/>
        <a:lstStyle/>
        <a:p>
          <a:endParaRPr lang="en-US"/>
        </a:p>
      </dgm:t>
    </dgm:pt>
    <dgm:pt modelId="{8D4F5FA5-AFBA-49EE-BD6E-CE6FC4585085}" type="pres">
      <dgm:prSet presAssocID="{8C273464-D6FB-4B91-AD89-FEE1A01A3245}" presName="tSp" presStyleCnt="0"/>
      <dgm:spPr/>
      <dgm:t>
        <a:bodyPr/>
        <a:lstStyle/>
        <a:p>
          <a:endParaRPr lang="en-US"/>
        </a:p>
      </dgm:t>
    </dgm:pt>
    <dgm:pt modelId="{C8CF3D17-412D-4CD4-87F3-34B5BF8DE9AB}" type="pres">
      <dgm:prSet presAssocID="{8C273464-D6FB-4B91-AD89-FEE1A01A3245}" presName="bSp" presStyleCnt="0"/>
      <dgm:spPr/>
      <dgm:t>
        <a:bodyPr/>
        <a:lstStyle/>
        <a:p>
          <a:endParaRPr lang="en-US"/>
        </a:p>
      </dgm:t>
    </dgm:pt>
    <dgm:pt modelId="{065F5A2E-DD19-46B4-92E0-222AF26B42EF}" type="pres">
      <dgm:prSet presAssocID="{8C273464-D6FB-4B91-AD89-FEE1A01A3245}" presName="process" presStyleCnt="0"/>
      <dgm:spPr/>
      <dgm:t>
        <a:bodyPr/>
        <a:lstStyle/>
        <a:p>
          <a:endParaRPr lang="en-US"/>
        </a:p>
      </dgm:t>
    </dgm:pt>
    <dgm:pt modelId="{D8B5C241-68C8-4395-85F9-816E3F40C92C}" type="pres">
      <dgm:prSet presAssocID="{ACDD6CF7-0702-451B-B5F4-798C8B4FFC7B}" presName="composite1" presStyleCnt="0"/>
      <dgm:spPr/>
      <dgm:t>
        <a:bodyPr/>
        <a:lstStyle/>
        <a:p>
          <a:endParaRPr lang="en-US"/>
        </a:p>
      </dgm:t>
    </dgm:pt>
    <dgm:pt modelId="{D964957F-C7B8-41D6-B9A0-74A61893B024}" type="pres">
      <dgm:prSet presAssocID="{ACDD6CF7-0702-451B-B5F4-798C8B4FFC7B}" presName="dummyNode1" presStyleLbl="node1" presStyleIdx="0" presStyleCnt="3"/>
      <dgm:spPr/>
      <dgm:t>
        <a:bodyPr/>
        <a:lstStyle/>
        <a:p>
          <a:endParaRPr lang="en-US"/>
        </a:p>
      </dgm:t>
    </dgm:pt>
    <dgm:pt modelId="{B5FB434D-CDCA-4392-B45B-B42F9765380E}" type="pres">
      <dgm:prSet presAssocID="{ACDD6CF7-0702-451B-B5F4-798C8B4FFC7B}" presName="childNode1" presStyleLbl="bgAcc1" presStyleIdx="0" presStyleCnt="3">
        <dgm:presLayoutVars>
          <dgm:bulletEnabled val="1"/>
        </dgm:presLayoutVars>
      </dgm:prSet>
      <dgm:spPr/>
      <dgm:t>
        <a:bodyPr/>
        <a:lstStyle/>
        <a:p>
          <a:endParaRPr lang="en-US"/>
        </a:p>
      </dgm:t>
    </dgm:pt>
    <dgm:pt modelId="{C331CF9D-02D6-446C-9025-DD6EA038AC45}" type="pres">
      <dgm:prSet presAssocID="{ACDD6CF7-0702-451B-B5F4-798C8B4FFC7B}" presName="childNode1tx" presStyleLbl="bgAcc1" presStyleIdx="0" presStyleCnt="3">
        <dgm:presLayoutVars>
          <dgm:bulletEnabled val="1"/>
        </dgm:presLayoutVars>
      </dgm:prSet>
      <dgm:spPr/>
      <dgm:t>
        <a:bodyPr/>
        <a:lstStyle/>
        <a:p>
          <a:endParaRPr lang="en-US"/>
        </a:p>
      </dgm:t>
    </dgm:pt>
    <dgm:pt modelId="{174CB214-849F-4B04-B23A-78CFD83A1B4E}" type="pres">
      <dgm:prSet presAssocID="{ACDD6CF7-0702-451B-B5F4-798C8B4FFC7B}" presName="parentNode1" presStyleLbl="node1" presStyleIdx="0" presStyleCnt="3">
        <dgm:presLayoutVars>
          <dgm:chMax val="1"/>
          <dgm:bulletEnabled val="1"/>
        </dgm:presLayoutVars>
      </dgm:prSet>
      <dgm:spPr/>
      <dgm:t>
        <a:bodyPr/>
        <a:lstStyle/>
        <a:p>
          <a:endParaRPr lang="en-US"/>
        </a:p>
      </dgm:t>
    </dgm:pt>
    <dgm:pt modelId="{0172BCDE-2446-4801-A871-A9ABFDD10C07}" type="pres">
      <dgm:prSet presAssocID="{ACDD6CF7-0702-451B-B5F4-798C8B4FFC7B}" presName="connSite1" presStyleCnt="0"/>
      <dgm:spPr/>
      <dgm:t>
        <a:bodyPr/>
        <a:lstStyle/>
        <a:p>
          <a:endParaRPr lang="en-US"/>
        </a:p>
      </dgm:t>
    </dgm:pt>
    <dgm:pt modelId="{895CBF29-4448-4E13-9EA6-32D279FDCD8B}" type="pres">
      <dgm:prSet presAssocID="{F6A6C7F1-2C16-4808-99BE-6F62E75B3381}" presName="Name9" presStyleLbl="sibTrans2D1" presStyleIdx="0" presStyleCnt="2"/>
      <dgm:spPr/>
      <dgm:t>
        <a:bodyPr/>
        <a:lstStyle/>
        <a:p>
          <a:endParaRPr lang="en-US"/>
        </a:p>
      </dgm:t>
    </dgm:pt>
    <dgm:pt modelId="{46F60C77-AF2D-4020-A806-0212E087DEC9}" type="pres">
      <dgm:prSet presAssocID="{2E2B799B-EAC4-43FD-99A2-B696C6AE0E2C}" presName="composite2" presStyleCnt="0"/>
      <dgm:spPr/>
      <dgm:t>
        <a:bodyPr/>
        <a:lstStyle/>
        <a:p>
          <a:endParaRPr lang="en-US"/>
        </a:p>
      </dgm:t>
    </dgm:pt>
    <dgm:pt modelId="{EBC435AA-53E2-49CF-BD61-19D7AE94A2B3}" type="pres">
      <dgm:prSet presAssocID="{2E2B799B-EAC4-43FD-99A2-B696C6AE0E2C}" presName="dummyNode2" presStyleLbl="node1" presStyleIdx="0" presStyleCnt="3"/>
      <dgm:spPr/>
      <dgm:t>
        <a:bodyPr/>
        <a:lstStyle/>
        <a:p>
          <a:endParaRPr lang="en-US"/>
        </a:p>
      </dgm:t>
    </dgm:pt>
    <dgm:pt modelId="{91323A00-C1B3-47B8-9588-D39EDB54C2D9}" type="pres">
      <dgm:prSet presAssocID="{2E2B799B-EAC4-43FD-99A2-B696C6AE0E2C}" presName="childNode2" presStyleLbl="bgAcc1" presStyleIdx="1" presStyleCnt="3" custScaleX="103492" custScaleY="134640" custLinFactNeighborX="-2030" custLinFactNeighborY="15536">
        <dgm:presLayoutVars>
          <dgm:bulletEnabled val="1"/>
        </dgm:presLayoutVars>
      </dgm:prSet>
      <dgm:spPr/>
      <dgm:t>
        <a:bodyPr/>
        <a:lstStyle/>
        <a:p>
          <a:endParaRPr lang="en-US"/>
        </a:p>
      </dgm:t>
    </dgm:pt>
    <dgm:pt modelId="{1D3C75FC-9B87-4113-AFE0-2E024F100230}" type="pres">
      <dgm:prSet presAssocID="{2E2B799B-EAC4-43FD-99A2-B696C6AE0E2C}" presName="childNode2tx" presStyleLbl="bgAcc1" presStyleIdx="1" presStyleCnt="3">
        <dgm:presLayoutVars>
          <dgm:bulletEnabled val="1"/>
        </dgm:presLayoutVars>
      </dgm:prSet>
      <dgm:spPr/>
      <dgm:t>
        <a:bodyPr/>
        <a:lstStyle/>
        <a:p>
          <a:endParaRPr lang="en-US"/>
        </a:p>
      </dgm:t>
    </dgm:pt>
    <dgm:pt modelId="{79FCA574-817D-4D21-8271-1AA64C7CE94C}" type="pres">
      <dgm:prSet presAssocID="{2E2B799B-EAC4-43FD-99A2-B696C6AE0E2C}" presName="parentNode2" presStyleLbl="node1" presStyleIdx="1" presStyleCnt="3" custAng="0" custScaleX="104381" custScaleY="87881">
        <dgm:presLayoutVars>
          <dgm:chMax val="0"/>
          <dgm:bulletEnabled val="1"/>
        </dgm:presLayoutVars>
      </dgm:prSet>
      <dgm:spPr/>
      <dgm:t>
        <a:bodyPr/>
        <a:lstStyle/>
        <a:p>
          <a:endParaRPr lang="en-US"/>
        </a:p>
      </dgm:t>
    </dgm:pt>
    <dgm:pt modelId="{9640A6C1-B5F2-4F33-BED2-1C67AF5B5319}" type="pres">
      <dgm:prSet presAssocID="{2E2B799B-EAC4-43FD-99A2-B696C6AE0E2C}" presName="connSite2" presStyleCnt="0"/>
      <dgm:spPr/>
      <dgm:t>
        <a:bodyPr/>
        <a:lstStyle/>
        <a:p>
          <a:endParaRPr lang="en-US"/>
        </a:p>
      </dgm:t>
    </dgm:pt>
    <dgm:pt modelId="{4BE63C5D-63E5-40B8-B47C-55A07F5EB766}" type="pres">
      <dgm:prSet presAssocID="{B0101074-6D9A-494E-9433-A092500BD6A9}" presName="Name18" presStyleLbl="sibTrans2D1" presStyleIdx="1" presStyleCnt="2" custAng="378277" custLinFactNeighborX="2773" custLinFactNeighborY="554"/>
      <dgm:spPr/>
      <dgm:t>
        <a:bodyPr/>
        <a:lstStyle/>
        <a:p>
          <a:endParaRPr lang="en-US"/>
        </a:p>
      </dgm:t>
    </dgm:pt>
    <dgm:pt modelId="{3F9CFFFC-AB8F-4E64-8E0A-7E03CAF59AB3}" type="pres">
      <dgm:prSet presAssocID="{6614E3BE-4F61-4AA5-B51E-20CB7A990704}" presName="composite1" presStyleCnt="0"/>
      <dgm:spPr/>
      <dgm:t>
        <a:bodyPr/>
        <a:lstStyle/>
        <a:p>
          <a:endParaRPr lang="en-US"/>
        </a:p>
      </dgm:t>
    </dgm:pt>
    <dgm:pt modelId="{329927B5-6877-4043-93D3-39D7E20DF9A4}" type="pres">
      <dgm:prSet presAssocID="{6614E3BE-4F61-4AA5-B51E-20CB7A990704}" presName="dummyNode1" presStyleLbl="node1" presStyleIdx="1" presStyleCnt="3"/>
      <dgm:spPr/>
      <dgm:t>
        <a:bodyPr/>
        <a:lstStyle/>
        <a:p>
          <a:endParaRPr lang="en-US"/>
        </a:p>
      </dgm:t>
    </dgm:pt>
    <dgm:pt modelId="{29E7D7D3-69FD-4758-A2E0-31164A59603B}" type="pres">
      <dgm:prSet presAssocID="{6614E3BE-4F61-4AA5-B51E-20CB7A990704}" presName="childNode1" presStyleLbl="bgAcc1" presStyleIdx="2" presStyleCnt="3" custScaleY="115077" custLinFactNeighborX="2038" custLinFactNeighborY="12018">
        <dgm:presLayoutVars>
          <dgm:bulletEnabled val="1"/>
        </dgm:presLayoutVars>
      </dgm:prSet>
      <dgm:spPr/>
      <dgm:t>
        <a:bodyPr/>
        <a:lstStyle/>
        <a:p>
          <a:endParaRPr lang="en-US"/>
        </a:p>
      </dgm:t>
    </dgm:pt>
    <dgm:pt modelId="{F65411C2-DF84-41C9-ADA5-486DE1B43023}" type="pres">
      <dgm:prSet presAssocID="{6614E3BE-4F61-4AA5-B51E-20CB7A990704}" presName="childNode1tx" presStyleLbl="bgAcc1" presStyleIdx="2" presStyleCnt="3">
        <dgm:presLayoutVars>
          <dgm:bulletEnabled val="1"/>
        </dgm:presLayoutVars>
      </dgm:prSet>
      <dgm:spPr/>
      <dgm:t>
        <a:bodyPr/>
        <a:lstStyle/>
        <a:p>
          <a:endParaRPr lang="en-US"/>
        </a:p>
      </dgm:t>
    </dgm:pt>
    <dgm:pt modelId="{F900E85B-62FE-4C45-A254-613BC23C58F7}" type="pres">
      <dgm:prSet presAssocID="{6614E3BE-4F61-4AA5-B51E-20CB7A990704}" presName="parentNode1" presStyleLbl="node1" presStyleIdx="2" presStyleCnt="3" custScaleY="69392">
        <dgm:presLayoutVars>
          <dgm:chMax val="1"/>
          <dgm:bulletEnabled val="1"/>
        </dgm:presLayoutVars>
      </dgm:prSet>
      <dgm:spPr/>
      <dgm:t>
        <a:bodyPr/>
        <a:lstStyle/>
        <a:p>
          <a:endParaRPr lang="en-US"/>
        </a:p>
      </dgm:t>
    </dgm:pt>
    <dgm:pt modelId="{376F58C2-55B8-4442-8306-18598B237141}" type="pres">
      <dgm:prSet presAssocID="{6614E3BE-4F61-4AA5-B51E-20CB7A990704}" presName="connSite1" presStyleCnt="0"/>
      <dgm:spPr/>
      <dgm:t>
        <a:bodyPr/>
        <a:lstStyle/>
        <a:p>
          <a:endParaRPr lang="en-US"/>
        </a:p>
      </dgm:t>
    </dgm:pt>
  </dgm:ptLst>
  <dgm:cxnLst>
    <dgm:cxn modelId="{CAC19D38-6DF1-4C85-8033-A9C005EB7C7C}" type="presOf" srcId="{8158186D-DEF3-4941-BD6F-F21F11296CD8}" destId="{B5FB434D-CDCA-4392-B45B-B42F9765380E}" srcOrd="0" destOrd="0" presId="urn:microsoft.com/office/officeart/2005/8/layout/hProcess4"/>
    <dgm:cxn modelId="{1E38A336-05A6-4B4A-86D2-157CEF78A82C}" type="presOf" srcId="{B0101074-6D9A-494E-9433-A092500BD6A9}" destId="{4BE63C5D-63E5-40B8-B47C-55A07F5EB766}" srcOrd="0" destOrd="0" presId="urn:microsoft.com/office/officeart/2005/8/layout/hProcess4"/>
    <dgm:cxn modelId="{3738E741-F4F6-48DA-A795-D65979F1B0E0}" type="presOf" srcId="{32A48F4E-D314-448E-845F-62F0E2A7BC2E}" destId="{91323A00-C1B3-47B8-9588-D39EDB54C2D9}" srcOrd="0" destOrd="3" presId="urn:microsoft.com/office/officeart/2005/8/layout/hProcess4"/>
    <dgm:cxn modelId="{2155C2E5-8057-40C2-84A5-D9CA4B37666A}" type="presOf" srcId="{63F11E12-AF92-4F6B-B980-75B84478DFF7}" destId="{91323A00-C1B3-47B8-9588-D39EDB54C2D9}" srcOrd="0" destOrd="1" presId="urn:microsoft.com/office/officeart/2005/8/layout/hProcess4"/>
    <dgm:cxn modelId="{E5B2F378-E93D-4799-9D50-02B67D3D0FF3}" type="presOf" srcId="{ACDD6CF7-0702-451B-B5F4-798C8B4FFC7B}" destId="{174CB214-849F-4B04-B23A-78CFD83A1B4E}" srcOrd="0" destOrd="0" presId="urn:microsoft.com/office/officeart/2005/8/layout/hProcess4"/>
    <dgm:cxn modelId="{0D7EA489-538C-4788-B13A-25705C8EC8AF}" type="presOf" srcId="{F4AB6115-9EFA-48C6-9C8B-03B2D47DCA16}" destId="{1D3C75FC-9B87-4113-AFE0-2E024F100230}" srcOrd="1" destOrd="4" presId="urn:microsoft.com/office/officeart/2005/8/layout/hProcess4"/>
    <dgm:cxn modelId="{4927EC46-934B-46B9-821C-3FCE474F4485}" type="presOf" srcId="{03749841-8800-490D-A86E-280DE7109457}" destId="{F65411C2-DF84-41C9-ADA5-486DE1B43023}" srcOrd="1" destOrd="0" presId="urn:microsoft.com/office/officeart/2005/8/layout/hProcess4"/>
    <dgm:cxn modelId="{B9CA1E86-7F8E-4A74-B9C5-1952C294B56B}" type="presOf" srcId="{2E2B799B-EAC4-43FD-99A2-B696C6AE0E2C}" destId="{79FCA574-817D-4D21-8271-1AA64C7CE94C}" srcOrd="0" destOrd="0" presId="urn:microsoft.com/office/officeart/2005/8/layout/hProcess4"/>
    <dgm:cxn modelId="{C5087747-9B51-441F-8942-5F1A4206F28A}" type="presOf" srcId="{F4AB6115-9EFA-48C6-9C8B-03B2D47DCA16}" destId="{91323A00-C1B3-47B8-9588-D39EDB54C2D9}" srcOrd="0" destOrd="4" presId="urn:microsoft.com/office/officeart/2005/8/layout/hProcess4"/>
    <dgm:cxn modelId="{800E4E83-9936-463C-A794-40811F4F2E22}" type="presOf" srcId="{8C273464-D6FB-4B91-AD89-FEE1A01A3245}" destId="{5F76BE33-F5BD-4916-9625-F3675E0CE8EF}" srcOrd="0" destOrd="0" presId="urn:microsoft.com/office/officeart/2005/8/layout/hProcess4"/>
    <dgm:cxn modelId="{11454976-4593-4518-BCB0-73C9F814BA12}" type="presOf" srcId="{D1BC301F-C9C4-4EA0-9DEB-E19659455BC2}" destId="{F65411C2-DF84-41C9-ADA5-486DE1B43023}" srcOrd="1" destOrd="3" presId="urn:microsoft.com/office/officeart/2005/8/layout/hProcess4"/>
    <dgm:cxn modelId="{2F7B1279-CD14-4A4D-A139-3612416A11BD}" type="presOf" srcId="{30CB68F2-21BE-4E7E-B9F9-4EC9D2B53A6B}" destId="{C331CF9D-02D6-446C-9025-DD6EA038AC45}" srcOrd="1" destOrd="2" presId="urn:microsoft.com/office/officeart/2005/8/layout/hProcess4"/>
    <dgm:cxn modelId="{FAAB016B-A781-4DD1-AC91-4172F57EE650}" srcId="{8C273464-D6FB-4B91-AD89-FEE1A01A3245}" destId="{ACDD6CF7-0702-451B-B5F4-798C8B4FFC7B}" srcOrd="0" destOrd="0" parTransId="{4400BCDF-2ED2-469F-95DC-0BE9FB07DD72}" sibTransId="{F6A6C7F1-2C16-4808-99BE-6F62E75B3381}"/>
    <dgm:cxn modelId="{75708EDA-64AF-454A-9A5E-DF1C84BA0EFE}" srcId="{6614E3BE-4F61-4AA5-B51E-20CB7A990704}" destId="{924E5422-61FB-457C-8EF9-469B4FADDADD}" srcOrd="1" destOrd="0" parTransId="{E41E3045-E9AD-4024-8402-B90396D41AD0}" sibTransId="{28838680-EF94-4455-8FC6-033C8C1DF853}"/>
    <dgm:cxn modelId="{327034CE-8F72-4261-B9F7-03585ED81793}" type="presOf" srcId="{6614E3BE-4F61-4AA5-B51E-20CB7A990704}" destId="{F900E85B-62FE-4C45-A254-613BC23C58F7}" srcOrd="0" destOrd="0" presId="urn:microsoft.com/office/officeart/2005/8/layout/hProcess4"/>
    <dgm:cxn modelId="{02615215-EF4F-45BB-BE23-259F65CA2207}" srcId="{2E2B799B-EAC4-43FD-99A2-B696C6AE0E2C}" destId="{63F11E12-AF92-4F6B-B980-75B84478DFF7}" srcOrd="1" destOrd="0" parTransId="{D5E09BB5-5871-4F7C-853F-A8404F5ED4C4}" sibTransId="{301BFED9-6B67-41A6-80CA-1F037D72041D}"/>
    <dgm:cxn modelId="{17112D69-F83C-469C-8641-3634CB12FA6B}" type="presOf" srcId="{C3564C32-9A5D-4F18-8FA8-E8A0585007A1}" destId="{F65411C2-DF84-41C9-ADA5-486DE1B43023}" srcOrd="1" destOrd="2" presId="urn:microsoft.com/office/officeart/2005/8/layout/hProcess4"/>
    <dgm:cxn modelId="{3779B8BB-92FA-4797-9C3E-8FB196692BB1}" srcId="{6614E3BE-4F61-4AA5-B51E-20CB7A990704}" destId="{C3564C32-9A5D-4F18-8FA8-E8A0585007A1}" srcOrd="2" destOrd="0" parTransId="{2557571E-21C8-43EA-AD13-503D9A9608B5}" sibTransId="{D0DC45D1-062E-44E0-812B-3FDE4D15BCC2}"/>
    <dgm:cxn modelId="{6EF4BE00-0A76-4889-84E6-6B356248EC49}" type="presOf" srcId="{7FF9B6F2-FBFD-4175-A9C8-AF87BD427874}" destId="{1D3C75FC-9B87-4113-AFE0-2E024F100230}" srcOrd="1" destOrd="0" presId="urn:microsoft.com/office/officeart/2005/8/layout/hProcess4"/>
    <dgm:cxn modelId="{D4B2124B-C90F-43AD-B9E9-5D5116DA1E86}" type="presOf" srcId="{06276F08-FD8D-4D49-ACF3-FCD420628DED}" destId="{B5FB434D-CDCA-4392-B45B-B42F9765380E}" srcOrd="0" destOrd="1" presId="urn:microsoft.com/office/officeart/2005/8/layout/hProcess4"/>
    <dgm:cxn modelId="{CF2BEB81-9EE6-4C40-932C-5A356787A522}" srcId="{2E2B799B-EAC4-43FD-99A2-B696C6AE0E2C}" destId="{7FF9B6F2-FBFD-4175-A9C8-AF87BD427874}" srcOrd="0" destOrd="0" parTransId="{9D04AD64-E3E2-4D9B-A849-B08DA83B3D79}" sibTransId="{976E6D72-0FB5-47F7-8432-452957EB2F1F}"/>
    <dgm:cxn modelId="{943AA4DD-F7A3-41AC-92A2-6DF807CE3976}" srcId="{ACDD6CF7-0702-451B-B5F4-798C8B4FFC7B}" destId="{06276F08-FD8D-4D49-ACF3-FCD420628DED}" srcOrd="1" destOrd="0" parTransId="{B8CCEB0A-310E-40A1-A52A-03905835D75D}" sibTransId="{22B250B4-7FE3-4A21-948E-08D755423448}"/>
    <dgm:cxn modelId="{A2189766-F002-43D4-9768-7502CFA34F34}" srcId="{2E2B799B-EAC4-43FD-99A2-B696C6AE0E2C}" destId="{32A48F4E-D314-448E-845F-62F0E2A7BC2E}" srcOrd="3" destOrd="0" parTransId="{9B269109-140A-420E-AAA9-2E094C3BBE17}" sibTransId="{39E652B1-9E08-47D9-9742-D4A3D3A4DBAD}"/>
    <dgm:cxn modelId="{C0F4974B-F0D6-4A61-9834-3869C0DCDBCC}" type="presOf" srcId="{63F11E12-AF92-4F6B-B980-75B84478DFF7}" destId="{1D3C75FC-9B87-4113-AFE0-2E024F100230}" srcOrd="1" destOrd="1" presId="urn:microsoft.com/office/officeart/2005/8/layout/hProcess4"/>
    <dgm:cxn modelId="{35278ED9-5327-4270-B4EE-6C8C97D23230}" type="presOf" srcId="{924E5422-61FB-457C-8EF9-469B4FADDADD}" destId="{F65411C2-DF84-41C9-ADA5-486DE1B43023}" srcOrd="1" destOrd="1" presId="urn:microsoft.com/office/officeart/2005/8/layout/hProcess4"/>
    <dgm:cxn modelId="{5874B8C0-4A32-4DA2-BA40-779FE2CE82EB}" type="presOf" srcId="{6E152378-E499-46C1-B9BB-854F41E612E7}" destId="{1D3C75FC-9B87-4113-AFE0-2E024F100230}" srcOrd="1" destOrd="2" presId="urn:microsoft.com/office/officeart/2005/8/layout/hProcess4"/>
    <dgm:cxn modelId="{C8A4E265-FCE6-4F9C-9E24-E5D6AFC27586}" srcId="{8C273464-D6FB-4B91-AD89-FEE1A01A3245}" destId="{6614E3BE-4F61-4AA5-B51E-20CB7A990704}" srcOrd="2" destOrd="0" parTransId="{464DEAC8-3652-4305-9F5D-722AEB807470}" sibTransId="{A5DB3CE4-549C-4B48-AA98-918CB3A40166}"/>
    <dgm:cxn modelId="{C67B8C32-08F5-4FCC-BF48-3F9E8A426F54}" type="presOf" srcId="{7FF9B6F2-FBFD-4175-A9C8-AF87BD427874}" destId="{91323A00-C1B3-47B8-9588-D39EDB54C2D9}" srcOrd="0" destOrd="0" presId="urn:microsoft.com/office/officeart/2005/8/layout/hProcess4"/>
    <dgm:cxn modelId="{956F9B43-814E-4877-9169-799BC3732219}" type="presOf" srcId="{6E152378-E499-46C1-B9BB-854F41E612E7}" destId="{91323A00-C1B3-47B8-9588-D39EDB54C2D9}" srcOrd="0" destOrd="2" presId="urn:microsoft.com/office/officeart/2005/8/layout/hProcess4"/>
    <dgm:cxn modelId="{1F3ADC97-D3E0-4967-AD12-B9C6B7663260}" srcId="{2E2B799B-EAC4-43FD-99A2-B696C6AE0E2C}" destId="{6E152378-E499-46C1-B9BB-854F41E612E7}" srcOrd="2" destOrd="0" parTransId="{28ECD3DD-0106-4C58-94CF-B2B35ECA97D5}" sibTransId="{006CB5B9-5881-444E-BF80-E1622A0A150A}"/>
    <dgm:cxn modelId="{35F2D4E0-2BF6-4F6D-9E03-9A8A97C875F8}" type="presOf" srcId="{C3564C32-9A5D-4F18-8FA8-E8A0585007A1}" destId="{29E7D7D3-69FD-4758-A2E0-31164A59603B}" srcOrd="0" destOrd="2" presId="urn:microsoft.com/office/officeart/2005/8/layout/hProcess4"/>
    <dgm:cxn modelId="{E7F7C955-B51B-47AD-9D9E-A48FEA39E0D4}" srcId="{8C273464-D6FB-4B91-AD89-FEE1A01A3245}" destId="{2E2B799B-EAC4-43FD-99A2-B696C6AE0E2C}" srcOrd="1" destOrd="0" parTransId="{5877AAE9-6A50-4BC5-AEE2-1E8BD5C79663}" sibTransId="{B0101074-6D9A-494E-9433-A092500BD6A9}"/>
    <dgm:cxn modelId="{9835C5E4-0B08-4496-A7AB-CCF6F0785092}" srcId="{2E2B799B-EAC4-43FD-99A2-B696C6AE0E2C}" destId="{F4AB6115-9EFA-48C6-9C8B-03B2D47DCA16}" srcOrd="4" destOrd="0" parTransId="{A2DF6DB9-1767-4AB3-A15F-65CA4752F4AD}" sibTransId="{550045DC-19CC-47FA-B6D0-F2AFED1BCF19}"/>
    <dgm:cxn modelId="{F8C0B6D5-B41F-46BC-9935-DD838E787878}" type="presOf" srcId="{03749841-8800-490D-A86E-280DE7109457}" destId="{29E7D7D3-69FD-4758-A2E0-31164A59603B}" srcOrd="0" destOrd="0" presId="urn:microsoft.com/office/officeart/2005/8/layout/hProcess4"/>
    <dgm:cxn modelId="{A6260E39-0D3F-467C-93FE-FDC3744C2B43}" type="presOf" srcId="{D1BC301F-C9C4-4EA0-9DEB-E19659455BC2}" destId="{29E7D7D3-69FD-4758-A2E0-31164A59603B}" srcOrd="0" destOrd="3" presId="urn:microsoft.com/office/officeart/2005/8/layout/hProcess4"/>
    <dgm:cxn modelId="{9E32F9BD-925B-45C8-A957-8F8421E86C85}" srcId="{ACDD6CF7-0702-451B-B5F4-798C8B4FFC7B}" destId="{8158186D-DEF3-4941-BD6F-F21F11296CD8}" srcOrd="0" destOrd="0" parTransId="{B26EC39F-DE1A-435F-AD15-E65D7F507383}" sibTransId="{5DAA1924-944C-441E-8FC4-9352630A92F4}"/>
    <dgm:cxn modelId="{108D7918-1F01-45E9-B343-1FA9AC4791B1}" type="presOf" srcId="{32A48F4E-D314-448E-845F-62F0E2A7BC2E}" destId="{1D3C75FC-9B87-4113-AFE0-2E024F100230}" srcOrd="1" destOrd="3" presId="urn:microsoft.com/office/officeart/2005/8/layout/hProcess4"/>
    <dgm:cxn modelId="{D241EBB1-B707-4E14-BD41-DB42B92A1996}" type="presOf" srcId="{8158186D-DEF3-4941-BD6F-F21F11296CD8}" destId="{C331CF9D-02D6-446C-9025-DD6EA038AC45}" srcOrd="1" destOrd="0" presId="urn:microsoft.com/office/officeart/2005/8/layout/hProcess4"/>
    <dgm:cxn modelId="{8D65D6BF-0102-4F55-A959-659B67360A0F}" srcId="{6614E3BE-4F61-4AA5-B51E-20CB7A990704}" destId="{D1BC301F-C9C4-4EA0-9DEB-E19659455BC2}" srcOrd="3" destOrd="0" parTransId="{3303F2E0-4882-4865-B7DD-A73F6C7DB0A6}" sibTransId="{7BFBFADB-B66A-4C55-8308-C8DFCEF46E74}"/>
    <dgm:cxn modelId="{77344D9B-BEA6-4B34-9F07-E0FF48FBEBEC}" srcId="{6614E3BE-4F61-4AA5-B51E-20CB7A990704}" destId="{03749841-8800-490D-A86E-280DE7109457}" srcOrd="0" destOrd="0" parTransId="{0CEDCB4F-80CF-4DD2-870E-730278DE2304}" sibTransId="{523DA552-56A3-478B-A302-9426747C60E3}"/>
    <dgm:cxn modelId="{08A6F552-0B7E-44F4-B971-83F93ACF12FB}" srcId="{ACDD6CF7-0702-451B-B5F4-798C8B4FFC7B}" destId="{30CB68F2-21BE-4E7E-B9F9-4EC9D2B53A6B}" srcOrd="2" destOrd="0" parTransId="{6F6E7C0B-B18A-4DA3-A657-A24268C87497}" sibTransId="{F815DD65-9A9B-4598-8B2D-70049BACECB6}"/>
    <dgm:cxn modelId="{F1954A26-8929-464C-9F4E-32026513DC2B}" type="presOf" srcId="{30CB68F2-21BE-4E7E-B9F9-4EC9D2B53A6B}" destId="{B5FB434D-CDCA-4392-B45B-B42F9765380E}" srcOrd="0" destOrd="2" presId="urn:microsoft.com/office/officeart/2005/8/layout/hProcess4"/>
    <dgm:cxn modelId="{A1DD4A1E-A806-4974-9A0B-77E8F0707343}" type="presOf" srcId="{06276F08-FD8D-4D49-ACF3-FCD420628DED}" destId="{C331CF9D-02D6-446C-9025-DD6EA038AC45}" srcOrd="1" destOrd="1" presId="urn:microsoft.com/office/officeart/2005/8/layout/hProcess4"/>
    <dgm:cxn modelId="{5E8D2AF4-CD6B-4F85-B454-BE9FEA8DB861}" type="presOf" srcId="{924E5422-61FB-457C-8EF9-469B4FADDADD}" destId="{29E7D7D3-69FD-4758-A2E0-31164A59603B}" srcOrd="0" destOrd="1" presId="urn:microsoft.com/office/officeart/2005/8/layout/hProcess4"/>
    <dgm:cxn modelId="{0F546DED-0A26-489F-8884-D8DF4D44D5F3}" type="presOf" srcId="{F6A6C7F1-2C16-4808-99BE-6F62E75B3381}" destId="{895CBF29-4448-4E13-9EA6-32D279FDCD8B}" srcOrd="0" destOrd="0" presId="urn:microsoft.com/office/officeart/2005/8/layout/hProcess4"/>
    <dgm:cxn modelId="{C079AB77-0D2F-4868-8519-DE341F2FAB04}" type="presParOf" srcId="{5F76BE33-F5BD-4916-9625-F3675E0CE8EF}" destId="{8D4F5FA5-AFBA-49EE-BD6E-CE6FC4585085}" srcOrd="0" destOrd="0" presId="urn:microsoft.com/office/officeart/2005/8/layout/hProcess4"/>
    <dgm:cxn modelId="{A0A113BE-B27B-4945-8D5F-939465F4F17A}" type="presParOf" srcId="{5F76BE33-F5BD-4916-9625-F3675E0CE8EF}" destId="{C8CF3D17-412D-4CD4-87F3-34B5BF8DE9AB}" srcOrd="1" destOrd="0" presId="urn:microsoft.com/office/officeart/2005/8/layout/hProcess4"/>
    <dgm:cxn modelId="{40D8ADA1-F532-4C02-82E7-0FD62B2A6A5B}" type="presParOf" srcId="{5F76BE33-F5BD-4916-9625-F3675E0CE8EF}" destId="{065F5A2E-DD19-46B4-92E0-222AF26B42EF}" srcOrd="2" destOrd="0" presId="urn:microsoft.com/office/officeart/2005/8/layout/hProcess4"/>
    <dgm:cxn modelId="{F2A717D3-B48D-4CCD-AC23-739C12C52107}" type="presParOf" srcId="{065F5A2E-DD19-46B4-92E0-222AF26B42EF}" destId="{D8B5C241-68C8-4395-85F9-816E3F40C92C}" srcOrd="0" destOrd="0" presId="urn:microsoft.com/office/officeart/2005/8/layout/hProcess4"/>
    <dgm:cxn modelId="{18096A98-0EF6-48D1-B5BE-035BF685682B}" type="presParOf" srcId="{D8B5C241-68C8-4395-85F9-816E3F40C92C}" destId="{D964957F-C7B8-41D6-B9A0-74A61893B024}" srcOrd="0" destOrd="0" presId="urn:microsoft.com/office/officeart/2005/8/layout/hProcess4"/>
    <dgm:cxn modelId="{8609E1CD-17DA-4D3D-8BD9-7C129225B40D}" type="presParOf" srcId="{D8B5C241-68C8-4395-85F9-816E3F40C92C}" destId="{B5FB434D-CDCA-4392-B45B-B42F9765380E}" srcOrd="1" destOrd="0" presId="urn:microsoft.com/office/officeart/2005/8/layout/hProcess4"/>
    <dgm:cxn modelId="{5696323E-FC3F-4F26-8191-28AC9C0D3D31}" type="presParOf" srcId="{D8B5C241-68C8-4395-85F9-816E3F40C92C}" destId="{C331CF9D-02D6-446C-9025-DD6EA038AC45}" srcOrd="2" destOrd="0" presId="urn:microsoft.com/office/officeart/2005/8/layout/hProcess4"/>
    <dgm:cxn modelId="{FF019D62-C491-4245-97FD-4336AD0368A4}" type="presParOf" srcId="{D8B5C241-68C8-4395-85F9-816E3F40C92C}" destId="{174CB214-849F-4B04-B23A-78CFD83A1B4E}" srcOrd="3" destOrd="0" presId="urn:microsoft.com/office/officeart/2005/8/layout/hProcess4"/>
    <dgm:cxn modelId="{27DE64BC-D80B-47DB-8983-C38CA0BC18B5}" type="presParOf" srcId="{D8B5C241-68C8-4395-85F9-816E3F40C92C}" destId="{0172BCDE-2446-4801-A871-A9ABFDD10C07}" srcOrd="4" destOrd="0" presId="urn:microsoft.com/office/officeart/2005/8/layout/hProcess4"/>
    <dgm:cxn modelId="{8D1C1034-22FE-46B6-A52A-C646151515C9}" type="presParOf" srcId="{065F5A2E-DD19-46B4-92E0-222AF26B42EF}" destId="{895CBF29-4448-4E13-9EA6-32D279FDCD8B}" srcOrd="1" destOrd="0" presId="urn:microsoft.com/office/officeart/2005/8/layout/hProcess4"/>
    <dgm:cxn modelId="{0569F672-48CF-42CA-90CF-CA7C53FA6CCC}" type="presParOf" srcId="{065F5A2E-DD19-46B4-92E0-222AF26B42EF}" destId="{46F60C77-AF2D-4020-A806-0212E087DEC9}" srcOrd="2" destOrd="0" presId="urn:microsoft.com/office/officeart/2005/8/layout/hProcess4"/>
    <dgm:cxn modelId="{670D06DF-F587-45B9-96D4-D6AC41712655}" type="presParOf" srcId="{46F60C77-AF2D-4020-A806-0212E087DEC9}" destId="{EBC435AA-53E2-49CF-BD61-19D7AE94A2B3}" srcOrd="0" destOrd="0" presId="urn:microsoft.com/office/officeart/2005/8/layout/hProcess4"/>
    <dgm:cxn modelId="{AC9D91FC-E37E-4248-AE6E-96D2089EFD86}" type="presParOf" srcId="{46F60C77-AF2D-4020-A806-0212E087DEC9}" destId="{91323A00-C1B3-47B8-9588-D39EDB54C2D9}" srcOrd="1" destOrd="0" presId="urn:microsoft.com/office/officeart/2005/8/layout/hProcess4"/>
    <dgm:cxn modelId="{318CB839-5382-47E1-BD00-C38084810260}" type="presParOf" srcId="{46F60C77-AF2D-4020-A806-0212E087DEC9}" destId="{1D3C75FC-9B87-4113-AFE0-2E024F100230}" srcOrd="2" destOrd="0" presId="urn:microsoft.com/office/officeart/2005/8/layout/hProcess4"/>
    <dgm:cxn modelId="{5DF8165B-A173-4319-9452-4AEEE74CBA5B}" type="presParOf" srcId="{46F60C77-AF2D-4020-A806-0212E087DEC9}" destId="{79FCA574-817D-4D21-8271-1AA64C7CE94C}" srcOrd="3" destOrd="0" presId="urn:microsoft.com/office/officeart/2005/8/layout/hProcess4"/>
    <dgm:cxn modelId="{E4CCA9E2-96DC-40AC-AECB-4C73435DED38}" type="presParOf" srcId="{46F60C77-AF2D-4020-A806-0212E087DEC9}" destId="{9640A6C1-B5F2-4F33-BED2-1C67AF5B5319}" srcOrd="4" destOrd="0" presId="urn:microsoft.com/office/officeart/2005/8/layout/hProcess4"/>
    <dgm:cxn modelId="{D4F121DD-7C8D-4ECF-BA57-27756463A114}" type="presParOf" srcId="{065F5A2E-DD19-46B4-92E0-222AF26B42EF}" destId="{4BE63C5D-63E5-40B8-B47C-55A07F5EB766}" srcOrd="3" destOrd="0" presId="urn:microsoft.com/office/officeart/2005/8/layout/hProcess4"/>
    <dgm:cxn modelId="{BEA8CD19-DFED-4FC1-97A8-369E593C164E}" type="presParOf" srcId="{065F5A2E-DD19-46B4-92E0-222AF26B42EF}" destId="{3F9CFFFC-AB8F-4E64-8E0A-7E03CAF59AB3}" srcOrd="4" destOrd="0" presId="urn:microsoft.com/office/officeart/2005/8/layout/hProcess4"/>
    <dgm:cxn modelId="{1EC0300B-2680-438F-84CE-8CB114EC1172}" type="presParOf" srcId="{3F9CFFFC-AB8F-4E64-8E0A-7E03CAF59AB3}" destId="{329927B5-6877-4043-93D3-39D7E20DF9A4}" srcOrd="0" destOrd="0" presId="urn:microsoft.com/office/officeart/2005/8/layout/hProcess4"/>
    <dgm:cxn modelId="{6FE18B8A-1A32-4E01-BB1A-063C480C51A6}" type="presParOf" srcId="{3F9CFFFC-AB8F-4E64-8E0A-7E03CAF59AB3}" destId="{29E7D7D3-69FD-4758-A2E0-31164A59603B}" srcOrd="1" destOrd="0" presId="urn:microsoft.com/office/officeart/2005/8/layout/hProcess4"/>
    <dgm:cxn modelId="{4078296B-F8E7-4443-8A30-BB5108ED95C6}" type="presParOf" srcId="{3F9CFFFC-AB8F-4E64-8E0A-7E03CAF59AB3}" destId="{F65411C2-DF84-41C9-ADA5-486DE1B43023}" srcOrd="2" destOrd="0" presId="urn:microsoft.com/office/officeart/2005/8/layout/hProcess4"/>
    <dgm:cxn modelId="{8F50AE3C-37A1-4CB0-ADFF-558B22F8E0F7}" type="presParOf" srcId="{3F9CFFFC-AB8F-4E64-8E0A-7E03CAF59AB3}" destId="{F900E85B-62FE-4C45-A254-613BC23C58F7}" srcOrd="3" destOrd="0" presId="urn:microsoft.com/office/officeart/2005/8/layout/hProcess4"/>
    <dgm:cxn modelId="{A35D7300-511F-4356-A5BE-EDA42C87C71E}" type="presParOf" srcId="{3F9CFFFC-AB8F-4E64-8E0A-7E03CAF59AB3}" destId="{376F58C2-55B8-4442-8306-18598B237141}" srcOrd="4" destOrd="0" presId="urn:microsoft.com/office/officeart/2005/8/layout/hProcess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FB434D-CDCA-4392-B45B-B42F9765380E}">
      <dsp:nvSpPr>
        <dsp:cNvPr id="0" name=""/>
        <dsp:cNvSpPr/>
      </dsp:nvSpPr>
      <dsp:spPr>
        <a:xfrm>
          <a:off x="563" y="1523381"/>
          <a:ext cx="2029395" cy="167382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Federal Policy	</a:t>
          </a:r>
          <a:endParaRPr lang="en-US" sz="1600" kern="1200" dirty="0"/>
        </a:p>
        <a:p>
          <a:pPr marL="171450" lvl="1" indent="-171450" algn="l" defTabSz="711200">
            <a:lnSpc>
              <a:spcPct val="90000"/>
            </a:lnSpc>
            <a:spcBef>
              <a:spcPct val="0"/>
            </a:spcBef>
            <a:spcAft>
              <a:spcPct val="15000"/>
            </a:spcAft>
            <a:buChar char="••"/>
          </a:pPr>
          <a:r>
            <a:rPr lang="en-US" sz="1600" kern="1200" dirty="0" smtClean="0"/>
            <a:t>State Funding</a:t>
          </a:r>
          <a:endParaRPr lang="en-US" sz="1300" kern="1200" dirty="0"/>
        </a:p>
        <a:p>
          <a:pPr marL="171450" lvl="1" indent="-171450" algn="l" defTabSz="711200">
            <a:lnSpc>
              <a:spcPct val="90000"/>
            </a:lnSpc>
            <a:spcBef>
              <a:spcPct val="0"/>
            </a:spcBef>
            <a:spcAft>
              <a:spcPct val="15000"/>
            </a:spcAft>
            <a:buChar char="••"/>
          </a:pPr>
          <a:r>
            <a:rPr lang="en-US" sz="1600" kern="1200" dirty="0" smtClean="0"/>
            <a:t>Grantee Oversight	</a:t>
          </a:r>
          <a:r>
            <a:rPr lang="en-US" sz="1300" kern="1200" dirty="0" smtClean="0"/>
            <a:t>		</a:t>
          </a:r>
          <a:endParaRPr lang="en-US" sz="1300" kern="1200" dirty="0"/>
        </a:p>
      </dsp:txBody>
      <dsp:txXfrm>
        <a:off x="39082" y="1561900"/>
        <a:ext cx="1952357" cy="1238111"/>
      </dsp:txXfrm>
    </dsp:sp>
    <dsp:sp modelId="{895CBF29-4448-4E13-9EA6-32D279FDCD8B}">
      <dsp:nvSpPr>
        <dsp:cNvPr id="0" name=""/>
        <dsp:cNvSpPr/>
      </dsp:nvSpPr>
      <dsp:spPr>
        <a:xfrm>
          <a:off x="1225568" y="2122093"/>
          <a:ext cx="2142706" cy="2142706"/>
        </a:xfrm>
        <a:prstGeom prst="leftCircularArrow">
          <a:avLst>
            <a:gd name="adj1" fmla="val 2615"/>
            <a:gd name="adj2" fmla="val 317766"/>
            <a:gd name="adj3" fmla="val 2607862"/>
            <a:gd name="adj4" fmla="val 9539074"/>
            <a:gd name="adj5" fmla="val 305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74CB214-849F-4B04-B23A-78CFD83A1B4E}">
      <dsp:nvSpPr>
        <dsp:cNvPr id="0" name=""/>
        <dsp:cNvSpPr/>
      </dsp:nvSpPr>
      <dsp:spPr>
        <a:xfrm>
          <a:off x="451540" y="2838531"/>
          <a:ext cx="1803907" cy="71735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1" kern="1200" dirty="0" smtClean="0"/>
            <a:t>DHHS &amp; DOE</a:t>
          </a:r>
          <a:endParaRPr lang="en-US" sz="2400" b="1" kern="1200" dirty="0"/>
        </a:p>
      </dsp:txBody>
      <dsp:txXfrm>
        <a:off x="472551" y="2859542"/>
        <a:ext cx="1761885" cy="675332"/>
      </dsp:txXfrm>
    </dsp:sp>
    <dsp:sp modelId="{91323A00-C1B3-47B8-9588-D39EDB54C2D9}">
      <dsp:nvSpPr>
        <dsp:cNvPr id="0" name=""/>
        <dsp:cNvSpPr/>
      </dsp:nvSpPr>
      <dsp:spPr>
        <a:xfrm>
          <a:off x="2481067" y="1491449"/>
          <a:ext cx="2100262" cy="22536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State Grantee</a:t>
          </a:r>
          <a:endParaRPr lang="en-US" sz="1400" kern="1200" dirty="0"/>
        </a:p>
        <a:p>
          <a:pPr marL="114300" lvl="1" indent="-114300" algn="l" defTabSz="622300">
            <a:lnSpc>
              <a:spcPct val="90000"/>
            </a:lnSpc>
            <a:spcBef>
              <a:spcPct val="0"/>
            </a:spcBef>
            <a:spcAft>
              <a:spcPct val="15000"/>
            </a:spcAft>
            <a:buChar char="••"/>
          </a:pPr>
          <a:r>
            <a:rPr lang="en-US" sz="1400" kern="1200" dirty="0" smtClean="0"/>
            <a:t>State Plan &amp; Policy</a:t>
          </a:r>
          <a:endParaRPr lang="en-US" sz="1400" kern="1200" dirty="0"/>
        </a:p>
        <a:p>
          <a:pPr marL="114300" lvl="1" indent="-114300" algn="l" defTabSz="622300">
            <a:lnSpc>
              <a:spcPct val="90000"/>
            </a:lnSpc>
            <a:spcBef>
              <a:spcPct val="0"/>
            </a:spcBef>
            <a:spcAft>
              <a:spcPct val="15000"/>
            </a:spcAft>
            <a:buChar char="••"/>
          </a:pPr>
          <a:r>
            <a:rPr lang="en-US" sz="1400" kern="1200" dirty="0" smtClean="0"/>
            <a:t>Parish Funding</a:t>
          </a:r>
          <a:endParaRPr lang="en-US" sz="1400" kern="1200" dirty="0"/>
        </a:p>
        <a:p>
          <a:pPr marL="114300" lvl="1" indent="-114300" algn="l" defTabSz="622300">
            <a:lnSpc>
              <a:spcPct val="90000"/>
            </a:lnSpc>
            <a:spcBef>
              <a:spcPct val="0"/>
            </a:spcBef>
            <a:spcAft>
              <a:spcPct val="15000"/>
            </a:spcAft>
            <a:buChar char="••"/>
          </a:pPr>
          <a:r>
            <a:rPr lang="en-US" sz="1400" kern="1200" dirty="0" err="1" smtClean="0"/>
            <a:t>Subgrantee</a:t>
          </a:r>
          <a:r>
            <a:rPr lang="en-US" sz="1400" kern="1200" dirty="0" smtClean="0"/>
            <a:t> Oversight</a:t>
          </a:r>
          <a:endParaRPr lang="en-US" sz="1400" kern="1200" dirty="0"/>
        </a:p>
        <a:p>
          <a:pPr marL="114300" lvl="1" indent="-114300" algn="l" defTabSz="622300">
            <a:lnSpc>
              <a:spcPct val="90000"/>
            </a:lnSpc>
            <a:spcBef>
              <a:spcPct val="0"/>
            </a:spcBef>
            <a:spcAft>
              <a:spcPct val="15000"/>
            </a:spcAft>
            <a:buChar char="••"/>
          </a:pPr>
          <a:r>
            <a:rPr lang="en-US" sz="1400" kern="1200" dirty="0" smtClean="0"/>
            <a:t>Utility Payments to Vendors &amp; Reimbursements to </a:t>
          </a:r>
          <a:r>
            <a:rPr lang="en-US" sz="1400" kern="1200" dirty="0" err="1" smtClean="0"/>
            <a:t>Subgrantees</a:t>
          </a:r>
          <a:endParaRPr lang="en-US" sz="1400" kern="1200" dirty="0"/>
        </a:p>
      </dsp:txBody>
      <dsp:txXfrm>
        <a:off x="2532930" y="2026235"/>
        <a:ext cx="1996536" cy="1666991"/>
      </dsp:txXfrm>
    </dsp:sp>
    <dsp:sp modelId="{4BE63C5D-63E5-40B8-B47C-55A07F5EB766}">
      <dsp:nvSpPr>
        <dsp:cNvPr id="0" name=""/>
        <dsp:cNvSpPr/>
      </dsp:nvSpPr>
      <dsp:spPr>
        <a:xfrm rot="378277">
          <a:off x="3716465" y="638371"/>
          <a:ext cx="2486116" cy="2486116"/>
        </a:xfrm>
        <a:prstGeom prst="circularArrow">
          <a:avLst>
            <a:gd name="adj1" fmla="val 2254"/>
            <a:gd name="adj2" fmla="val 271593"/>
            <a:gd name="adj3" fmla="val 19818752"/>
            <a:gd name="adj4" fmla="val 12841366"/>
            <a:gd name="adj5" fmla="val 262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9FCA574-817D-4D21-8271-1AA64C7CE94C}">
      <dsp:nvSpPr>
        <dsp:cNvPr id="0" name=""/>
        <dsp:cNvSpPr/>
      </dsp:nvSpPr>
      <dsp:spPr>
        <a:xfrm>
          <a:off x="2969159" y="1206101"/>
          <a:ext cx="1882936" cy="63041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1" kern="1200" dirty="0" smtClean="0"/>
            <a:t>LHC</a:t>
          </a:r>
          <a:endParaRPr lang="en-US" sz="2400" b="1" kern="1200" dirty="0"/>
        </a:p>
      </dsp:txBody>
      <dsp:txXfrm>
        <a:off x="2987623" y="1224565"/>
        <a:ext cx="1846008" cy="593490"/>
      </dsp:txXfrm>
    </dsp:sp>
    <dsp:sp modelId="{29E7D7D3-69FD-4758-A2E0-31164A59603B}">
      <dsp:nvSpPr>
        <dsp:cNvPr id="0" name=""/>
        <dsp:cNvSpPr/>
      </dsp:nvSpPr>
      <dsp:spPr>
        <a:xfrm>
          <a:off x="5160272" y="1599261"/>
          <a:ext cx="2029395" cy="192619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39 LIHEAP Providers</a:t>
          </a:r>
          <a:endParaRPr lang="en-US" sz="1400" kern="1200" dirty="0"/>
        </a:p>
        <a:p>
          <a:pPr marL="114300" lvl="1" indent="-114300" algn="l" defTabSz="622300">
            <a:lnSpc>
              <a:spcPct val="90000"/>
            </a:lnSpc>
            <a:spcBef>
              <a:spcPct val="0"/>
            </a:spcBef>
            <a:spcAft>
              <a:spcPct val="15000"/>
            </a:spcAft>
            <a:buChar char="••"/>
          </a:pPr>
          <a:r>
            <a:rPr lang="en-US" sz="1400" kern="1200" dirty="0" smtClean="0"/>
            <a:t>6 WAP Providers</a:t>
          </a:r>
          <a:endParaRPr lang="en-US" sz="1400" kern="1200" dirty="0"/>
        </a:p>
        <a:p>
          <a:pPr marL="114300" lvl="1" indent="-114300" algn="l" defTabSz="622300">
            <a:lnSpc>
              <a:spcPct val="90000"/>
            </a:lnSpc>
            <a:spcBef>
              <a:spcPct val="0"/>
            </a:spcBef>
            <a:spcAft>
              <a:spcPct val="15000"/>
            </a:spcAft>
            <a:buChar char="••"/>
          </a:pPr>
          <a:r>
            <a:rPr lang="en-US" sz="1400" kern="1200" dirty="0" smtClean="0"/>
            <a:t>Servicing all 64 Parishes</a:t>
          </a:r>
          <a:endParaRPr lang="en-US" sz="1400" kern="1200" dirty="0"/>
        </a:p>
        <a:p>
          <a:pPr marL="114300" lvl="1" indent="-114300" algn="l" defTabSz="622300">
            <a:lnSpc>
              <a:spcPct val="90000"/>
            </a:lnSpc>
            <a:spcBef>
              <a:spcPct val="0"/>
            </a:spcBef>
            <a:spcAft>
              <a:spcPct val="15000"/>
            </a:spcAft>
            <a:buChar char="••"/>
          </a:pPr>
          <a:r>
            <a:rPr lang="en-US" sz="1400" kern="1200" dirty="0" smtClean="0"/>
            <a:t>Client Application, Qualification, and Home Weatherization</a:t>
          </a:r>
          <a:endParaRPr lang="en-US" sz="1400" kern="1200" dirty="0"/>
        </a:p>
      </dsp:txBody>
      <dsp:txXfrm>
        <a:off x="5204599" y="1643588"/>
        <a:ext cx="1940741" cy="1424781"/>
      </dsp:txXfrm>
    </dsp:sp>
    <dsp:sp modelId="{F900E85B-62FE-4C45-A254-613BC23C58F7}">
      <dsp:nvSpPr>
        <dsp:cNvPr id="0" name=""/>
        <dsp:cNvSpPr/>
      </dsp:nvSpPr>
      <dsp:spPr>
        <a:xfrm>
          <a:off x="5569889" y="2949216"/>
          <a:ext cx="1803907" cy="49778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1" kern="1200" dirty="0" err="1" smtClean="0"/>
            <a:t>Subgrantees</a:t>
          </a:r>
          <a:endParaRPr lang="en-US" sz="2400" b="1" kern="1200" dirty="0"/>
        </a:p>
      </dsp:txBody>
      <dsp:txXfrm>
        <a:off x="5584469" y="2963796"/>
        <a:ext cx="1774747" cy="46862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536A816-6FE9-4048-B57C-4F32E2E2AFD8}" type="datetimeFigureOut">
              <a:rPr lang="en-US" smtClean="0"/>
              <a:pPr/>
              <a:t>7/17/2021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7D7B9282-B53B-4786-B052-7277FF9753DC}" type="slidenum">
              <a:rPr lang="en-US" smtClean="0"/>
              <a:pPr/>
              <a:t>‹#›</a:t>
            </a:fld>
            <a:endParaRPr lang="en-US"/>
          </a:p>
        </p:txBody>
      </p:sp>
    </p:spTree>
    <p:extLst>
      <p:ext uri="{BB962C8B-B14F-4D97-AF65-F5344CB8AC3E}">
        <p14:creationId xmlns:p14="http://schemas.microsoft.com/office/powerpoint/2010/main" val="4036800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t>1</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t>10</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t>11</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t>12</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t>13</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t>14</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t>15</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t>16</a:t>
            </a:fld>
            <a:endParaRPr lang="en-US"/>
          </a:p>
        </p:txBody>
      </p:sp>
    </p:spTree>
    <p:extLst>
      <p:ext uri="{BB962C8B-B14F-4D97-AF65-F5344CB8AC3E}">
        <p14:creationId xmlns:p14="http://schemas.microsoft.com/office/powerpoint/2010/main" val="42188118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17</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18</a:t>
            </a:fld>
            <a:endParaRPr lang="en-US"/>
          </a:p>
        </p:txBody>
      </p:sp>
    </p:spTree>
    <p:extLst>
      <p:ext uri="{BB962C8B-B14F-4D97-AF65-F5344CB8AC3E}">
        <p14:creationId xmlns:p14="http://schemas.microsoft.com/office/powerpoint/2010/main" val="24298441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19</a:t>
            </a:fld>
            <a:endParaRPr lang="en-US"/>
          </a:p>
        </p:txBody>
      </p:sp>
    </p:spTree>
    <p:extLst>
      <p:ext uri="{BB962C8B-B14F-4D97-AF65-F5344CB8AC3E}">
        <p14:creationId xmlns:p14="http://schemas.microsoft.com/office/powerpoint/2010/main" val="28022559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t>2</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20</a:t>
            </a:fld>
            <a:endParaRPr lang="en-US"/>
          </a:p>
        </p:txBody>
      </p:sp>
    </p:spTree>
    <p:extLst>
      <p:ext uri="{BB962C8B-B14F-4D97-AF65-F5344CB8AC3E}">
        <p14:creationId xmlns:p14="http://schemas.microsoft.com/office/powerpoint/2010/main" val="8259652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21</a:t>
            </a:fld>
            <a:endParaRPr lang="en-US"/>
          </a:p>
        </p:txBody>
      </p:sp>
    </p:spTree>
    <p:extLst>
      <p:ext uri="{BB962C8B-B14F-4D97-AF65-F5344CB8AC3E}">
        <p14:creationId xmlns:p14="http://schemas.microsoft.com/office/powerpoint/2010/main" val="20204833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22</a:t>
            </a:fld>
            <a:endParaRPr lang="en-US"/>
          </a:p>
        </p:txBody>
      </p:sp>
    </p:spTree>
    <p:extLst>
      <p:ext uri="{BB962C8B-B14F-4D97-AF65-F5344CB8AC3E}">
        <p14:creationId xmlns:p14="http://schemas.microsoft.com/office/powerpoint/2010/main" val="24816285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23</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24</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25</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26</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27</a:t>
            </a:fld>
            <a:endParaRPr lang="en-US"/>
          </a:p>
        </p:txBody>
      </p:sp>
    </p:spTree>
    <p:extLst>
      <p:ext uri="{BB962C8B-B14F-4D97-AF65-F5344CB8AC3E}">
        <p14:creationId xmlns:p14="http://schemas.microsoft.com/office/powerpoint/2010/main" val="2085587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pPr/>
              <a:t>28</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t>3</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t>4</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t>5</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t>6</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t>7</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t>8</a:t>
            </a:fld>
            <a:endParaRPr lang="en-US"/>
          </a:p>
        </p:txBody>
      </p:sp>
    </p:spTree>
    <p:extLst>
      <p:ext uri="{BB962C8B-B14F-4D97-AF65-F5344CB8AC3E}">
        <p14:creationId xmlns:p14="http://schemas.microsoft.com/office/powerpoint/2010/main" val="38040111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7B9282-B53B-4786-B052-7277FF9753DC}" type="slidenum">
              <a:rPr lang="en-US" smtClean="0"/>
              <a:t>9</a:t>
            </a:fld>
            <a:endParaRPr lang="en-US"/>
          </a:p>
        </p:txBody>
      </p:sp>
    </p:spTree>
    <p:extLst>
      <p:ext uri="{BB962C8B-B14F-4D97-AF65-F5344CB8AC3E}">
        <p14:creationId xmlns:p14="http://schemas.microsoft.com/office/powerpoint/2010/main" val="3804011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377057-2823-4C9E-985C-F5C4ADD971D6}"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2969965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AA91F8-10FE-49BA-A457-6438C5FBF2D5}"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2676142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5AD991-537E-4A85-B8E0-95A320C44061}"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1000333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5BB34A-2684-41F7-992A-2A23F14B754F}"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1344984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4B203F-8EEA-444C-B045-AC732121125D}" type="datetime1">
              <a:rPr lang="en-US" smtClean="0"/>
              <a:t>7/17/2021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1495302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8E57E4-7286-43A5-BBD4-4A97DD5A3304}" type="datetime1">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2051956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7CD774C-8FA5-4940-94B8-4E21D72D8482}" type="datetime1">
              <a:rPr lang="en-US" smtClean="0"/>
              <a:t>7/17/2021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4070221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AD4C43-4B10-485C-9641-C6D3F2D35E0F}" type="datetime1">
              <a:rPr lang="en-US" smtClean="0"/>
              <a:t>7/17/2021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842077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B0E514-532B-48B5-A84B-C34880E8BFB5}" type="datetime1">
              <a:rPr lang="en-US" smtClean="0"/>
              <a:t>7/17/2021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3991743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97760A-7DAB-47F9-BAA7-A6E37BB01040}" type="datetime1">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585319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1F43A4-F04A-4D9C-9830-C684045B723E}" type="datetime1">
              <a:rPr lang="en-US" smtClean="0"/>
              <a:t>7/17/2021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63CFEC-D876-498A-951A-753450E01640}" type="slidenum">
              <a:rPr lang="en-US" smtClean="0"/>
              <a:pPr/>
              <a:t>‹#›</a:t>
            </a:fld>
            <a:endParaRPr lang="en-US"/>
          </a:p>
        </p:txBody>
      </p:sp>
    </p:spTree>
    <p:extLst>
      <p:ext uri="{BB962C8B-B14F-4D97-AF65-F5344CB8AC3E}">
        <p14:creationId xmlns:p14="http://schemas.microsoft.com/office/powerpoint/2010/main" val="601877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262915-5DE5-4665-ACD6-226509048208}" type="datetime1">
              <a:rPr lang="en-US" smtClean="0"/>
              <a:t>7/17/2021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63CFEC-D876-498A-951A-753450E01640}" type="slidenum">
              <a:rPr lang="en-US" smtClean="0"/>
              <a:pPr/>
              <a:t>‹#›</a:t>
            </a:fld>
            <a:endParaRPr lang="en-US"/>
          </a:p>
        </p:txBody>
      </p:sp>
    </p:spTree>
    <p:extLst>
      <p:ext uri="{BB962C8B-B14F-4D97-AF65-F5344CB8AC3E}">
        <p14:creationId xmlns:p14="http://schemas.microsoft.com/office/powerpoint/2010/main" val="2857009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jpg"/><Relationship Id="rId4" Type="http://schemas.openxmlformats.org/officeDocument/2006/relationships/image" Target="../media/image2.jpeg"/><Relationship Id="rId9" Type="http://schemas.openxmlformats.org/officeDocument/2006/relationships/image" Target="../media/image7.jp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8" Type="http://schemas.openxmlformats.org/officeDocument/2006/relationships/image" Target="../media/image10.emf"/><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1.xml"/><Relationship Id="rId3" Type="http://schemas.openxmlformats.org/officeDocument/2006/relationships/image" Target="../media/image1.png"/><Relationship Id="rId7" Type="http://schemas.openxmlformats.org/officeDocument/2006/relationships/image" Target="../media/image5.png"/><Relationship Id="rId12"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diagramColors" Target="../diagrams/colors1.xml"/><Relationship Id="rId5" Type="http://schemas.openxmlformats.org/officeDocument/2006/relationships/image" Target="../media/image3.png"/><Relationship Id="rId10" Type="http://schemas.openxmlformats.org/officeDocument/2006/relationships/diagramQuickStyle" Target="../diagrams/quickStyle1.xml"/><Relationship Id="rId4" Type="http://schemas.openxmlformats.org/officeDocument/2006/relationships/image" Target="../media/image2.jpeg"/><Relationship Id="rId9"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sp>
        <p:nvSpPr>
          <p:cNvPr id="8" name="TextBox 7"/>
          <p:cNvSpPr txBox="1"/>
          <p:nvPr/>
        </p:nvSpPr>
        <p:spPr>
          <a:xfrm>
            <a:off x="4607289" y="76200"/>
            <a:ext cx="4841511" cy="1446550"/>
          </a:xfrm>
          <a:prstGeom prst="rect">
            <a:avLst/>
          </a:prstGeom>
          <a:noFill/>
          <a:effectLst>
            <a:innerShdw blurRad="63500" dist="50800" dir="13500000">
              <a:prstClr val="black">
                <a:alpha val="50000"/>
              </a:prstClr>
            </a:innerShdw>
          </a:effectLst>
        </p:spPr>
        <p:txBody>
          <a:bodyPr wrap="square" rtlCol="0">
            <a:spAutoFit/>
          </a:bodyPr>
          <a:lstStyle/>
          <a:p>
            <a:r>
              <a:rPr lang="en-US" sz="6000" b="1" dirty="0" smtClean="0">
                <a:solidFill>
                  <a:schemeClr val="bg1"/>
                </a:solidFill>
                <a:effectLst>
                  <a:outerShdw blurRad="60007" dist="310007" dir="7680000" sy="30000" kx="1300200" algn="ctr" rotWithShape="0">
                    <a:prstClr val="black">
                      <a:alpha val="32000"/>
                    </a:prstClr>
                  </a:outerShdw>
                </a:effectLst>
                <a:latin typeface="Times New Roman" panose="02020603050405020304" pitchFamily="18" charset="0"/>
                <a:cs typeface="Times New Roman" panose="02020603050405020304" pitchFamily="18" charset="0"/>
              </a:rPr>
              <a:t>LOUISIANA</a:t>
            </a:r>
          </a:p>
          <a:p>
            <a:r>
              <a:rPr lang="en-US" sz="2400" dirty="0" smtClean="0">
                <a:solidFill>
                  <a:schemeClr val="bg1"/>
                </a:solidFill>
              </a:rPr>
              <a:t>  </a:t>
            </a:r>
            <a:r>
              <a:rPr lang="en-US" sz="2600" b="1" dirty="0" smtClean="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rPr>
              <a:t>HOUSING CORPORATION</a:t>
            </a:r>
            <a:endParaRPr lang="en-US" sz="2600" b="1" dirty="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6" name="Title 6"/>
          <p:cNvSpPr txBox="1">
            <a:spLocks/>
          </p:cNvSpPr>
          <p:nvPr/>
        </p:nvSpPr>
        <p:spPr>
          <a:xfrm>
            <a:off x="-1" y="180213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500" b="1" dirty="0" smtClean="0"/>
              <a:t>Energy Programs</a:t>
            </a:r>
          </a:p>
        </p:txBody>
      </p:sp>
      <p:pic>
        <p:nvPicPr>
          <p:cNvPr id="17" name="Picture 2" descr="LIHEAP logo"/>
          <p:cNvPicPr>
            <a:picLocks noChangeAspect="1" noChangeArrowheads="1"/>
          </p:cNvPicPr>
          <p:nvPr/>
        </p:nvPicPr>
        <p:blipFill>
          <a:blip r:embed="rId8" cstate="print"/>
          <a:srcRect/>
          <a:stretch>
            <a:fillRect/>
          </a:stretch>
        </p:blipFill>
        <p:spPr bwMode="auto">
          <a:xfrm>
            <a:off x="608655" y="4267200"/>
            <a:ext cx="3030767" cy="900573"/>
          </a:xfrm>
          <a:prstGeom prst="rect">
            <a:avLst/>
          </a:prstGeom>
          <a:noFill/>
        </p:spPr>
      </p:pic>
      <p:sp>
        <p:nvSpPr>
          <p:cNvPr id="12" name="Slide Number Placeholder 11"/>
          <p:cNvSpPr>
            <a:spLocks noGrp="1"/>
          </p:cNvSpPr>
          <p:nvPr>
            <p:ph type="sldNum" sz="quarter" idx="12"/>
          </p:nvPr>
        </p:nvSpPr>
        <p:spPr/>
        <p:txBody>
          <a:bodyPr/>
          <a:lstStyle/>
          <a:p>
            <a:fld id="{CF63CFEC-D876-498A-951A-753450E01640}" type="slidenum">
              <a:rPr lang="en-US" smtClean="0"/>
              <a:pPr/>
              <a:t>1</a:t>
            </a:fld>
            <a:endParaRPr lang="en-US"/>
          </a:p>
        </p:txBody>
      </p:sp>
      <p:pic>
        <p:nvPicPr>
          <p:cNvPr id="13" name="Picture 12"/>
          <p:cNvPicPr>
            <a:picLocks noChangeAspect="1"/>
          </p:cNvPicPr>
          <p:nvPr/>
        </p:nvPicPr>
        <p:blipFill rotWithShape="1">
          <a:blip r:embed="rId9">
            <a:extLst>
              <a:ext uri="{28A0092B-C50C-407E-A947-70E740481C1C}">
                <a14:useLocalDpi xmlns:a14="http://schemas.microsoft.com/office/drawing/2010/main" val="0"/>
              </a:ext>
            </a:extLst>
          </a:blip>
          <a:srcRect r="78781" b="-2026"/>
          <a:stretch/>
        </p:blipFill>
        <p:spPr>
          <a:xfrm>
            <a:off x="6477001" y="3805785"/>
            <a:ext cx="1710078" cy="1772948"/>
          </a:xfrm>
          <a:prstGeom prst="rect">
            <a:avLst/>
          </a:prstGeom>
        </p:spPr>
      </p:pic>
      <p:pic>
        <p:nvPicPr>
          <p:cNvPr id="15" name="Picture 14"/>
          <p:cNvPicPr>
            <a:picLocks noChangeAspect="1"/>
          </p:cNvPicPr>
          <p:nvPr/>
        </p:nvPicPr>
        <p:blipFill rotWithShape="1">
          <a:blip r:embed="rId10">
            <a:extLst>
              <a:ext uri="{28A0092B-C50C-407E-A947-70E740481C1C}">
                <a14:useLocalDpi xmlns:a14="http://schemas.microsoft.com/office/drawing/2010/main" val="0"/>
              </a:ext>
            </a:extLst>
          </a:blip>
          <a:srcRect r="12500" b="12667"/>
          <a:stretch/>
        </p:blipFill>
        <p:spPr>
          <a:xfrm>
            <a:off x="4182156" y="3691973"/>
            <a:ext cx="1254581" cy="1956548"/>
          </a:xfrm>
          <a:prstGeom prst="rect">
            <a:avLst/>
          </a:prstGeom>
        </p:spPr>
      </p:pic>
    </p:spTree>
    <p:extLst>
      <p:ext uri="{BB962C8B-B14F-4D97-AF65-F5344CB8AC3E}">
        <p14:creationId xmlns:p14="http://schemas.microsoft.com/office/powerpoint/2010/main" val="38270027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2" cy="19812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152400"/>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3886200" y="-152400"/>
            <a:ext cx="5181600" cy="2286000"/>
          </a:xfrm>
        </p:spPr>
        <p:txBody>
          <a:bodyPr>
            <a:normAutofit/>
          </a:bodyPr>
          <a:lstStyle/>
          <a:p>
            <a:r>
              <a:rPr lang="en-US" sz="3200" dirty="0"/>
              <a:t> </a:t>
            </a:r>
            <a:r>
              <a:rPr lang="en-US" sz="3500" b="1" dirty="0" smtClean="0">
                <a:solidFill>
                  <a:schemeClr val="bg1"/>
                </a:solidFill>
              </a:rPr>
              <a:t>Louisiana WAP Eligibility</a:t>
            </a:r>
            <a:endParaRPr lang="en-US" sz="3500" b="1" dirty="0">
              <a:ln w="18415" cmpd="sng">
                <a:solidFill>
                  <a:schemeClr val="tx1"/>
                </a:solidFill>
                <a:prstDash val="solid"/>
              </a:ln>
              <a:solidFill>
                <a:schemeClr val="bg1"/>
              </a:solidFill>
              <a:effectLst>
                <a:outerShdw blurRad="63500" dir="3600000" algn="tl" rotWithShape="0">
                  <a:srgbClr val="000000">
                    <a:alpha val="70000"/>
                  </a:srgbClr>
                </a:outerShdw>
              </a:effectLst>
              <a:latin typeface="Cambria" pitchFamily="18" charset="0"/>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9" name="Content Placeholder 1"/>
          <p:cNvSpPr txBox="1">
            <a:spLocks/>
          </p:cNvSpPr>
          <p:nvPr/>
        </p:nvSpPr>
        <p:spPr>
          <a:xfrm>
            <a:off x="0" y="1981199"/>
            <a:ext cx="9143998" cy="204485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n-US" sz="1900" dirty="0" smtClean="0">
              <a:solidFill>
                <a:schemeClr val="tx1"/>
              </a:solidFill>
            </a:endParaRPr>
          </a:p>
        </p:txBody>
      </p:sp>
      <p:sp>
        <p:nvSpPr>
          <p:cNvPr id="20" name="Content Placeholder 1"/>
          <p:cNvSpPr txBox="1">
            <a:spLocks/>
          </p:cNvSpPr>
          <p:nvPr/>
        </p:nvSpPr>
        <p:spPr>
          <a:xfrm>
            <a:off x="0" y="2133600"/>
            <a:ext cx="9144000" cy="4114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endParaRPr lang="en-US" dirty="0" smtClean="0">
              <a:solidFill>
                <a:schemeClr val="tx1"/>
              </a:solidFill>
            </a:endParaRPr>
          </a:p>
        </p:txBody>
      </p:sp>
      <p:sp>
        <p:nvSpPr>
          <p:cNvPr id="18" name="Content Placeholder 1"/>
          <p:cNvSpPr txBox="1">
            <a:spLocks/>
          </p:cNvSpPr>
          <p:nvPr/>
        </p:nvSpPr>
        <p:spPr>
          <a:xfrm>
            <a:off x="76200" y="2111553"/>
            <a:ext cx="8991600" cy="4060648"/>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914400" lvl="1" indent="-457200" algn="l">
              <a:buFont typeface="Arial" panose="020B0604020202020204" pitchFamily="34" charset="0"/>
              <a:buChar char="•"/>
            </a:pPr>
            <a:r>
              <a:rPr lang="en-US" sz="2400" dirty="0">
                <a:solidFill>
                  <a:schemeClr val="tx1"/>
                </a:solidFill>
              </a:rPr>
              <a:t>Household Income at or below </a:t>
            </a:r>
            <a:r>
              <a:rPr lang="en-US" sz="2400" dirty="0" smtClean="0">
                <a:solidFill>
                  <a:schemeClr val="tx1"/>
                </a:solidFill>
              </a:rPr>
              <a:t>200% </a:t>
            </a:r>
            <a:r>
              <a:rPr lang="en-US" sz="2400" dirty="0">
                <a:solidFill>
                  <a:schemeClr val="tx1"/>
                </a:solidFill>
              </a:rPr>
              <a:t>of the </a:t>
            </a:r>
            <a:r>
              <a:rPr lang="en-US" sz="2400" dirty="0" smtClean="0">
                <a:solidFill>
                  <a:schemeClr val="tx1"/>
                </a:solidFill>
              </a:rPr>
              <a:t>Federal Poverty Level per Household Size</a:t>
            </a:r>
          </a:p>
          <a:p>
            <a:pPr marL="914400" lvl="1" indent="-457200" algn="l">
              <a:buFont typeface="Arial" panose="020B0604020202020204" pitchFamily="34" charset="0"/>
              <a:buChar char="•"/>
            </a:pPr>
            <a:r>
              <a:rPr lang="en-US" sz="2400" dirty="0" smtClean="0">
                <a:solidFill>
                  <a:schemeClr val="tx1"/>
                </a:solidFill>
              </a:rPr>
              <a:t>Home has not been weatherized with any Federal funds within the past 15 years.</a:t>
            </a:r>
            <a:endParaRPr lang="en-US" sz="2400" dirty="0">
              <a:solidFill>
                <a:schemeClr val="tx1"/>
              </a:solidFill>
            </a:endParaRPr>
          </a:p>
          <a:p>
            <a:pPr marL="914400" lvl="1" indent="-457200" algn="l">
              <a:buFont typeface="Arial" panose="020B0604020202020204" pitchFamily="34" charset="0"/>
              <a:buChar char="•"/>
            </a:pPr>
            <a:r>
              <a:rPr lang="en-US" sz="2400" dirty="0">
                <a:solidFill>
                  <a:schemeClr val="tx1"/>
                </a:solidFill>
              </a:rPr>
              <a:t>Priorities for the following groups:</a:t>
            </a:r>
          </a:p>
          <a:p>
            <a:pPr marL="1371600" lvl="2" indent="-457200" algn="l">
              <a:buFont typeface="Wingdings" panose="05000000000000000000" pitchFamily="2" charset="2"/>
              <a:buChar char="Ø"/>
            </a:pPr>
            <a:r>
              <a:rPr lang="en-US" sz="2200" dirty="0" smtClean="0">
                <a:solidFill>
                  <a:schemeClr val="tx1"/>
                </a:solidFill>
              </a:rPr>
              <a:t>Elderly </a:t>
            </a:r>
            <a:r>
              <a:rPr lang="en-US" sz="2200" dirty="0">
                <a:solidFill>
                  <a:schemeClr val="tx1"/>
                </a:solidFill>
              </a:rPr>
              <a:t>persons (60 years of Age</a:t>
            </a:r>
            <a:r>
              <a:rPr lang="en-US" sz="2200" dirty="0" smtClean="0">
                <a:solidFill>
                  <a:schemeClr val="tx1"/>
                </a:solidFill>
              </a:rPr>
              <a:t>)</a:t>
            </a:r>
            <a:endParaRPr lang="en-US" sz="2200" dirty="0">
              <a:solidFill>
                <a:schemeClr val="tx1"/>
              </a:solidFill>
            </a:endParaRPr>
          </a:p>
          <a:p>
            <a:pPr marL="1371600" lvl="2" indent="-457200" algn="l">
              <a:buFont typeface="Wingdings" panose="05000000000000000000" pitchFamily="2" charset="2"/>
              <a:buChar char="Ø"/>
            </a:pPr>
            <a:r>
              <a:rPr lang="en-US" sz="2200" dirty="0">
                <a:solidFill>
                  <a:schemeClr val="tx1"/>
                </a:solidFill>
              </a:rPr>
              <a:t>Persons with </a:t>
            </a:r>
            <a:r>
              <a:rPr lang="en-US" sz="2200" dirty="0" smtClean="0">
                <a:solidFill>
                  <a:schemeClr val="tx1"/>
                </a:solidFill>
              </a:rPr>
              <a:t>disabilities</a:t>
            </a:r>
            <a:endParaRPr lang="en-US" sz="2200" dirty="0">
              <a:solidFill>
                <a:schemeClr val="tx1"/>
              </a:solidFill>
            </a:endParaRPr>
          </a:p>
          <a:p>
            <a:pPr marL="1371600" lvl="2" indent="-457200" algn="l">
              <a:buFont typeface="Wingdings" panose="05000000000000000000" pitchFamily="2" charset="2"/>
              <a:buChar char="Ø"/>
            </a:pPr>
            <a:r>
              <a:rPr lang="en-US" sz="2200" dirty="0">
                <a:solidFill>
                  <a:schemeClr val="tx1"/>
                </a:solidFill>
              </a:rPr>
              <a:t>Families with </a:t>
            </a:r>
            <a:r>
              <a:rPr lang="en-US" sz="2200" dirty="0" smtClean="0">
                <a:solidFill>
                  <a:schemeClr val="tx1"/>
                </a:solidFill>
              </a:rPr>
              <a:t>children 17 years of age and under</a:t>
            </a:r>
            <a:endParaRPr lang="en-US" sz="2200" dirty="0">
              <a:solidFill>
                <a:schemeClr val="tx1"/>
              </a:solidFill>
            </a:endParaRPr>
          </a:p>
          <a:p>
            <a:pPr marL="1371600" lvl="2" indent="-457200" algn="l">
              <a:buFont typeface="Wingdings" panose="05000000000000000000" pitchFamily="2" charset="2"/>
              <a:buChar char="Ø"/>
            </a:pPr>
            <a:r>
              <a:rPr lang="en-US" sz="2200" dirty="0">
                <a:solidFill>
                  <a:schemeClr val="tx1"/>
                </a:solidFill>
              </a:rPr>
              <a:t>High residential energy </a:t>
            </a:r>
            <a:r>
              <a:rPr lang="en-US" sz="2200" dirty="0" smtClean="0">
                <a:solidFill>
                  <a:schemeClr val="tx1"/>
                </a:solidFill>
              </a:rPr>
              <a:t>users </a:t>
            </a:r>
          </a:p>
          <a:p>
            <a:pPr marL="1371600" lvl="2" indent="-457200" algn="l">
              <a:buFont typeface="Wingdings" panose="05000000000000000000" pitchFamily="2" charset="2"/>
              <a:buChar char="Ø"/>
            </a:pPr>
            <a:r>
              <a:rPr lang="en-US" sz="2200" dirty="0" smtClean="0">
                <a:solidFill>
                  <a:schemeClr val="tx1"/>
                </a:solidFill>
              </a:rPr>
              <a:t>Households </a:t>
            </a:r>
            <a:r>
              <a:rPr lang="en-US" sz="2200" dirty="0">
                <a:solidFill>
                  <a:schemeClr val="tx1"/>
                </a:solidFill>
              </a:rPr>
              <a:t>with a high energy </a:t>
            </a:r>
            <a:r>
              <a:rPr lang="en-US" sz="2200" dirty="0" smtClean="0">
                <a:solidFill>
                  <a:schemeClr val="tx1"/>
                </a:solidFill>
              </a:rPr>
              <a:t>burden</a:t>
            </a:r>
            <a:endParaRPr lang="en-US" sz="2200" dirty="0">
              <a:solidFill>
                <a:schemeClr val="tx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10</a:t>
            </a:fld>
            <a:endParaRPr lang="en-US"/>
          </a:p>
        </p:txBody>
      </p:sp>
    </p:spTree>
    <p:extLst>
      <p:ext uri="{BB962C8B-B14F-4D97-AF65-F5344CB8AC3E}">
        <p14:creationId xmlns:p14="http://schemas.microsoft.com/office/powerpoint/2010/main" val="31681507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2" cy="19812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152400"/>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3886200" y="-152400"/>
            <a:ext cx="5181600" cy="2286000"/>
          </a:xfrm>
        </p:spPr>
        <p:txBody>
          <a:bodyPr>
            <a:normAutofit/>
          </a:bodyPr>
          <a:lstStyle/>
          <a:p>
            <a:r>
              <a:rPr lang="en-US" sz="3200" dirty="0"/>
              <a:t> </a:t>
            </a:r>
            <a:r>
              <a:rPr lang="en-US" sz="3500" b="1" dirty="0" smtClean="0">
                <a:solidFill>
                  <a:schemeClr val="bg1"/>
                </a:solidFill>
              </a:rPr>
              <a:t>Allowable Expenditures &amp;</a:t>
            </a:r>
            <a:br>
              <a:rPr lang="en-US" sz="3500" b="1" dirty="0" smtClean="0">
                <a:solidFill>
                  <a:schemeClr val="bg1"/>
                </a:solidFill>
              </a:rPr>
            </a:br>
            <a:r>
              <a:rPr lang="en-US" sz="3500" b="1" dirty="0" smtClean="0">
                <a:solidFill>
                  <a:schemeClr val="bg1"/>
                </a:solidFill>
              </a:rPr>
              <a:t>Energy Audit</a:t>
            </a:r>
            <a:endParaRPr lang="en-US" sz="3500" b="1" dirty="0">
              <a:ln w="18415" cmpd="sng">
                <a:solidFill>
                  <a:schemeClr val="tx1"/>
                </a:solidFill>
                <a:prstDash val="solid"/>
              </a:ln>
              <a:solidFill>
                <a:schemeClr val="bg1"/>
              </a:solidFill>
              <a:effectLst>
                <a:outerShdw blurRad="63500" dir="3600000" algn="tl" rotWithShape="0">
                  <a:srgbClr val="000000">
                    <a:alpha val="70000"/>
                  </a:srgbClr>
                </a:outerShdw>
              </a:effectLst>
              <a:latin typeface="Cambria" pitchFamily="18" charset="0"/>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9" name="Content Placeholder 1"/>
          <p:cNvSpPr txBox="1">
            <a:spLocks/>
          </p:cNvSpPr>
          <p:nvPr/>
        </p:nvSpPr>
        <p:spPr>
          <a:xfrm>
            <a:off x="0" y="1981199"/>
            <a:ext cx="9143998" cy="204485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n-US" sz="1900" dirty="0" smtClean="0">
              <a:solidFill>
                <a:schemeClr val="tx1"/>
              </a:solidFill>
            </a:endParaRPr>
          </a:p>
        </p:txBody>
      </p:sp>
      <p:sp>
        <p:nvSpPr>
          <p:cNvPr id="20" name="Content Placeholder 1"/>
          <p:cNvSpPr txBox="1">
            <a:spLocks/>
          </p:cNvSpPr>
          <p:nvPr/>
        </p:nvSpPr>
        <p:spPr>
          <a:xfrm>
            <a:off x="0" y="2133600"/>
            <a:ext cx="9144000" cy="4114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endParaRPr lang="en-US" dirty="0" smtClean="0">
              <a:solidFill>
                <a:schemeClr val="tx1"/>
              </a:solidFill>
            </a:endParaRPr>
          </a:p>
        </p:txBody>
      </p:sp>
      <p:sp>
        <p:nvSpPr>
          <p:cNvPr id="17" name="Content Placeholder 1"/>
          <p:cNvSpPr txBox="1">
            <a:spLocks/>
          </p:cNvSpPr>
          <p:nvPr/>
        </p:nvSpPr>
        <p:spPr>
          <a:xfrm>
            <a:off x="0" y="1997075"/>
            <a:ext cx="8869680" cy="4232275"/>
          </a:xfrm>
          <a:prstGeom prst="rect">
            <a:avLst/>
          </a:prstGeom>
        </p:spPr>
        <p:txBody>
          <a:bodyPr/>
          <a:lstStyle/>
          <a:p>
            <a:pPr marL="365760" marR="0" lvl="0" indent="-256032" defTabSz="914400" rtl="0" eaLnBrk="1" fontAlgn="auto" latinLnBrk="0" hangingPunct="1">
              <a:lnSpc>
                <a:spcPct val="100000"/>
              </a:lnSpc>
              <a:spcBef>
                <a:spcPts val="400"/>
              </a:spcBef>
              <a:spcAft>
                <a:spcPts val="0"/>
              </a:spcAft>
              <a:buClr>
                <a:schemeClr val="accent1"/>
              </a:buClr>
              <a:buSzPct val="68000"/>
              <a:buFont typeface="Arial" pitchFamily="34" charset="0"/>
              <a:buChar char="•"/>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defTabSz="914400" rtl="0" eaLnBrk="1" fontAlgn="auto" latinLnBrk="0" hangingPunct="1">
              <a:lnSpc>
                <a:spcPct val="100000"/>
              </a:lnSpc>
              <a:spcBef>
                <a:spcPts val="400"/>
              </a:spcBef>
              <a:spcAft>
                <a:spcPts val="600"/>
              </a:spcAft>
              <a:buClr>
                <a:schemeClr val="accent1"/>
              </a:buClr>
              <a:buSzPct val="68000"/>
              <a:buFont typeface="Arial" pitchFamily="34" charset="0"/>
              <a:buChar char="•"/>
              <a:tabLst/>
              <a:defRPr/>
            </a:pPr>
            <a:r>
              <a:rPr kumimoji="0" lang="en-US" sz="2200" b="0" i="0" u="none" strike="noStrike" kern="1200" cap="none" spc="0" normalizeH="0" baseline="0" noProof="0" dirty="0" smtClean="0">
                <a:ln>
                  <a:noFill/>
                </a:ln>
                <a:solidFill>
                  <a:schemeClr val="tx1"/>
                </a:solidFill>
                <a:effectLst/>
                <a:uLnTx/>
                <a:uFillTx/>
              </a:rPr>
              <a:t>For PY2021,</a:t>
            </a:r>
            <a:r>
              <a:rPr kumimoji="0" lang="en-US" sz="2200" b="0" i="0" u="none" strike="noStrike" kern="1200" cap="none" spc="0" normalizeH="0" noProof="0" dirty="0" smtClean="0">
                <a:ln>
                  <a:noFill/>
                </a:ln>
                <a:solidFill>
                  <a:schemeClr val="tx1"/>
                </a:solidFill>
                <a:effectLst/>
                <a:uLnTx/>
                <a:uFillTx/>
              </a:rPr>
              <a:t> </a:t>
            </a:r>
            <a:r>
              <a:rPr lang="en-US" sz="2200" dirty="0"/>
              <a:t>t</a:t>
            </a:r>
            <a:r>
              <a:rPr kumimoji="0" lang="en-US" sz="2200" b="0" i="0" u="none" strike="noStrike" kern="1200" cap="none" spc="0" normalizeH="0" baseline="0" noProof="0" dirty="0" smtClean="0">
                <a:ln>
                  <a:noFill/>
                </a:ln>
                <a:solidFill>
                  <a:schemeClr val="tx1"/>
                </a:solidFill>
                <a:effectLst/>
                <a:uLnTx/>
                <a:uFillTx/>
              </a:rPr>
              <a:t>he</a:t>
            </a:r>
            <a:r>
              <a:rPr kumimoji="0" lang="en-US" sz="2200" b="0" i="0" u="none" strike="noStrike" kern="1200" cap="none" spc="0" normalizeH="0" noProof="0" dirty="0" smtClean="0">
                <a:ln>
                  <a:noFill/>
                </a:ln>
                <a:solidFill>
                  <a:schemeClr val="tx1"/>
                </a:solidFill>
                <a:effectLst/>
                <a:uLnTx/>
                <a:uFillTx/>
              </a:rPr>
              <a:t> State’s </a:t>
            </a:r>
            <a:r>
              <a:rPr kumimoji="0" lang="en-US" sz="2200" b="1" i="0" u="none" strike="noStrike" kern="1200" cap="none" spc="0" normalizeH="0" noProof="0" dirty="0" smtClean="0">
                <a:ln>
                  <a:noFill/>
                </a:ln>
                <a:solidFill>
                  <a:schemeClr val="tx1"/>
                </a:solidFill>
                <a:effectLst/>
                <a:uLnTx/>
                <a:uFillTx/>
              </a:rPr>
              <a:t>Average Cost Per Unit (ACPU) </a:t>
            </a:r>
            <a:r>
              <a:rPr lang="en-US" sz="2200" dirty="0" smtClean="0"/>
              <a:t>f</a:t>
            </a:r>
            <a:r>
              <a:rPr kumimoji="0" lang="en-US" sz="2200" b="0" i="0" u="none" strike="noStrike" kern="1200" cap="none" spc="0" normalizeH="0" noProof="0" dirty="0" smtClean="0">
                <a:ln>
                  <a:noFill/>
                </a:ln>
                <a:solidFill>
                  <a:schemeClr val="tx1"/>
                </a:solidFill>
                <a:effectLst/>
                <a:uLnTx/>
                <a:uFillTx/>
              </a:rPr>
              <a:t>or labor, weatherization materials, and related matters cannot exceed </a:t>
            </a:r>
            <a:r>
              <a:rPr kumimoji="0" lang="en-US" sz="2200" b="1" i="0" u="none" strike="noStrike" kern="1200" cap="none" spc="0" normalizeH="0" noProof="0" dirty="0" smtClean="0">
                <a:ln>
                  <a:noFill/>
                </a:ln>
                <a:solidFill>
                  <a:schemeClr val="tx1"/>
                </a:solidFill>
                <a:effectLst/>
                <a:uLnTx/>
                <a:uFillTx/>
              </a:rPr>
              <a:t>$7,776 </a:t>
            </a:r>
            <a:r>
              <a:rPr kumimoji="0" lang="en-US" sz="2200" b="0" i="0" u="none" strike="noStrike" kern="1200" cap="none" spc="0" normalizeH="0" noProof="0" dirty="0" smtClean="0">
                <a:ln>
                  <a:noFill/>
                </a:ln>
                <a:solidFill>
                  <a:schemeClr val="tx1"/>
                </a:solidFill>
                <a:effectLst/>
                <a:uLnTx/>
                <a:uFillTx/>
              </a:rPr>
              <a:t>per unit.</a:t>
            </a:r>
            <a:endParaRPr lang="en-US" sz="2200" b="1" dirty="0" smtClean="0"/>
          </a:p>
          <a:p>
            <a:pPr marL="365760" marR="0" lvl="0" indent="-256032" defTabSz="914400" rtl="0" eaLnBrk="1" fontAlgn="auto" latinLnBrk="0" hangingPunct="1">
              <a:lnSpc>
                <a:spcPct val="100000"/>
              </a:lnSpc>
              <a:spcBef>
                <a:spcPts val="400"/>
              </a:spcBef>
              <a:spcAft>
                <a:spcPts val="600"/>
              </a:spcAft>
              <a:buClr>
                <a:schemeClr val="accent1"/>
              </a:buClr>
              <a:buSzPct val="68000"/>
              <a:buFont typeface="Arial" pitchFamily="34" charset="0"/>
              <a:buChar char="•"/>
              <a:tabLst/>
              <a:defRPr/>
            </a:pPr>
            <a:r>
              <a:rPr kumimoji="0" lang="en-US" sz="2200" b="0" i="0" u="none" strike="noStrike" kern="1200" cap="none" spc="0" normalizeH="0" baseline="0" noProof="0" dirty="0" smtClean="0">
                <a:ln>
                  <a:noFill/>
                </a:ln>
                <a:solidFill>
                  <a:schemeClr val="tx1"/>
                </a:solidFill>
                <a:effectLst/>
                <a:uLnTx/>
                <a:uFillTx/>
              </a:rPr>
              <a:t>The</a:t>
            </a:r>
            <a:r>
              <a:rPr kumimoji="0" lang="en-US" sz="2200" b="0" i="0" u="none" strike="noStrike" kern="1200" cap="none" spc="0" normalizeH="0" noProof="0" dirty="0" smtClean="0">
                <a:ln>
                  <a:noFill/>
                </a:ln>
                <a:solidFill>
                  <a:schemeClr val="tx1"/>
                </a:solidFill>
                <a:effectLst/>
                <a:uLnTx/>
                <a:uFillTx/>
              </a:rPr>
              <a:t> work performed on a home is driven by a pre-inspection and an Energy Audit on the home using a DOE approved Energy Audit Software Program.</a:t>
            </a:r>
          </a:p>
          <a:p>
            <a:pPr marL="365760" marR="0" lvl="0" indent="-256032" defTabSz="914400" rtl="0" eaLnBrk="1" fontAlgn="auto" latinLnBrk="0" hangingPunct="1">
              <a:lnSpc>
                <a:spcPct val="100000"/>
              </a:lnSpc>
              <a:spcBef>
                <a:spcPts val="400"/>
              </a:spcBef>
              <a:spcAft>
                <a:spcPts val="600"/>
              </a:spcAft>
              <a:buClr>
                <a:schemeClr val="accent1"/>
              </a:buClr>
              <a:buSzPct val="68000"/>
              <a:buFont typeface="Arial" pitchFamily="34" charset="0"/>
              <a:buChar char="•"/>
              <a:tabLst/>
              <a:defRPr/>
            </a:pPr>
            <a:r>
              <a:rPr lang="en-US" sz="2200" baseline="0" dirty="0" smtClean="0"/>
              <a:t>Homes </a:t>
            </a:r>
            <a:r>
              <a:rPr lang="en-US" sz="2200" dirty="0" smtClean="0"/>
              <a:t>may be deferred/denied if the home is beyond the scope of weatherization, if the weatherization materials would cease to be effective, or unsafe conditions.</a:t>
            </a:r>
            <a:endParaRPr kumimoji="0" lang="en-US" sz="2200" b="0" i="0" u="none" strike="noStrike" kern="1200" cap="none" spc="0" normalizeH="0" baseline="0" noProof="0" dirty="0">
              <a:ln>
                <a:noFill/>
              </a:ln>
              <a:solidFill>
                <a:schemeClr val="tx1"/>
              </a:solidFill>
              <a:effectLst/>
              <a:uLnTx/>
              <a:uFillTx/>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11</a:t>
            </a:fld>
            <a:endParaRPr lang="en-US"/>
          </a:p>
        </p:txBody>
      </p:sp>
    </p:spTree>
    <p:extLst>
      <p:ext uri="{BB962C8B-B14F-4D97-AF65-F5344CB8AC3E}">
        <p14:creationId xmlns:p14="http://schemas.microsoft.com/office/powerpoint/2010/main" val="194208468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2" cy="19812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152400"/>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3886200" y="-152400"/>
            <a:ext cx="5181600" cy="2286000"/>
          </a:xfrm>
        </p:spPr>
        <p:txBody>
          <a:bodyPr>
            <a:normAutofit/>
          </a:bodyPr>
          <a:lstStyle/>
          <a:p>
            <a:r>
              <a:rPr lang="en-US" sz="3500" b="1" dirty="0" smtClean="0">
                <a:solidFill>
                  <a:schemeClr val="bg1"/>
                </a:solidFill>
              </a:rPr>
              <a:t>Eligible Dwelling Types</a:t>
            </a:r>
            <a:endParaRPr lang="en-US" sz="3500" b="1" dirty="0">
              <a:ln w="18415" cmpd="sng">
                <a:solidFill>
                  <a:schemeClr val="tx1"/>
                </a:solidFill>
                <a:prstDash val="solid"/>
              </a:ln>
              <a:solidFill>
                <a:schemeClr val="bg1"/>
              </a:solidFill>
              <a:effectLst>
                <a:outerShdw blurRad="63500" dir="3600000" algn="tl" rotWithShape="0">
                  <a:srgbClr val="000000">
                    <a:alpha val="70000"/>
                  </a:srgbClr>
                </a:outerShdw>
              </a:effectLst>
              <a:latin typeface="Cambria" pitchFamily="18" charset="0"/>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9" name="Content Placeholder 1"/>
          <p:cNvSpPr txBox="1">
            <a:spLocks/>
          </p:cNvSpPr>
          <p:nvPr/>
        </p:nvSpPr>
        <p:spPr>
          <a:xfrm>
            <a:off x="0" y="1981199"/>
            <a:ext cx="9143998" cy="204485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n-US" sz="1900" dirty="0" smtClean="0">
              <a:solidFill>
                <a:schemeClr val="tx1"/>
              </a:solidFill>
            </a:endParaRPr>
          </a:p>
        </p:txBody>
      </p:sp>
      <p:sp>
        <p:nvSpPr>
          <p:cNvPr id="20" name="Content Placeholder 1"/>
          <p:cNvSpPr txBox="1">
            <a:spLocks/>
          </p:cNvSpPr>
          <p:nvPr/>
        </p:nvSpPr>
        <p:spPr>
          <a:xfrm>
            <a:off x="0" y="2133600"/>
            <a:ext cx="9144000" cy="4114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endParaRPr lang="en-US" dirty="0" smtClean="0">
              <a:solidFill>
                <a:schemeClr val="tx1"/>
              </a:solidFill>
            </a:endParaRPr>
          </a:p>
        </p:txBody>
      </p:sp>
      <p:sp>
        <p:nvSpPr>
          <p:cNvPr id="18" name="Content Placeholder 1"/>
          <p:cNvSpPr txBox="1">
            <a:spLocks/>
          </p:cNvSpPr>
          <p:nvPr/>
        </p:nvSpPr>
        <p:spPr>
          <a:xfrm>
            <a:off x="0" y="2133600"/>
            <a:ext cx="9144000" cy="3886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sz="1800" dirty="0" smtClean="0"/>
          </a:p>
        </p:txBody>
      </p:sp>
      <p:graphicFrame>
        <p:nvGraphicFramePr>
          <p:cNvPr id="21" name="Table 20"/>
          <p:cNvGraphicFramePr>
            <a:graphicFrameLocks noGrp="1"/>
          </p:cNvGraphicFramePr>
          <p:nvPr>
            <p:extLst>
              <p:ext uri="{D42A27DB-BD31-4B8C-83A1-F6EECF244321}">
                <p14:modId xmlns:p14="http://schemas.microsoft.com/office/powerpoint/2010/main" val="472601695"/>
              </p:ext>
            </p:extLst>
          </p:nvPr>
        </p:nvGraphicFramePr>
        <p:xfrm>
          <a:off x="1371600" y="2667000"/>
          <a:ext cx="6705600" cy="2667000"/>
        </p:xfrm>
        <a:graphic>
          <a:graphicData uri="http://schemas.openxmlformats.org/drawingml/2006/table">
            <a:tbl>
              <a:tblPr firstRow="1" bandRow="1">
                <a:tableStyleId>{5C22544A-7EE6-4342-B048-85BDC9FD1C3A}</a:tableStyleId>
              </a:tblPr>
              <a:tblGrid>
                <a:gridCol w="33528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tblGrid>
              <a:tr h="640080">
                <a:tc gridSpan="2">
                  <a:txBody>
                    <a:bodyPr/>
                    <a:lstStyle/>
                    <a:p>
                      <a:r>
                        <a:rPr lang="en-US" dirty="0" smtClean="0"/>
                        <a:t>Eligible Dwelling</a:t>
                      </a:r>
                      <a:r>
                        <a:rPr lang="en-US" baseline="0" dirty="0" smtClean="0"/>
                        <a:t> </a:t>
                      </a:r>
                      <a:r>
                        <a:rPr lang="en-US" dirty="0" smtClean="0"/>
                        <a:t>Units by Type: </a:t>
                      </a:r>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1013460">
                <a:tc>
                  <a:txBody>
                    <a:bodyPr/>
                    <a:lstStyle/>
                    <a:p>
                      <a:pPr>
                        <a:buFont typeface="Wingdings" pitchFamily="2" charset="2"/>
                        <a:buChar char="§"/>
                      </a:pPr>
                      <a:r>
                        <a:rPr lang="en-US" sz="1600" dirty="0" smtClean="0"/>
                        <a:t> Owner-occupied</a:t>
                      </a:r>
                    </a:p>
                    <a:p>
                      <a:pPr>
                        <a:buFont typeface="Wingdings" pitchFamily="2" charset="2"/>
                        <a:buNone/>
                      </a:pPr>
                      <a:r>
                        <a:rPr lang="en-US" sz="1600" dirty="0" smtClean="0"/>
                        <a:t>  single</a:t>
                      </a:r>
                      <a:r>
                        <a:rPr lang="en-US" sz="1600" baseline="0" dirty="0" smtClean="0"/>
                        <a:t>-family site built</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600" dirty="0" smtClean="0"/>
                        <a:t> Renter-occupied </a:t>
                      </a:r>
                    </a:p>
                    <a:p>
                      <a:pPr marL="0" marR="0" indent="0" algn="l" defTabSz="914400" rtl="0" eaLnBrk="1" fontAlgn="auto" latinLnBrk="0" hangingPunct="1">
                        <a:lnSpc>
                          <a:spcPct val="100000"/>
                        </a:lnSpc>
                        <a:spcBef>
                          <a:spcPts val="0"/>
                        </a:spcBef>
                        <a:spcAft>
                          <a:spcPts val="0"/>
                        </a:spcAft>
                        <a:buClrTx/>
                        <a:buSzTx/>
                        <a:buFont typeface="Wingdings" pitchFamily="2" charset="2"/>
                        <a:buNone/>
                        <a:tabLst/>
                        <a:defRPr/>
                      </a:pPr>
                      <a:r>
                        <a:rPr lang="en-US" sz="1600" baseline="0" dirty="0" smtClean="0"/>
                        <a:t>  </a:t>
                      </a:r>
                      <a:r>
                        <a:rPr lang="en-US" sz="1600" dirty="0" smtClean="0"/>
                        <a:t>single-family</a:t>
                      </a:r>
                      <a:r>
                        <a:rPr lang="en-US" sz="1600" baseline="0" dirty="0" smtClean="0"/>
                        <a:t> site built</a:t>
                      </a:r>
                      <a:endParaRPr lang="en-US" sz="1600" dirty="0" smtClean="0"/>
                    </a:p>
                  </a:txBody>
                  <a:tcPr/>
                </a:tc>
                <a:extLst>
                  <a:ext uri="{0D108BD9-81ED-4DB2-BD59-A6C34878D82A}">
                    <a16:rowId xmlns:a16="http://schemas.microsoft.com/office/drawing/2014/main" val="10001"/>
                  </a:ext>
                </a:extLst>
              </a:tr>
              <a:tr h="1013460">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
                        <a:tabLst/>
                        <a:defRPr/>
                      </a:pPr>
                      <a:r>
                        <a:rPr lang="en-US" sz="1600" dirty="0" smtClean="0"/>
                        <a:t> Owner-occupied mobile home</a:t>
                      </a:r>
                      <a:endParaRPr lang="en-US" sz="1600" dirty="0"/>
                    </a:p>
                  </a:txBody>
                  <a:tcPr/>
                </a:tc>
                <a:tc>
                  <a:txBody>
                    <a:bodyPr/>
                    <a:lstStyle/>
                    <a:p>
                      <a:pPr>
                        <a:buFont typeface="Wingdings" pitchFamily="2" charset="2"/>
                        <a:buChar char="§"/>
                      </a:pPr>
                      <a:r>
                        <a:rPr lang="en-US" sz="1600" dirty="0" smtClean="0"/>
                        <a:t> Renter-occupied </a:t>
                      </a:r>
                      <a:r>
                        <a:rPr lang="en-US" sz="1600" baseline="0" dirty="0" smtClean="0"/>
                        <a:t>mobile home</a:t>
                      </a:r>
                    </a:p>
                    <a:p>
                      <a:pPr>
                        <a:buFont typeface="Wingdings" pitchFamily="2" charset="2"/>
                        <a:buChar char="§"/>
                      </a:pPr>
                      <a:r>
                        <a:rPr lang="en-US" sz="1600" baseline="0" dirty="0" smtClean="0"/>
                        <a:t> Multi-Family</a:t>
                      </a:r>
                      <a:endParaRPr lang="en-US" sz="1600" dirty="0"/>
                    </a:p>
                  </a:txBody>
                  <a:tcPr/>
                </a:tc>
                <a:extLst>
                  <a:ext uri="{0D108BD9-81ED-4DB2-BD59-A6C34878D82A}">
                    <a16:rowId xmlns:a16="http://schemas.microsoft.com/office/drawing/2014/main" val="10002"/>
                  </a:ext>
                </a:extLst>
              </a:tr>
            </a:tbl>
          </a:graphicData>
        </a:graphic>
      </p:graphicFrame>
      <p:sp>
        <p:nvSpPr>
          <p:cNvPr id="8" name="Slide Number Placeholder 7"/>
          <p:cNvSpPr>
            <a:spLocks noGrp="1"/>
          </p:cNvSpPr>
          <p:nvPr>
            <p:ph type="sldNum" sz="quarter" idx="12"/>
          </p:nvPr>
        </p:nvSpPr>
        <p:spPr/>
        <p:txBody>
          <a:bodyPr/>
          <a:lstStyle/>
          <a:p>
            <a:fld id="{CF63CFEC-D876-498A-951A-753450E01640}" type="slidenum">
              <a:rPr lang="en-US" smtClean="0"/>
              <a:pPr/>
              <a:t>12</a:t>
            </a:fld>
            <a:endParaRPr lang="en-US"/>
          </a:p>
        </p:txBody>
      </p:sp>
    </p:spTree>
    <p:extLst>
      <p:ext uri="{BB962C8B-B14F-4D97-AF65-F5344CB8AC3E}">
        <p14:creationId xmlns:p14="http://schemas.microsoft.com/office/powerpoint/2010/main" val="26509889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2" cy="190881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152400"/>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3886200" y="-152400"/>
            <a:ext cx="5181600" cy="2286000"/>
          </a:xfrm>
        </p:spPr>
        <p:txBody>
          <a:bodyPr>
            <a:normAutofit/>
          </a:bodyPr>
          <a:lstStyle/>
          <a:p>
            <a:r>
              <a:rPr lang="en-US" sz="3200" dirty="0"/>
              <a:t> </a:t>
            </a:r>
            <a:r>
              <a:rPr lang="en-US" sz="3500" b="1" dirty="0" smtClean="0">
                <a:solidFill>
                  <a:schemeClr val="bg1"/>
                </a:solidFill>
              </a:rPr>
              <a:t>Energy Conservation Measures Performed</a:t>
            </a:r>
            <a:endParaRPr lang="en-US" sz="3500" b="1" dirty="0">
              <a:ln w="18415" cmpd="sng">
                <a:solidFill>
                  <a:schemeClr val="tx1"/>
                </a:solidFill>
                <a:prstDash val="solid"/>
              </a:ln>
              <a:solidFill>
                <a:schemeClr val="bg1"/>
              </a:solidFill>
              <a:effectLst>
                <a:outerShdw blurRad="63500" dir="3600000" algn="tl" rotWithShape="0">
                  <a:srgbClr val="000000">
                    <a:alpha val="70000"/>
                  </a:srgbClr>
                </a:outerShdw>
              </a:effectLst>
              <a:latin typeface="Cambria" pitchFamily="18" charset="0"/>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9" name="Content Placeholder 1"/>
          <p:cNvSpPr txBox="1">
            <a:spLocks/>
          </p:cNvSpPr>
          <p:nvPr/>
        </p:nvSpPr>
        <p:spPr>
          <a:xfrm>
            <a:off x="0" y="1981199"/>
            <a:ext cx="9143998" cy="204485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n-US" sz="1900" dirty="0" smtClean="0">
              <a:solidFill>
                <a:schemeClr val="tx1"/>
              </a:solidFill>
            </a:endParaRPr>
          </a:p>
        </p:txBody>
      </p:sp>
      <p:sp>
        <p:nvSpPr>
          <p:cNvPr id="20" name="Content Placeholder 1"/>
          <p:cNvSpPr txBox="1">
            <a:spLocks/>
          </p:cNvSpPr>
          <p:nvPr/>
        </p:nvSpPr>
        <p:spPr>
          <a:xfrm>
            <a:off x="0" y="2133600"/>
            <a:ext cx="9144000" cy="4114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endParaRPr lang="en-US" dirty="0" smtClean="0">
              <a:solidFill>
                <a:schemeClr val="tx1"/>
              </a:solidFill>
            </a:endParaRPr>
          </a:p>
        </p:txBody>
      </p:sp>
      <p:sp>
        <p:nvSpPr>
          <p:cNvPr id="18" name="TextBox 17"/>
          <p:cNvSpPr txBox="1"/>
          <p:nvPr/>
        </p:nvSpPr>
        <p:spPr>
          <a:xfrm>
            <a:off x="-2" y="1931670"/>
            <a:ext cx="4495801" cy="3370153"/>
          </a:xfrm>
          <a:prstGeom prst="rect">
            <a:avLst/>
          </a:prstGeom>
          <a:noFill/>
        </p:spPr>
        <p:txBody>
          <a:bodyPr wrap="square" rtlCol="0">
            <a:spAutoFit/>
          </a:bodyPr>
          <a:lstStyle/>
          <a:p>
            <a:pPr marL="342900" lvl="1">
              <a:spcAft>
                <a:spcPts val="600"/>
              </a:spcAft>
            </a:pPr>
            <a:endParaRPr lang="en-US" sz="2000" b="1" dirty="0"/>
          </a:p>
          <a:p>
            <a:pPr marL="685800" lvl="1" indent="-342900">
              <a:spcAft>
                <a:spcPts val="600"/>
              </a:spcAft>
              <a:buFont typeface="Arial" panose="020B0604020202020204" pitchFamily="34" charset="0"/>
              <a:buChar char="•"/>
            </a:pPr>
            <a:r>
              <a:rPr lang="en-US" sz="2000" b="1" dirty="0" smtClean="0"/>
              <a:t>   </a:t>
            </a:r>
            <a:r>
              <a:rPr lang="en-US" sz="2400" b="1" dirty="0" smtClean="0"/>
              <a:t>Air sealing 	</a:t>
            </a:r>
          </a:p>
          <a:p>
            <a:pPr marL="857250" lvl="1" indent="-514350">
              <a:spcAft>
                <a:spcPts val="600"/>
              </a:spcAft>
              <a:buFont typeface="Arial" panose="020B0604020202020204" pitchFamily="34" charset="0"/>
              <a:buChar char="•"/>
            </a:pPr>
            <a:r>
              <a:rPr lang="en-US" sz="2400" b="1" dirty="0" smtClean="0"/>
              <a:t>Attic insulation</a:t>
            </a:r>
          </a:p>
          <a:p>
            <a:pPr marL="857250" lvl="1" indent="-514350">
              <a:spcAft>
                <a:spcPts val="600"/>
              </a:spcAft>
              <a:buFont typeface="Arial" panose="020B0604020202020204" pitchFamily="34" charset="0"/>
              <a:buChar char="•"/>
            </a:pPr>
            <a:r>
              <a:rPr lang="en-US" sz="2400" b="1" dirty="0" smtClean="0"/>
              <a:t>Dense-pack sidewall insulation</a:t>
            </a:r>
          </a:p>
          <a:p>
            <a:pPr marL="857250" lvl="1" indent="-514350">
              <a:spcAft>
                <a:spcPts val="600"/>
              </a:spcAft>
              <a:buFont typeface="Arial" panose="020B0604020202020204" pitchFamily="34" charset="0"/>
              <a:buChar char="•"/>
            </a:pPr>
            <a:r>
              <a:rPr lang="en-US" sz="2400" b="1" dirty="0" smtClean="0"/>
              <a:t>Water-heating wraps</a:t>
            </a:r>
          </a:p>
          <a:p>
            <a:pPr marL="857250" lvl="1" indent="-514350">
              <a:spcAft>
                <a:spcPts val="600"/>
              </a:spcAft>
              <a:buFont typeface="Arial" panose="020B0604020202020204" pitchFamily="34" charset="0"/>
              <a:buChar char="•"/>
            </a:pPr>
            <a:r>
              <a:rPr lang="en-US" sz="2400" b="1" dirty="0" smtClean="0"/>
              <a:t>Heating/Cooling System Repair or Replacement</a:t>
            </a:r>
          </a:p>
        </p:txBody>
      </p:sp>
      <p:sp>
        <p:nvSpPr>
          <p:cNvPr id="21" name="TextBox 20"/>
          <p:cNvSpPr txBox="1"/>
          <p:nvPr/>
        </p:nvSpPr>
        <p:spPr>
          <a:xfrm>
            <a:off x="4572000" y="1905000"/>
            <a:ext cx="4212078" cy="3816429"/>
          </a:xfrm>
          <a:prstGeom prst="rect">
            <a:avLst/>
          </a:prstGeom>
          <a:noFill/>
        </p:spPr>
        <p:txBody>
          <a:bodyPr wrap="square" rtlCol="0">
            <a:spAutoFit/>
          </a:bodyPr>
          <a:lstStyle/>
          <a:p>
            <a:pPr>
              <a:spcAft>
                <a:spcPts val="600"/>
              </a:spcAft>
            </a:pPr>
            <a:endParaRPr lang="en-US" sz="2000" dirty="0" smtClean="0"/>
          </a:p>
          <a:p>
            <a:pPr marL="342900" indent="-342900">
              <a:spcAft>
                <a:spcPts val="600"/>
              </a:spcAft>
              <a:buFont typeface="Arial" panose="020B0604020202020204" pitchFamily="34" charset="0"/>
              <a:buChar char="•"/>
            </a:pPr>
            <a:r>
              <a:rPr lang="en-US" sz="2400" dirty="0" smtClean="0"/>
              <a:t>  </a:t>
            </a:r>
            <a:r>
              <a:rPr lang="en-US" sz="2400" b="1" dirty="0" smtClean="0"/>
              <a:t>Solar screens</a:t>
            </a:r>
          </a:p>
          <a:p>
            <a:pPr marL="400050" indent="-514350">
              <a:spcAft>
                <a:spcPts val="600"/>
              </a:spcAft>
              <a:buFont typeface="Arial" panose="020B0604020202020204" pitchFamily="34" charset="0"/>
              <a:buChar char="•"/>
            </a:pPr>
            <a:r>
              <a:rPr lang="en-US" sz="2400" b="1" dirty="0" smtClean="0"/>
              <a:t>Lighting improvements</a:t>
            </a:r>
          </a:p>
          <a:p>
            <a:pPr marL="400050" indent="-514350">
              <a:spcAft>
                <a:spcPts val="600"/>
              </a:spcAft>
              <a:buFont typeface="Arial" panose="020B0604020202020204" pitchFamily="34" charset="0"/>
              <a:buChar char="•"/>
            </a:pPr>
            <a:r>
              <a:rPr lang="en-US" sz="2400" b="1" dirty="0" smtClean="0"/>
              <a:t>Clothes Dryer Venting</a:t>
            </a:r>
            <a:endParaRPr lang="en-US" sz="2400" b="1" dirty="0"/>
          </a:p>
          <a:p>
            <a:pPr marL="400050" indent="-514350">
              <a:spcAft>
                <a:spcPts val="600"/>
              </a:spcAft>
              <a:buFont typeface="Arial" panose="020B0604020202020204" pitchFamily="34" charset="0"/>
              <a:buChar char="•"/>
            </a:pPr>
            <a:r>
              <a:rPr lang="en-US" sz="2400" b="1" dirty="0" smtClean="0"/>
              <a:t>Cool roof coatings</a:t>
            </a:r>
          </a:p>
          <a:p>
            <a:pPr marL="228600" indent="-342900">
              <a:spcAft>
                <a:spcPts val="600"/>
              </a:spcAft>
              <a:buFont typeface="Arial" panose="020B0604020202020204" pitchFamily="34" charset="0"/>
              <a:buChar char="•"/>
            </a:pPr>
            <a:r>
              <a:rPr lang="en-US" sz="2400" b="1" dirty="0" smtClean="0"/>
              <a:t>   Energy Efficient Appliances</a:t>
            </a:r>
          </a:p>
          <a:p>
            <a:pPr marL="228600" indent="-342900">
              <a:spcAft>
                <a:spcPts val="600"/>
              </a:spcAft>
              <a:buFont typeface="Arial" panose="020B0604020202020204" pitchFamily="34" charset="0"/>
              <a:buChar char="•"/>
            </a:pPr>
            <a:r>
              <a:rPr lang="en-US" sz="2400" b="1" dirty="0" smtClean="0"/>
              <a:t>   Incidental Repairs related 	to the installation of the 	measure</a:t>
            </a:r>
            <a:endParaRPr lang="en-US" sz="2400" b="1" dirty="0"/>
          </a:p>
        </p:txBody>
      </p:sp>
      <p:sp>
        <p:nvSpPr>
          <p:cNvPr id="8" name="Slide Number Placeholder 7"/>
          <p:cNvSpPr>
            <a:spLocks noGrp="1"/>
          </p:cNvSpPr>
          <p:nvPr>
            <p:ph type="sldNum" sz="quarter" idx="12"/>
          </p:nvPr>
        </p:nvSpPr>
        <p:spPr/>
        <p:txBody>
          <a:bodyPr/>
          <a:lstStyle/>
          <a:p>
            <a:fld id="{CF63CFEC-D876-498A-951A-753450E01640}" type="slidenum">
              <a:rPr lang="en-US" smtClean="0"/>
              <a:pPr/>
              <a:t>13</a:t>
            </a:fld>
            <a:endParaRPr lang="en-US"/>
          </a:p>
        </p:txBody>
      </p:sp>
    </p:spTree>
    <p:extLst>
      <p:ext uri="{BB962C8B-B14F-4D97-AF65-F5344CB8AC3E}">
        <p14:creationId xmlns:p14="http://schemas.microsoft.com/office/powerpoint/2010/main" val="28946656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2" cy="19812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152400"/>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3886200" y="-152400"/>
            <a:ext cx="5181600" cy="2286000"/>
          </a:xfrm>
        </p:spPr>
        <p:txBody>
          <a:bodyPr>
            <a:normAutofit/>
          </a:bodyPr>
          <a:lstStyle/>
          <a:p>
            <a:r>
              <a:rPr lang="en-US" sz="3500" b="1" dirty="0" smtClean="0">
                <a:solidFill>
                  <a:schemeClr val="bg1"/>
                </a:solidFill>
              </a:rPr>
              <a:t>Non-Weatherization Allowable Items </a:t>
            </a:r>
            <a:endParaRPr lang="en-US" sz="3500" b="1" dirty="0">
              <a:ln w="18415" cmpd="sng">
                <a:solidFill>
                  <a:schemeClr val="tx1"/>
                </a:solidFill>
                <a:prstDash val="solid"/>
              </a:ln>
              <a:solidFill>
                <a:schemeClr val="bg1"/>
              </a:solidFill>
              <a:latin typeface="Calibri" panose="020F0502020204030204" pitchFamily="34" charset="0"/>
              <a:cs typeface="Calibri" panose="020F0502020204030204" pitchFamily="34" charset="0"/>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9" name="Content Placeholder 1"/>
          <p:cNvSpPr txBox="1">
            <a:spLocks/>
          </p:cNvSpPr>
          <p:nvPr/>
        </p:nvSpPr>
        <p:spPr>
          <a:xfrm>
            <a:off x="0" y="1981199"/>
            <a:ext cx="9143998" cy="204485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n-US" sz="1900" dirty="0" smtClean="0">
              <a:solidFill>
                <a:schemeClr val="tx1"/>
              </a:solidFill>
            </a:endParaRPr>
          </a:p>
        </p:txBody>
      </p:sp>
      <p:sp>
        <p:nvSpPr>
          <p:cNvPr id="20" name="Content Placeholder 1"/>
          <p:cNvSpPr txBox="1">
            <a:spLocks/>
          </p:cNvSpPr>
          <p:nvPr/>
        </p:nvSpPr>
        <p:spPr>
          <a:xfrm>
            <a:off x="0" y="2133600"/>
            <a:ext cx="9144000" cy="4114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endParaRPr lang="en-US" dirty="0" smtClean="0">
              <a:solidFill>
                <a:schemeClr val="tx1"/>
              </a:solidFill>
            </a:endParaRPr>
          </a:p>
        </p:txBody>
      </p:sp>
      <p:sp>
        <p:nvSpPr>
          <p:cNvPr id="18" name="Content Placeholder 2"/>
          <p:cNvSpPr txBox="1">
            <a:spLocks/>
          </p:cNvSpPr>
          <p:nvPr/>
        </p:nvSpPr>
        <p:spPr>
          <a:xfrm>
            <a:off x="0" y="1981200"/>
            <a:ext cx="9144000" cy="4267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342900" lvl="0" indent="-342900" algn="l">
              <a:spcBef>
                <a:spcPts val="600"/>
              </a:spcBef>
              <a:buFont typeface="Wingdings" panose="05000000000000000000" pitchFamily="2" charset="2"/>
              <a:buChar char="v"/>
            </a:pPr>
            <a:endParaRPr lang="en-US" sz="2000" dirty="0" smtClean="0">
              <a:solidFill>
                <a:prstClr val="black"/>
              </a:solidFill>
            </a:endParaRPr>
          </a:p>
          <a:p>
            <a:pPr marL="342900" lvl="0" indent="-342900" algn="l">
              <a:spcBef>
                <a:spcPts val="600"/>
              </a:spcBef>
              <a:buFont typeface="Wingdings" panose="05000000000000000000" pitchFamily="2" charset="2"/>
              <a:buChar char="v"/>
            </a:pPr>
            <a:r>
              <a:rPr lang="en-US" sz="2000" dirty="0" smtClean="0">
                <a:solidFill>
                  <a:prstClr val="black"/>
                </a:solidFill>
              </a:rPr>
              <a:t>Weatherization </a:t>
            </a:r>
            <a:r>
              <a:rPr lang="en-US" sz="2000" dirty="0">
                <a:solidFill>
                  <a:prstClr val="black"/>
                </a:solidFill>
              </a:rPr>
              <a:t>is not</a:t>
            </a:r>
            <a:r>
              <a:rPr lang="en-US" sz="2000" b="1" dirty="0">
                <a:solidFill>
                  <a:prstClr val="black"/>
                </a:solidFill>
              </a:rPr>
              <a:t> </a:t>
            </a:r>
            <a:r>
              <a:rPr lang="en-US" sz="2000" dirty="0">
                <a:solidFill>
                  <a:prstClr val="black"/>
                </a:solidFill>
              </a:rPr>
              <a:t>a rehab or repair program or cosmetic program.</a:t>
            </a:r>
          </a:p>
          <a:p>
            <a:pPr marL="342900" lvl="0" indent="-342900" algn="l">
              <a:spcBef>
                <a:spcPts val="600"/>
              </a:spcBef>
              <a:buFont typeface="Wingdings" panose="05000000000000000000" pitchFamily="2" charset="2"/>
              <a:buChar char="v"/>
            </a:pPr>
            <a:r>
              <a:rPr lang="en-US" sz="2000" dirty="0">
                <a:solidFill>
                  <a:prstClr val="black"/>
                </a:solidFill>
              </a:rPr>
              <a:t>Windows and Doors are seldom </a:t>
            </a:r>
            <a:r>
              <a:rPr lang="en-US" sz="2000" b="1" dirty="0">
                <a:solidFill>
                  <a:prstClr val="black"/>
                </a:solidFill>
              </a:rPr>
              <a:t>replaced</a:t>
            </a:r>
            <a:r>
              <a:rPr lang="en-US" sz="2000" dirty="0">
                <a:solidFill>
                  <a:prstClr val="black"/>
                </a:solidFill>
              </a:rPr>
              <a:t> due to the cost of the materials and labor exceeding </a:t>
            </a:r>
            <a:r>
              <a:rPr lang="en-US" sz="2000" dirty="0" smtClean="0">
                <a:solidFill>
                  <a:prstClr val="black"/>
                </a:solidFill>
              </a:rPr>
              <a:t>the cost savings provided </a:t>
            </a:r>
            <a:r>
              <a:rPr lang="en-US" sz="2000" dirty="0">
                <a:solidFill>
                  <a:prstClr val="black"/>
                </a:solidFill>
              </a:rPr>
              <a:t>to the home. Caulking and </a:t>
            </a:r>
            <a:r>
              <a:rPr lang="en-US" sz="2000" dirty="0" smtClean="0">
                <a:solidFill>
                  <a:prstClr val="black"/>
                </a:solidFill>
              </a:rPr>
              <a:t>sealing normally provide a greater cost savings to the home.  Window </a:t>
            </a:r>
            <a:r>
              <a:rPr lang="en-US" sz="2000" dirty="0">
                <a:solidFill>
                  <a:prstClr val="black"/>
                </a:solidFill>
              </a:rPr>
              <a:t>and </a:t>
            </a:r>
            <a:r>
              <a:rPr lang="en-US" sz="2000" dirty="0" smtClean="0">
                <a:solidFill>
                  <a:prstClr val="black"/>
                </a:solidFill>
              </a:rPr>
              <a:t>Door </a:t>
            </a:r>
            <a:r>
              <a:rPr lang="en-US" sz="2000" b="1" dirty="0" smtClean="0">
                <a:solidFill>
                  <a:prstClr val="black"/>
                </a:solidFill>
              </a:rPr>
              <a:t>repairs</a:t>
            </a:r>
            <a:r>
              <a:rPr lang="en-US" sz="2000" dirty="0" smtClean="0">
                <a:solidFill>
                  <a:prstClr val="black"/>
                </a:solidFill>
              </a:rPr>
              <a:t> have a greater likelihood of meeting the DOE savings to investment ratio requirements.</a:t>
            </a:r>
          </a:p>
          <a:p>
            <a:pPr marL="342900" lvl="0" indent="-342900" algn="l">
              <a:spcBef>
                <a:spcPts val="600"/>
              </a:spcBef>
              <a:buFont typeface="Wingdings" panose="05000000000000000000" pitchFamily="2" charset="2"/>
              <a:buChar char="v"/>
            </a:pPr>
            <a:r>
              <a:rPr lang="en-US" sz="2000" dirty="0" smtClean="0">
                <a:solidFill>
                  <a:schemeClr val="tx1"/>
                </a:solidFill>
              </a:rPr>
              <a:t>Common Allowable Health and Safety Items</a:t>
            </a:r>
          </a:p>
          <a:p>
            <a:pPr marL="800100" lvl="1" indent="-342900" algn="l">
              <a:buFont typeface="Arial" panose="020B0604020202020204" pitchFamily="34" charset="0"/>
              <a:buChar char="•"/>
            </a:pPr>
            <a:r>
              <a:rPr lang="en-US" sz="2000" dirty="0" smtClean="0">
                <a:solidFill>
                  <a:schemeClr val="tx1"/>
                </a:solidFill>
              </a:rPr>
              <a:t>Moisture, mold and plumbing problems</a:t>
            </a:r>
          </a:p>
          <a:p>
            <a:pPr marL="800100" lvl="1" indent="-342900" algn="l">
              <a:buFont typeface="Arial" panose="020B0604020202020204" pitchFamily="34" charset="0"/>
              <a:buChar char="•"/>
            </a:pPr>
            <a:r>
              <a:rPr lang="en-US" sz="2000" dirty="0" smtClean="0">
                <a:solidFill>
                  <a:schemeClr val="tx1"/>
                </a:solidFill>
              </a:rPr>
              <a:t>Test combustion appliances for carbon monoxide, spillage, and gas leaks.</a:t>
            </a:r>
          </a:p>
          <a:p>
            <a:pPr marL="800100" lvl="1" indent="-342900" algn="l">
              <a:buFont typeface="Arial" panose="020B0604020202020204" pitchFamily="34" charset="0"/>
              <a:buChar char="•"/>
            </a:pPr>
            <a:r>
              <a:rPr lang="en-US" sz="2000" dirty="0" smtClean="0">
                <a:solidFill>
                  <a:schemeClr val="tx1"/>
                </a:solidFill>
              </a:rPr>
              <a:t>Install Smoke Alarms and CO Alarms</a:t>
            </a:r>
          </a:p>
          <a:p>
            <a:pPr marL="800100" lvl="1" indent="-342900" algn="l">
              <a:buFont typeface="Arial" panose="020B0604020202020204" pitchFamily="34" charset="0"/>
              <a:buChar char="•"/>
            </a:pPr>
            <a:r>
              <a:rPr lang="en-US" sz="2000" dirty="0" smtClean="0">
                <a:solidFill>
                  <a:schemeClr val="tx1"/>
                </a:solidFill>
              </a:rPr>
              <a:t>Removing Unvented Space Heaters</a:t>
            </a:r>
          </a:p>
          <a:p>
            <a:pPr lvl="2" algn="l"/>
            <a:endParaRPr lang="en-US" sz="2500" dirty="0" smtClean="0">
              <a:solidFill>
                <a:schemeClr val="tx1"/>
              </a:solidFill>
            </a:endParaRPr>
          </a:p>
          <a:p>
            <a:pPr marL="658368" lvl="2" algn="l"/>
            <a:endParaRPr lang="en-US" sz="2500" dirty="0" smtClean="0">
              <a:solidFill>
                <a:schemeClr val="tx1"/>
              </a:solidFill>
            </a:endParaRPr>
          </a:p>
          <a:p>
            <a:pPr marL="402336" lvl="1" algn="l"/>
            <a:endParaRPr lang="en-US" sz="2500" dirty="0" smtClean="0">
              <a:solidFill>
                <a:schemeClr val="tx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14</a:t>
            </a:fld>
            <a:endParaRPr lang="en-US"/>
          </a:p>
        </p:txBody>
      </p:sp>
    </p:spTree>
    <p:extLst>
      <p:ext uri="{BB962C8B-B14F-4D97-AF65-F5344CB8AC3E}">
        <p14:creationId xmlns:p14="http://schemas.microsoft.com/office/powerpoint/2010/main" val="19093043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6" name="Title 6"/>
          <p:cNvSpPr txBox="1">
            <a:spLocks/>
          </p:cNvSpPr>
          <p:nvPr/>
        </p:nvSpPr>
        <p:spPr>
          <a:xfrm>
            <a:off x="35289" y="243840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5500" dirty="0" smtClean="0"/>
              <a:t> </a:t>
            </a:r>
            <a:endParaRPr lang="en-US" sz="2600" b="1" i="1" dirty="0" smtClean="0"/>
          </a:p>
        </p:txBody>
      </p:sp>
      <p:sp>
        <p:nvSpPr>
          <p:cNvPr id="15" name="Subtitle 2"/>
          <p:cNvSpPr txBox="1">
            <a:spLocks/>
          </p:cNvSpPr>
          <p:nvPr/>
        </p:nvSpPr>
        <p:spPr>
          <a:xfrm>
            <a:off x="381000" y="2337103"/>
            <a:ext cx="7888911" cy="307309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dirty="0">
              <a:solidFill>
                <a:schemeClr val="tx1"/>
              </a:solidFill>
            </a:endParaRPr>
          </a:p>
        </p:txBody>
      </p:sp>
      <p:sp>
        <p:nvSpPr>
          <p:cNvPr id="14" name="TextBox 13"/>
          <p:cNvSpPr txBox="1"/>
          <p:nvPr/>
        </p:nvSpPr>
        <p:spPr>
          <a:xfrm>
            <a:off x="4607289" y="76200"/>
            <a:ext cx="4841511" cy="1708160"/>
          </a:xfrm>
          <a:prstGeom prst="rect">
            <a:avLst/>
          </a:prstGeom>
          <a:noFill/>
          <a:effectLst>
            <a:innerShdw blurRad="63500" dist="50800" dir="13500000">
              <a:prstClr val="black">
                <a:alpha val="50000"/>
              </a:prstClr>
            </a:innerShdw>
          </a:effectLst>
        </p:spPr>
        <p:txBody>
          <a:bodyPr wrap="square" rtlCol="0">
            <a:spAutoFit/>
          </a:bodyPr>
          <a:lstStyle/>
          <a:p>
            <a:r>
              <a:rPr lang="en-US" sz="3500" b="1" dirty="0" smtClean="0">
                <a:solidFill>
                  <a:schemeClr val="bg1"/>
                </a:solidFill>
                <a:latin typeface="Calibri" panose="020F0502020204030204" pitchFamily="34" charset="0"/>
                <a:cs typeface="Calibri" panose="020F0502020204030204" pitchFamily="34" charset="0"/>
              </a:rPr>
              <a:t>Low Income Household Water Assistance Program (LIHWAP)</a:t>
            </a:r>
            <a:endParaRPr lang="en-US" sz="3500" b="1" dirty="0">
              <a:solidFill>
                <a:schemeClr val="bg1"/>
              </a:solidFill>
              <a:latin typeface="Calibri" panose="020F0502020204030204" pitchFamily="34" charset="0"/>
              <a:cs typeface="Calibri" panose="020F0502020204030204" pitchFamily="34" charset="0"/>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15</a:t>
            </a:fld>
            <a:endParaRPr lang="en-US"/>
          </a:p>
        </p:txBody>
      </p:sp>
      <p:pic>
        <p:nvPicPr>
          <p:cNvPr id="17" name="Picture 16"/>
          <p:cNvPicPr>
            <a:picLocks noChangeAspect="1"/>
          </p:cNvPicPr>
          <p:nvPr/>
        </p:nvPicPr>
        <p:blipFill rotWithShape="1">
          <a:blip r:embed="rId8">
            <a:extLst>
              <a:ext uri="{28A0092B-C50C-407E-A947-70E740481C1C}">
                <a14:useLocalDpi xmlns:a14="http://schemas.microsoft.com/office/drawing/2010/main" val="0"/>
              </a:ext>
            </a:extLst>
          </a:blip>
          <a:srcRect r="78781" b="-2026"/>
          <a:stretch/>
        </p:blipFill>
        <p:spPr>
          <a:xfrm>
            <a:off x="7426568" y="4381071"/>
            <a:ext cx="1295401" cy="1343026"/>
          </a:xfrm>
          <a:prstGeom prst="rect">
            <a:avLst/>
          </a:prstGeom>
        </p:spPr>
      </p:pic>
      <p:sp>
        <p:nvSpPr>
          <p:cNvPr id="12" name="TextBox 11"/>
          <p:cNvSpPr txBox="1"/>
          <p:nvPr/>
        </p:nvSpPr>
        <p:spPr>
          <a:xfrm>
            <a:off x="381000" y="2743200"/>
            <a:ext cx="8534400" cy="3046988"/>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US" dirty="0" smtClean="0"/>
              <a:t>Provides funds </a:t>
            </a:r>
            <a:r>
              <a:rPr lang="en-US" dirty="0"/>
              <a:t>to assist low-income households with </a:t>
            </a:r>
            <a:r>
              <a:rPr lang="en-US" b="1" dirty="0"/>
              <a:t>water and wastewater bills</a:t>
            </a:r>
            <a:r>
              <a:rPr lang="en-US" dirty="0"/>
              <a:t>. </a:t>
            </a:r>
            <a:endParaRPr lang="en-US" dirty="0" smtClean="0"/>
          </a:p>
          <a:p>
            <a:pPr marL="285750" indent="-285750">
              <a:spcAft>
                <a:spcPts val="600"/>
              </a:spcAft>
              <a:buFont typeface="Arial" panose="020B0604020202020204" pitchFamily="34" charset="0"/>
              <a:buChar char="•"/>
            </a:pPr>
            <a:r>
              <a:rPr lang="en-US" dirty="0" smtClean="0"/>
              <a:t>Currently, a </a:t>
            </a:r>
            <a:r>
              <a:rPr lang="en-US" b="1" dirty="0" smtClean="0"/>
              <a:t>one-time program </a:t>
            </a:r>
            <a:r>
              <a:rPr lang="en-US" dirty="0" smtClean="0"/>
              <a:t>based on funding allocated in the </a:t>
            </a:r>
            <a:r>
              <a:rPr lang="en-US" b="1" dirty="0" smtClean="0"/>
              <a:t>Consolidated Appropriations Act 2021</a:t>
            </a:r>
            <a:r>
              <a:rPr lang="en-US" dirty="0" smtClean="0"/>
              <a:t> and </a:t>
            </a:r>
            <a:r>
              <a:rPr lang="en-US" b="1" dirty="0" smtClean="0"/>
              <a:t>American Rescue Plan Act of 2021</a:t>
            </a:r>
            <a:r>
              <a:rPr lang="en-US" dirty="0" smtClean="0"/>
              <a:t>.</a:t>
            </a:r>
          </a:p>
          <a:p>
            <a:pPr marL="285750" indent="-285750">
              <a:spcAft>
                <a:spcPts val="600"/>
              </a:spcAft>
              <a:buFont typeface="Arial" panose="020B0604020202020204" pitchFamily="34" charset="0"/>
              <a:buChar char="•"/>
            </a:pPr>
            <a:r>
              <a:rPr lang="en-US" dirty="0" smtClean="0"/>
              <a:t>DHHS was appointed as the Federal Agency to administer funds.  The program has been modeled similar to the LIHEAP program.</a:t>
            </a:r>
          </a:p>
          <a:p>
            <a:pPr marL="285750" indent="-285750">
              <a:spcAft>
                <a:spcPts val="600"/>
              </a:spcAft>
              <a:buFont typeface="Arial" panose="020B0604020202020204" pitchFamily="34" charset="0"/>
              <a:buChar char="•"/>
            </a:pPr>
            <a:r>
              <a:rPr lang="en-US" dirty="0" smtClean="0"/>
              <a:t>The State of Louisiana has been allocated </a:t>
            </a:r>
            <a:r>
              <a:rPr lang="en-US" b="1" dirty="0" smtClean="0"/>
              <a:t>$20,745,697</a:t>
            </a:r>
            <a:r>
              <a:rPr lang="en-US" dirty="0" smtClean="0"/>
              <a:t> total.</a:t>
            </a:r>
          </a:p>
          <a:p>
            <a:pPr marL="285750" indent="-285750">
              <a:spcAft>
                <a:spcPts val="600"/>
              </a:spcAft>
              <a:buFont typeface="Arial" panose="020B0604020202020204" pitchFamily="34" charset="0"/>
              <a:buChar char="•"/>
            </a:pPr>
            <a:r>
              <a:rPr lang="en-US" dirty="0" smtClean="0"/>
              <a:t>Grant Period: </a:t>
            </a:r>
            <a:r>
              <a:rPr lang="en-US" b="1" dirty="0" smtClean="0"/>
              <a:t>May 28, 2021 – September 30, 2023</a:t>
            </a:r>
          </a:p>
          <a:p>
            <a:pPr marL="285750" indent="-285750">
              <a:spcAft>
                <a:spcPts val="600"/>
              </a:spcAft>
              <a:buFont typeface="Arial" panose="020B0604020202020204" pitchFamily="34" charset="0"/>
              <a:buChar char="•"/>
            </a:pPr>
            <a:r>
              <a:rPr lang="en-US" dirty="0" smtClean="0"/>
              <a:t>State Plan Guidance was released on </a:t>
            </a:r>
            <a:r>
              <a:rPr lang="en-US" b="1" dirty="0" smtClean="0"/>
              <a:t>June 23, 2021. </a:t>
            </a:r>
          </a:p>
          <a:p>
            <a:pPr marL="285750" indent="-285750">
              <a:spcAft>
                <a:spcPts val="600"/>
              </a:spcAft>
              <a:buFont typeface="Arial" panose="020B0604020202020204" pitchFamily="34" charset="0"/>
              <a:buChar char="•"/>
            </a:pPr>
            <a:r>
              <a:rPr lang="en-US" dirty="0" smtClean="0"/>
              <a:t>Plans are due to DHHS no later than</a:t>
            </a:r>
            <a:r>
              <a:rPr lang="en-US" b="1" dirty="0" smtClean="0"/>
              <a:t> August 9, 2021.</a:t>
            </a:r>
            <a:endParaRPr lang="en-US" b="1" dirty="0"/>
          </a:p>
        </p:txBody>
      </p:sp>
    </p:spTree>
    <p:extLst>
      <p:ext uri="{BB962C8B-B14F-4D97-AF65-F5344CB8AC3E}">
        <p14:creationId xmlns:p14="http://schemas.microsoft.com/office/powerpoint/2010/main" val="141728211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sp>
        <p:nvSpPr>
          <p:cNvPr id="8" name="TextBox 7"/>
          <p:cNvSpPr txBox="1"/>
          <p:nvPr/>
        </p:nvSpPr>
        <p:spPr>
          <a:xfrm>
            <a:off x="4607289" y="76200"/>
            <a:ext cx="4841511" cy="1446550"/>
          </a:xfrm>
          <a:prstGeom prst="rect">
            <a:avLst/>
          </a:prstGeom>
          <a:noFill/>
          <a:effectLst>
            <a:innerShdw blurRad="63500" dist="50800" dir="13500000">
              <a:prstClr val="black">
                <a:alpha val="50000"/>
              </a:prstClr>
            </a:innerShdw>
          </a:effectLst>
        </p:spPr>
        <p:txBody>
          <a:bodyPr wrap="square" rtlCol="0">
            <a:spAutoFit/>
          </a:bodyPr>
          <a:lstStyle/>
          <a:p>
            <a:r>
              <a:rPr lang="en-US" sz="6000" b="1" dirty="0" smtClean="0">
                <a:solidFill>
                  <a:schemeClr val="bg1"/>
                </a:solidFill>
                <a:effectLst>
                  <a:outerShdw blurRad="60007" dist="310007" dir="7680000" sy="30000" kx="1300200" algn="ctr" rotWithShape="0">
                    <a:prstClr val="black">
                      <a:alpha val="32000"/>
                    </a:prstClr>
                  </a:outerShdw>
                </a:effectLst>
                <a:latin typeface="Times New Roman" panose="02020603050405020304" pitchFamily="18" charset="0"/>
                <a:cs typeface="Times New Roman" panose="02020603050405020304" pitchFamily="18" charset="0"/>
              </a:rPr>
              <a:t>LOUISIANA</a:t>
            </a:r>
          </a:p>
          <a:p>
            <a:r>
              <a:rPr lang="en-US" sz="2400" dirty="0" smtClean="0">
                <a:solidFill>
                  <a:schemeClr val="bg1"/>
                </a:solidFill>
              </a:rPr>
              <a:t>  </a:t>
            </a:r>
            <a:r>
              <a:rPr lang="en-US" sz="2600" b="1" dirty="0" smtClean="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rPr>
              <a:t>HOUSING CORPORATION</a:t>
            </a:r>
            <a:endParaRPr lang="en-US" sz="2600" b="1" dirty="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6" name="Title 6"/>
          <p:cNvSpPr txBox="1">
            <a:spLocks/>
          </p:cNvSpPr>
          <p:nvPr/>
        </p:nvSpPr>
        <p:spPr>
          <a:xfrm>
            <a:off x="-1" y="180213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 </a:t>
            </a:r>
            <a:r>
              <a:rPr lang="en-US" sz="5500" b="1" dirty="0" smtClean="0"/>
              <a:t>Lead Safe Housing &amp; </a:t>
            </a:r>
          </a:p>
          <a:p>
            <a:r>
              <a:rPr lang="en-US" sz="5500" b="1" dirty="0" smtClean="0"/>
              <a:t>Healthy Homes Program</a:t>
            </a:r>
          </a:p>
        </p:txBody>
      </p:sp>
      <p:sp>
        <p:nvSpPr>
          <p:cNvPr id="12" name="Slide Number Placeholder 11"/>
          <p:cNvSpPr>
            <a:spLocks noGrp="1"/>
          </p:cNvSpPr>
          <p:nvPr>
            <p:ph type="sldNum" sz="quarter" idx="12"/>
          </p:nvPr>
        </p:nvSpPr>
        <p:spPr/>
        <p:txBody>
          <a:bodyPr/>
          <a:lstStyle/>
          <a:p>
            <a:fld id="{CF63CFEC-D876-498A-951A-753450E01640}" type="slidenum">
              <a:rPr lang="en-US" smtClean="0"/>
              <a:pPr/>
              <a:t>16</a:t>
            </a:fld>
            <a:endParaRPr lang="en-US"/>
          </a:p>
        </p:txBody>
      </p:sp>
      <p:pic>
        <p:nvPicPr>
          <p:cNvPr id="18" name="Picture 17"/>
          <p:cNvPicPr>
            <a:picLocks noChangeAspect="1"/>
          </p:cNvPicPr>
          <p:nvPr/>
        </p:nvPicPr>
        <p:blipFill>
          <a:blip r:embed="rId8"/>
          <a:stretch>
            <a:fillRect/>
          </a:stretch>
        </p:blipFill>
        <p:spPr>
          <a:xfrm>
            <a:off x="3657600" y="4187064"/>
            <a:ext cx="1680336" cy="1680336"/>
          </a:xfrm>
          <a:prstGeom prst="rect">
            <a:avLst/>
          </a:prstGeom>
        </p:spPr>
      </p:pic>
    </p:spTree>
    <p:extLst>
      <p:ext uri="{BB962C8B-B14F-4D97-AF65-F5344CB8AC3E}">
        <p14:creationId xmlns:p14="http://schemas.microsoft.com/office/powerpoint/2010/main" val="11379521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3" y="-45217"/>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500" b="1" dirty="0"/>
              <a:t> </a:t>
            </a:r>
            <a:r>
              <a:rPr lang="en-US" sz="3500" b="1" dirty="0" smtClean="0">
                <a:solidFill>
                  <a:schemeClr val="bg1"/>
                </a:solidFill>
              </a:rPr>
              <a:t>Lead Safe Housing and Healthy Homes Program</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8" name="Content Placeholder 2"/>
          <p:cNvSpPr txBox="1">
            <a:spLocks/>
          </p:cNvSpPr>
          <p:nvPr/>
        </p:nvSpPr>
        <p:spPr>
          <a:xfrm>
            <a:off x="457200" y="2743200"/>
            <a:ext cx="8229600" cy="3382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endParaRPr lang="en-US" dirty="0">
              <a:solidFill>
                <a:schemeClr val="tx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17</a:t>
            </a:fld>
            <a:endParaRPr lang="en-US"/>
          </a:p>
        </p:txBody>
      </p:sp>
      <p:sp>
        <p:nvSpPr>
          <p:cNvPr id="12" name="TextBox 11"/>
          <p:cNvSpPr txBox="1"/>
          <p:nvPr/>
        </p:nvSpPr>
        <p:spPr>
          <a:xfrm>
            <a:off x="381000" y="2798848"/>
            <a:ext cx="8229600" cy="3200876"/>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US" dirty="0" smtClean="0"/>
              <a:t>Funded with a </a:t>
            </a:r>
            <a:r>
              <a:rPr lang="en-US" b="1" dirty="0" smtClean="0"/>
              <a:t>$3 Million </a:t>
            </a:r>
            <a:r>
              <a:rPr lang="en-US" dirty="0" smtClean="0"/>
              <a:t>Lead-Based Paint Hazard Control Grant and </a:t>
            </a:r>
            <a:r>
              <a:rPr lang="en-US" b="1" dirty="0" smtClean="0"/>
              <a:t>$300,000 </a:t>
            </a:r>
            <a:r>
              <a:rPr lang="en-US" dirty="0" smtClean="0"/>
              <a:t>Healthy Homes Grant from HUD’s Office of Lead Hazard Control and Healthy Homes</a:t>
            </a:r>
          </a:p>
          <a:p>
            <a:pPr marL="285750" indent="-285750">
              <a:spcAft>
                <a:spcPts val="1200"/>
              </a:spcAft>
              <a:buFont typeface="Arial" panose="020B0604020202020204" pitchFamily="34" charset="0"/>
              <a:buChar char="•"/>
            </a:pPr>
            <a:r>
              <a:rPr lang="en-US" dirty="0" smtClean="0"/>
              <a:t>LHC has a Cooperative Endeavor Agreement with the </a:t>
            </a:r>
            <a:r>
              <a:rPr lang="en-US" b="1" dirty="0" smtClean="0"/>
              <a:t>Louisiana Department of Health</a:t>
            </a:r>
            <a:r>
              <a:rPr lang="en-US" dirty="0" smtClean="0"/>
              <a:t> to help promote and identify </a:t>
            </a:r>
            <a:r>
              <a:rPr lang="en-US" b="1" dirty="0" smtClean="0"/>
              <a:t>children with Elevated Blood Lead Levels (EBLL) ≥ 5 </a:t>
            </a:r>
            <a:r>
              <a:rPr lang="en-US" b="1" dirty="0" err="1" smtClean="0"/>
              <a:t>ug</a:t>
            </a:r>
            <a:r>
              <a:rPr lang="en-US" b="1" dirty="0" smtClean="0"/>
              <a:t>/</a:t>
            </a:r>
            <a:r>
              <a:rPr lang="en-US" b="1" dirty="0" err="1" smtClean="0"/>
              <a:t>dL</a:t>
            </a:r>
            <a:r>
              <a:rPr lang="en-US" b="1" dirty="0" smtClean="0"/>
              <a:t>.</a:t>
            </a:r>
          </a:p>
          <a:p>
            <a:pPr marL="285750" indent="-285750">
              <a:spcAft>
                <a:spcPts val="1200"/>
              </a:spcAft>
              <a:buFont typeface="Arial" panose="020B0604020202020204" pitchFamily="34" charset="0"/>
              <a:buChar char="•"/>
            </a:pPr>
            <a:r>
              <a:rPr lang="en-US" dirty="0" smtClean="0"/>
              <a:t>Budgeted to complete </a:t>
            </a:r>
            <a:r>
              <a:rPr lang="en-US" b="1" dirty="0" smtClean="0"/>
              <a:t>175 homes with LBP Hazards (avg. cost $11,250)</a:t>
            </a:r>
            <a:r>
              <a:rPr lang="en-US" dirty="0" smtClean="0"/>
              <a:t> and </a:t>
            </a:r>
            <a:r>
              <a:rPr lang="en-US" b="1" dirty="0" smtClean="0"/>
              <a:t>60 homes with health and safety concerns (avg. cost $5,000)</a:t>
            </a:r>
            <a:r>
              <a:rPr lang="en-US" dirty="0" smtClean="0"/>
              <a:t>.</a:t>
            </a:r>
          </a:p>
          <a:p>
            <a:pPr marL="285750" indent="-285750">
              <a:spcAft>
                <a:spcPts val="1200"/>
              </a:spcAft>
              <a:buFont typeface="Arial" panose="020B0604020202020204" pitchFamily="34" charset="0"/>
              <a:buChar char="•"/>
            </a:pPr>
            <a:r>
              <a:rPr lang="en-US" dirty="0" smtClean="0"/>
              <a:t>Homeowner forgiveness of all monies after </a:t>
            </a:r>
            <a:r>
              <a:rPr lang="en-US" b="1" dirty="0" smtClean="0"/>
              <a:t>3 years</a:t>
            </a:r>
            <a:r>
              <a:rPr lang="en-US" dirty="0" smtClean="0"/>
              <a:t>.</a:t>
            </a:r>
          </a:p>
          <a:p>
            <a:pPr marL="285750" indent="-285750">
              <a:spcAft>
                <a:spcPts val="1200"/>
              </a:spcAft>
              <a:buFont typeface="Arial" panose="020B0604020202020204" pitchFamily="34" charset="0"/>
              <a:buChar char="•"/>
            </a:pPr>
            <a:endParaRPr lang="en-US" dirty="0"/>
          </a:p>
        </p:txBody>
      </p:sp>
    </p:spTree>
    <p:extLst>
      <p:ext uri="{BB962C8B-B14F-4D97-AF65-F5344CB8AC3E}">
        <p14:creationId xmlns:p14="http://schemas.microsoft.com/office/powerpoint/2010/main" val="2625348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3" y="-45217"/>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500" b="1" dirty="0"/>
              <a:t> </a:t>
            </a:r>
            <a:r>
              <a:rPr lang="en-US" sz="3500" b="1" dirty="0" smtClean="0">
                <a:solidFill>
                  <a:schemeClr val="bg1"/>
                </a:solidFill>
              </a:rPr>
              <a:t>LSHHHP Target Areas</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8" name="Content Placeholder 2"/>
          <p:cNvSpPr txBox="1">
            <a:spLocks/>
          </p:cNvSpPr>
          <p:nvPr/>
        </p:nvSpPr>
        <p:spPr>
          <a:xfrm>
            <a:off x="457200" y="2743200"/>
            <a:ext cx="8229600" cy="3382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endParaRPr lang="en-US" dirty="0">
              <a:solidFill>
                <a:schemeClr val="tx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18</a:t>
            </a:fld>
            <a:endParaRPr lang="en-US"/>
          </a:p>
        </p:txBody>
      </p:sp>
      <p:sp>
        <p:nvSpPr>
          <p:cNvPr id="12" name="TextBox 11"/>
          <p:cNvSpPr txBox="1"/>
          <p:nvPr/>
        </p:nvSpPr>
        <p:spPr>
          <a:xfrm>
            <a:off x="284934" y="2778369"/>
            <a:ext cx="2627590" cy="3139321"/>
          </a:xfrm>
          <a:prstGeom prst="rect">
            <a:avLst/>
          </a:prstGeom>
          <a:noFill/>
        </p:spPr>
        <p:txBody>
          <a:bodyPr wrap="square" rtlCol="0">
            <a:spAutoFit/>
          </a:bodyPr>
          <a:lstStyle/>
          <a:p>
            <a:r>
              <a:rPr lang="en-US" b="1" dirty="0" smtClean="0"/>
              <a:t>20 Parish Target Area: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Avoyelles</a:t>
            </a:r>
          </a:p>
          <a:p>
            <a:pPr marL="285750" indent="-285750">
              <a:buFont typeface="Arial" panose="020B0604020202020204" pitchFamily="34" charset="0"/>
              <a:buChar char="•"/>
            </a:pPr>
            <a:r>
              <a:rPr lang="en-US" dirty="0" smtClean="0"/>
              <a:t>Caddo</a:t>
            </a:r>
          </a:p>
          <a:p>
            <a:pPr marL="285750" indent="-285750">
              <a:buFont typeface="Arial" panose="020B0604020202020204" pitchFamily="34" charset="0"/>
              <a:buChar char="•"/>
            </a:pPr>
            <a:r>
              <a:rPr lang="en-US" dirty="0" smtClean="0"/>
              <a:t>Calcasieu</a:t>
            </a:r>
          </a:p>
          <a:p>
            <a:pPr marL="285750" indent="-285750">
              <a:buFont typeface="Arial" panose="020B0604020202020204" pitchFamily="34" charset="0"/>
              <a:buChar char="•"/>
            </a:pPr>
            <a:r>
              <a:rPr lang="en-US" dirty="0" smtClean="0"/>
              <a:t>Catahoula</a:t>
            </a:r>
          </a:p>
          <a:p>
            <a:pPr marL="285750" indent="-285750">
              <a:buFont typeface="Arial" panose="020B0604020202020204" pitchFamily="34" charset="0"/>
              <a:buChar char="•"/>
            </a:pPr>
            <a:r>
              <a:rPr lang="en-US" dirty="0" smtClean="0"/>
              <a:t>Claiborne</a:t>
            </a:r>
          </a:p>
          <a:p>
            <a:pPr marL="285750" indent="-285750">
              <a:buFont typeface="Arial" panose="020B0604020202020204" pitchFamily="34" charset="0"/>
              <a:buChar char="•"/>
            </a:pPr>
            <a:r>
              <a:rPr lang="en-US" dirty="0" smtClean="0"/>
              <a:t>East Baton Rouge</a:t>
            </a:r>
          </a:p>
          <a:p>
            <a:pPr marL="285750" indent="-285750">
              <a:buFont typeface="Arial" panose="020B0604020202020204" pitchFamily="34" charset="0"/>
              <a:buChar char="•"/>
            </a:pPr>
            <a:r>
              <a:rPr lang="en-US" dirty="0" smtClean="0"/>
              <a:t>East Carroll</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
        <p:nvSpPr>
          <p:cNvPr id="14" name="TextBox 13"/>
          <p:cNvSpPr txBox="1"/>
          <p:nvPr/>
        </p:nvSpPr>
        <p:spPr>
          <a:xfrm>
            <a:off x="3124200" y="2971800"/>
            <a:ext cx="2514600" cy="2308324"/>
          </a:xfrm>
          <a:prstGeom prst="rect">
            <a:avLst/>
          </a:prstGeom>
          <a:noFill/>
        </p:spPr>
        <p:txBody>
          <a:bodyPr wrap="square" rtlCol="0">
            <a:spAutoFit/>
          </a:bodyPr>
          <a:lstStyle/>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Iberia</a:t>
            </a:r>
          </a:p>
          <a:p>
            <a:pPr marL="285750" indent="-285750">
              <a:buFont typeface="Arial" panose="020B0604020202020204" pitchFamily="34" charset="0"/>
              <a:buChar char="•"/>
            </a:pPr>
            <a:r>
              <a:rPr lang="en-US" dirty="0" smtClean="0"/>
              <a:t>Jefferson Davis</a:t>
            </a:r>
          </a:p>
          <a:p>
            <a:pPr marL="285750" indent="-285750">
              <a:buFont typeface="Arial" panose="020B0604020202020204" pitchFamily="34" charset="0"/>
              <a:buChar char="•"/>
            </a:pPr>
            <a:r>
              <a:rPr lang="en-US" dirty="0" smtClean="0"/>
              <a:t>Madison</a:t>
            </a:r>
            <a:endParaRPr lang="en-US" dirty="0"/>
          </a:p>
          <a:p>
            <a:pPr marL="285750" indent="-285750">
              <a:buFont typeface="Arial" panose="020B0604020202020204" pitchFamily="34" charset="0"/>
              <a:buChar char="•"/>
            </a:pPr>
            <a:r>
              <a:rPr lang="en-US" dirty="0"/>
              <a:t>Morehouse</a:t>
            </a:r>
          </a:p>
          <a:p>
            <a:pPr marL="285750" indent="-285750">
              <a:buFont typeface="Arial" panose="020B0604020202020204" pitchFamily="34" charset="0"/>
              <a:buChar char="•"/>
            </a:pPr>
            <a:r>
              <a:rPr lang="en-US" dirty="0"/>
              <a:t>Natchitoches</a:t>
            </a:r>
          </a:p>
          <a:p>
            <a:pPr marL="285750" indent="-285750">
              <a:buFont typeface="Arial" panose="020B0604020202020204" pitchFamily="34" charset="0"/>
              <a:buChar char="•"/>
            </a:pPr>
            <a:r>
              <a:rPr lang="en-US" dirty="0" smtClean="0"/>
              <a:t>Orleans</a:t>
            </a:r>
          </a:p>
          <a:p>
            <a:pPr marL="285750" indent="-285750">
              <a:buFont typeface="Arial" panose="020B0604020202020204" pitchFamily="34" charset="0"/>
              <a:buChar char="•"/>
            </a:pPr>
            <a:r>
              <a:rPr lang="en-US" dirty="0" smtClean="0"/>
              <a:t>Ouachita</a:t>
            </a:r>
          </a:p>
        </p:txBody>
      </p:sp>
      <p:sp>
        <p:nvSpPr>
          <p:cNvPr id="15" name="TextBox 14"/>
          <p:cNvSpPr txBox="1"/>
          <p:nvPr/>
        </p:nvSpPr>
        <p:spPr>
          <a:xfrm>
            <a:off x="5960524" y="3124200"/>
            <a:ext cx="2706410" cy="2031325"/>
          </a:xfrm>
          <a:prstGeom prst="rect">
            <a:avLst/>
          </a:prstGeom>
          <a:noFill/>
        </p:spPr>
        <p:txBody>
          <a:bodyPr wrap="square" rtlCol="0">
            <a:spAutoFit/>
          </a:bodyPr>
          <a:lstStyle/>
          <a:p>
            <a:endParaRPr lang="en-US" dirty="0" smtClean="0"/>
          </a:p>
          <a:p>
            <a:pPr marL="285750" indent="-285750">
              <a:buFont typeface="Arial" panose="020B0604020202020204" pitchFamily="34" charset="0"/>
              <a:buChar char="•"/>
            </a:pPr>
            <a:r>
              <a:rPr lang="en-US" dirty="0" smtClean="0"/>
              <a:t>Rapides</a:t>
            </a:r>
          </a:p>
          <a:p>
            <a:pPr marL="285750" indent="-285750">
              <a:buFont typeface="Arial" panose="020B0604020202020204" pitchFamily="34" charset="0"/>
              <a:buChar char="•"/>
            </a:pPr>
            <a:r>
              <a:rPr lang="en-US" dirty="0" smtClean="0"/>
              <a:t>Red River</a:t>
            </a:r>
          </a:p>
          <a:p>
            <a:pPr marL="285750" indent="-285750">
              <a:buFont typeface="Arial" panose="020B0604020202020204" pitchFamily="34" charset="0"/>
              <a:buChar char="•"/>
            </a:pPr>
            <a:r>
              <a:rPr lang="en-US" dirty="0" smtClean="0"/>
              <a:t>Sabine</a:t>
            </a:r>
          </a:p>
          <a:p>
            <a:pPr marL="285750" indent="-285750">
              <a:buFont typeface="Arial" panose="020B0604020202020204" pitchFamily="34" charset="0"/>
              <a:buChar char="•"/>
            </a:pPr>
            <a:r>
              <a:rPr lang="en-US" dirty="0" smtClean="0"/>
              <a:t>St Landry</a:t>
            </a:r>
          </a:p>
          <a:p>
            <a:pPr marL="285750" indent="-285750">
              <a:buFont typeface="Arial" panose="020B0604020202020204" pitchFamily="34" charset="0"/>
              <a:buChar char="•"/>
            </a:pPr>
            <a:r>
              <a:rPr lang="en-US" dirty="0" smtClean="0"/>
              <a:t>St</a:t>
            </a:r>
            <a:r>
              <a:rPr lang="en-US" dirty="0"/>
              <a:t>. </a:t>
            </a:r>
            <a:r>
              <a:rPr lang="en-US" dirty="0" smtClean="0"/>
              <a:t>Mary</a:t>
            </a:r>
          </a:p>
          <a:p>
            <a:pPr marL="285750" indent="-285750">
              <a:buFont typeface="Arial" panose="020B0604020202020204" pitchFamily="34" charset="0"/>
              <a:buChar char="•"/>
            </a:pPr>
            <a:r>
              <a:rPr lang="en-US" dirty="0" smtClean="0"/>
              <a:t>Webster</a:t>
            </a:r>
            <a:endParaRPr lang="en-US" dirty="0"/>
          </a:p>
        </p:txBody>
      </p:sp>
    </p:spTree>
    <p:extLst>
      <p:ext uri="{BB962C8B-B14F-4D97-AF65-F5344CB8AC3E}">
        <p14:creationId xmlns:p14="http://schemas.microsoft.com/office/powerpoint/2010/main" val="10767364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3" y="-45217"/>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500" b="1" dirty="0"/>
              <a:t> </a:t>
            </a:r>
            <a:r>
              <a:rPr lang="en-US" sz="3500" b="1" dirty="0" smtClean="0">
                <a:solidFill>
                  <a:schemeClr val="bg1"/>
                </a:solidFill>
              </a:rPr>
              <a:t>Lead Hazard Control Interventions </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8" name="Content Placeholder 2"/>
          <p:cNvSpPr txBox="1">
            <a:spLocks/>
          </p:cNvSpPr>
          <p:nvPr/>
        </p:nvSpPr>
        <p:spPr>
          <a:xfrm>
            <a:off x="457200" y="2743200"/>
            <a:ext cx="8229600" cy="3382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endParaRPr lang="en-US" dirty="0">
              <a:solidFill>
                <a:schemeClr val="tx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19</a:t>
            </a:fld>
            <a:endParaRPr lang="en-US"/>
          </a:p>
        </p:txBody>
      </p:sp>
      <p:sp>
        <p:nvSpPr>
          <p:cNvPr id="12" name="TextBox 11"/>
          <p:cNvSpPr txBox="1"/>
          <p:nvPr/>
        </p:nvSpPr>
        <p:spPr>
          <a:xfrm>
            <a:off x="147978" y="2309446"/>
            <a:ext cx="8366556" cy="4124206"/>
          </a:xfrm>
          <a:prstGeom prst="rect">
            <a:avLst/>
          </a:prstGeom>
          <a:noFill/>
        </p:spPr>
        <p:txBody>
          <a:bodyPr wrap="square" rtlCol="0">
            <a:spAutoFit/>
          </a:bodyPr>
          <a:lstStyle/>
          <a:p>
            <a:r>
              <a:rPr lang="en-US" b="1" dirty="0" smtClean="0"/>
              <a:t>Lead Hazard Control Interventions:</a:t>
            </a:r>
          </a:p>
          <a:p>
            <a:r>
              <a:rPr lang="en-US" sz="1600" b="1" i="1" dirty="0"/>
              <a:t>Interior</a:t>
            </a:r>
          </a:p>
          <a:p>
            <a:pPr marL="285750" indent="-285750">
              <a:buFont typeface="Arial" panose="020B0604020202020204" pitchFamily="34" charset="0"/>
              <a:buChar char="•"/>
            </a:pPr>
            <a:r>
              <a:rPr lang="en-US" sz="1600" dirty="0" smtClean="0"/>
              <a:t>Repair </a:t>
            </a:r>
            <a:r>
              <a:rPr lang="en-US" sz="1600" dirty="0"/>
              <a:t>of defective or rotted painted </a:t>
            </a:r>
            <a:r>
              <a:rPr lang="en-US" sz="1600" dirty="0" smtClean="0"/>
              <a:t>substrates.</a:t>
            </a:r>
          </a:p>
          <a:p>
            <a:pPr marL="285750" indent="-285750">
              <a:buFont typeface="Arial" panose="020B0604020202020204" pitchFamily="34" charset="0"/>
              <a:buChar char="•"/>
            </a:pPr>
            <a:r>
              <a:rPr lang="en-US" sz="1600" dirty="0" smtClean="0"/>
              <a:t>Treatment </a:t>
            </a:r>
            <a:r>
              <a:rPr lang="en-US" sz="1600" dirty="0"/>
              <a:t>of specific surfaces identified as a source of lead poisoning of a child.</a:t>
            </a:r>
          </a:p>
          <a:p>
            <a:pPr marL="285750" indent="-285750">
              <a:buFont typeface="Arial" panose="020B0604020202020204" pitchFamily="34" charset="0"/>
              <a:buChar char="•"/>
            </a:pPr>
            <a:r>
              <a:rPr lang="en-US" sz="1600" dirty="0" smtClean="0"/>
              <a:t>Treatment </a:t>
            </a:r>
            <a:r>
              <a:rPr lang="en-US" sz="1600" dirty="0"/>
              <a:t>of window wells, jambs and sashes utilizing coil stock inserts </a:t>
            </a:r>
            <a:r>
              <a:rPr lang="en-US" sz="1600" dirty="0" smtClean="0"/>
              <a:t>or component </a:t>
            </a:r>
            <a:r>
              <a:rPr lang="en-US" sz="1600" dirty="0"/>
              <a:t>replacement.</a:t>
            </a:r>
          </a:p>
          <a:p>
            <a:pPr marL="285750" indent="-285750">
              <a:buFont typeface="Arial" panose="020B0604020202020204" pitchFamily="34" charset="0"/>
              <a:buChar char="•"/>
            </a:pPr>
            <a:r>
              <a:rPr lang="en-US" sz="1600" dirty="0" smtClean="0"/>
              <a:t>Paint </a:t>
            </a:r>
            <a:r>
              <a:rPr lang="en-US" sz="1600" dirty="0"/>
              <a:t>stabilization of other interior deteriorated lead painted surfaces.</a:t>
            </a:r>
          </a:p>
          <a:p>
            <a:pPr marL="285750" indent="-285750">
              <a:buFont typeface="Arial" panose="020B0604020202020204" pitchFamily="34" charset="0"/>
              <a:buChar char="•"/>
            </a:pPr>
            <a:r>
              <a:rPr lang="en-US" sz="1600" dirty="0" smtClean="0"/>
              <a:t>Treatment </a:t>
            </a:r>
            <a:r>
              <a:rPr lang="en-US" sz="1600" dirty="0"/>
              <a:t>of door friction and impact surfaces to include </a:t>
            </a:r>
            <a:r>
              <a:rPr lang="en-US" sz="1600" dirty="0" smtClean="0"/>
              <a:t>component replacement, surfaces </a:t>
            </a:r>
            <a:r>
              <a:rPr lang="en-US" sz="1600" dirty="0"/>
              <a:t>on floors and </a:t>
            </a:r>
            <a:r>
              <a:rPr lang="en-US" sz="1600" dirty="0" smtClean="0"/>
              <a:t>stairs, or other </a:t>
            </a:r>
            <a:r>
              <a:rPr lang="en-US" sz="1600" dirty="0"/>
              <a:t>leaded surfaces.</a:t>
            </a:r>
          </a:p>
          <a:p>
            <a:pPr marL="285750" indent="-285750">
              <a:buFont typeface="Arial" panose="020B0604020202020204" pitchFamily="34" charset="0"/>
              <a:buChar char="•"/>
            </a:pPr>
            <a:r>
              <a:rPr lang="en-US" sz="1600" dirty="0" smtClean="0"/>
              <a:t>Cleaning </a:t>
            </a:r>
            <a:r>
              <a:rPr lang="en-US" sz="1600" dirty="0"/>
              <a:t>of contaminated forced-air heating systems.</a:t>
            </a:r>
          </a:p>
          <a:p>
            <a:r>
              <a:rPr lang="en-US" sz="1600" b="1" i="1" dirty="0" smtClean="0"/>
              <a:t>Exterior</a:t>
            </a:r>
            <a:endParaRPr lang="en-US" sz="1600" b="1" i="1" dirty="0"/>
          </a:p>
          <a:p>
            <a:pPr marL="285750" indent="-285750">
              <a:buFont typeface="Arial" panose="020B0604020202020204" pitchFamily="34" charset="0"/>
              <a:buChar char="•"/>
            </a:pPr>
            <a:r>
              <a:rPr lang="en-US" sz="1600" dirty="0" smtClean="0"/>
              <a:t>Treatment </a:t>
            </a:r>
            <a:r>
              <a:rPr lang="en-US" sz="1600" dirty="0"/>
              <a:t>of defective or rotted lead painted </a:t>
            </a:r>
            <a:r>
              <a:rPr lang="en-US" sz="1600" dirty="0" smtClean="0"/>
              <a:t>substrates, lead </a:t>
            </a:r>
            <a:r>
              <a:rPr lang="en-US" sz="1600" dirty="0"/>
              <a:t>painted exterior </a:t>
            </a:r>
            <a:r>
              <a:rPr lang="en-US" sz="1600" dirty="0" smtClean="0"/>
              <a:t>surfaces, </a:t>
            </a:r>
            <a:r>
              <a:rPr lang="en-US" sz="1600" dirty="0"/>
              <a:t>other lead contaminated building components to include enclosure and </a:t>
            </a:r>
            <a:r>
              <a:rPr lang="en-US" sz="1600" dirty="0" smtClean="0"/>
              <a:t>replacement.</a:t>
            </a:r>
            <a:endParaRPr lang="en-US" sz="1600" dirty="0"/>
          </a:p>
          <a:p>
            <a:pPr marL="285750" indent="-285750">
              <a:buFont typeface="Arial" panose="020B0604020202020204" pitchFamily="34" charset="0"/>
              <a:buChar char="•"/>
            </a:pPr>
            <a:r>
              <a:rPr lang="en-US" sz="1600" dirty="0" smtClean="0"/>
              <a:t>Soil </a:t>
            </a:r>
            <a:r>
              <a:rPr lang="en-US" sz="1600" dirty="0"/>
              <a:t>remediation of accessible lead contaminated soil.</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685358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200" dirty="0"/>
              <a:t> </a:t>
            </a:r>
            <a:r>
              <a:rPr lang="en-US" sz="3500" b="1" dirty="0">
                <a:solidFill>
                  <a:schemeClr val="bg1"/>
                </a:solidFill>
              </a:rPr>
              <a:t>How </a:t>
            </a:r>
            <a:r>
              <a:rPr lang="en-US" sz="3500" b="1" dirty="0" smtClean="0">
                <a:solidFill>
                  <a:schemeClr val="bg1"/>
                </a:solidFill>
              </a:rPr>
              <a:t>do </a:t>
            </a:r>
            <a:r>
              <a:rPr lang="en-US" sz="3500" b="1" dirty="0">
                <a:solidFill>
                  <a:schemeClr val="bg1"/>
                </a:solidFill>
              </a:rPr>
              <a:t>the Energy </a:t>
            </a:r>
            <a:r>
              <a:rPr lang="en-US" sz="3500" b="1" dirty="0" smtClean="0">
                <a:solidFill>
                  <a:schemeClr val="bg1"/>
                </a:solidFill>
              </a:rPr>
              <a:t>Programs Work </a:t>
            </a:r>
            <a:r>
              <a:rPr lang="en-US" sz="3500" b="1" dirty="0">
                <a:solidFill>
                  <a:schemeClr val="bg1"/>
                </a:solidFill>
              </a:rPr>
              <a:t>at the State </a:t>
            </a:r>
            <a:r>
              <a:rPr lang="en-US" sz="3500" b="1" dirty="0" smtClean="0">
                <a:solidFill>
                  <a:schemeClr val="bg1"/>
                </a:solidFill>
              </a:rPr>
              <a:t>Level</a:t>
            </a:r>
            <a:r>
              <a:rPr lang="en-US" sz="3500" b="1" dirty="0">
                <a:solidFill>
                  <a:schemeClr val="bg1"/>
                </a:solidFill>
              </a:rPr>
              <a:t>? </a:t>
            </a:r>
            <a:r>
              <a:rPr lang="en-US" sz="3200" dirty="0">
                <a:solidFill>
                  <a:schemeClr val="bg1"/>
                </a:solidFill>
              </a:rPr>
              <a:t/>
            </a:r>
            <a:br>
              <a:rPr lang="en-US" sz="3200" dirty="0">
                <a:solidFill>
                  <a:schemeClr val="bg1"/>
                </a:solidFill>
              </a:rPr>
            </a:br>
            <a:endParaRPr lang="en-US" sz="32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graphicFrame>
        <p:nvGraphicFramePr>
          <p:cNvPr id="18" name="Content Placeholder 3"/>
          <p:cNvGraphicFramePr>
            <a:graphicFrameLocks/>
          </p:cNvGraphicFramePr>
          <p:nvPr>
            <p:extLst>
              <p:ext uri="{D42A27DB-BD31-4B8C-83A1-F6EECF244321}">
                <p14:modId xmlns:p14="http://schemas.microsoft.com/office/powerpoint/2010/main" val="2562823527"/>
              </p:ext>
            </p:extLst>
          </p:nvPr>
        </p:nvGraphicFramePr>
        <p:xfrm>
          <a:off x="990600" y="1905000"/>
          <a:ext cx="7374361" cy="472059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8" name="Slide Number Placeholder 7"/>
          <p:cNvSpPr>
            <a:spLocks noGrp="1"/>
          </p:cNvSpPr>
          <p:nvPr>
            <p:ph type="sldNum" sz="quarter" idx="12"/>
          </p:nvPr>
        </p:nvSpPr>
        <p:spPr/>
        <p:txBody>
          <a:bodyPr/>
          <a:lstStyle/>
          <a:p>
            <a:fld id="{CF63CFEC-D876-498A-951A-753450E01640}" type="slidenum">
              <a:rPr lang="en-US" smtClean="0"/>
              <a:pPr/>
              <a:t>2</a:t>
            </a:fld>
            <a:endParaRPr lang="en-US"/>
          </a:p>
        </p:txBody>
      </p:sp>
    </p:spTree>
    <p:extLst>
      <p:ext uri="{BB962C8B-B14F-4D97-AF65-F5344CB8AC3E}">
        <p14:creationId xmlns:p14="http://schemas.microsoft.com/office/powerpoint/2010/main" val="3368047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3" y="-45217"/>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500" b="1" dirty="0"/>
              <a:t> </a:t>
            </a:r>
            <a:r>
              <a:rPr lang="en-US" sz="3500" b="1" dirty="0" smtClean="0">
                <a:solidFill>
                  <a:schemeClr val="bg1"/>
                </a:solidFill>
              </a:rPr>
              <a:t>Healthy Home Interventions</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8" name="Content Placeholder 2"/>
          <p:cNvSpPr txBox="1">
            <a:spLocks/>
          </p:cNvSpPr>
          <p:nvPr/>
        </p:nvSpPr>
        <p:spPr>
          <a:xfrm>
            <a:off x="457200" y="2743200"/>
            <a:ext cx="8229600" cy="3382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endParaRPr lang="en-US" dirty="0">
              <a:solidFill>
                <a:schemeClr val="tx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20</a:t>
            </a:fld>
            <a:endParaRPr lang="en-US"/>
          </a:p>
        </p:txBody>
      </p:sp>
      <p:sp>
        <p:nvSpPr>
          <p:cNvPr id="12" name="TextBox 11"/>
          <p:cNvSpPr txBox="1"/>
          <p:nvPr/>
        </p:nvSpPr>
        <p:spPr>
          <a:xfrm>
            <a:off x="147978" y="2309446"/>
            <a:ext cx="8366556" cy="4124206"/>
          </a:xfrm>
          <a:prstGeom prst="rect">
            <a:avLst/>
          </a:prstGeom>
          <a:noFill/>
        </p:spPr>
        <p:txBody>
          <a:bodyPr wrap="square" rtlCol="0">
            <a:spAutoFit/>
          </a:bodyPr>
          <a:lstStyle/>
          <a:p>
            <a:r>
              <a:rPr lang="en-US" b="1" dirty="0" smtClean="0"/>
              <a:t>Healthy Home Interventions (29 possible):</a:t>
            </a:r>
            <a:endParaRPr lang="en-US" sz="1600" b="1" i="1" dirty="0"/>
          </a:p>
          <a:p>
            <a:pPr marL="742950" lvl="1" indent="-285750">
              <a:buFont typeface="Arial" panose="020B0604020202020204" pitchFamily="34" charset="0"/>
              <a:buChar char="•"/>
            </a:pPr>
            <a:r>
              <a:rPr lang="en-US" sz="1600" dirty="0" smtClean="0"/>
              <a:t>Damp and Mold Growth</a:t>
            </a:r>
          </a:p>
          <a:p>
            <a:pPr marL="742950" lvl="1" indent="-285750">
              <a:buFont typeface="Arial" panose="020B0604020202020204" pitchFamily="34" charset="0"/>
              <a:buChar char="•"/>
            </a:pPr>
            <a:r>
              <a:rPr lang="en-US" sz="1600" dirty="0" smtClean="0"/>
              <a:t>Excess Cold or Heat</a:t>
            </a:r>
          </a:p>
          <a:p>
            <a:pPr marL="742950" lvl="1" indent="-285750">
              <a:buFont typeface="Arial" panose="020B0604020202020204" pitchFamily="34" charset="0"/>
              <a:buChar char="•"/>
            </a:pPr>
            <a:r>
              <a:rPr lang="en-US" sz="1600" dirty="0" err="1" smtClean="0"/>
              <a:t>Abestos</a:t>
            </a:r>
            <a:r>
              <a:rPr lang="en-US" sz="1600" dirty="0" smtClean="0"/>
              <a:t>, Silica, and other Man-Made Mineral Fibers</a:t>
            </a:r>
          </a:p>
          <a:p>
            <a:pPr marL="742950" lvl="1" indent="-285750">
              <a:buFont typeface="Arial" panose="020B0604020202020204" pitchFamily="34" charset="0"/>
              <a:buChar char="•"/>
            </a:pPr>
            <a:r>
              <a:rPr lang="en-US" sz="1600" dirty="0" smtClean="0"/>
              <a:t>Biocides</a:t>
            </a:r>
          </a:p>
          <a:p>
            <a:pPr marL="742950" lvl="1" indent="-285750">
              <a:buFont typeface="Arial" panose="020B0604020202020204" pitchFamily="34" charset="0"/>
              <a:buChar char="•"/>
            </a:pPr>
            <a:r>
              <a:rPr lang="en-US" sz="1600" dirty="0" smtClean="0"/>
              <a:t>Carbon Monoxide and Fuel combustion products</a:t>
            </a:r>
          </a:p>
          <a:p>
            <a:pPr marL="742950" lvl="1" indent="-285750">
              <a:buFont typeface="Arial" panose="020B0604020202020204" pitchFamily="34" charset="0"/>
              <a:buChar char="•"/>
            </a:pPr>
            <a:r>
              <a:rPr lang="en-US" sz="1600" dirty="0" smtClean="0"/>
              <a:t>Radiation</a:t>
            </a:r>
          </a:p>
          <a:p>
            <a:pPr marL="742950" lvl="1" indent="-285750">
              <a:buFont typeface="Arial" panose="020B0604020202020204" pitchFamily="34" charset="0"/>
              <a:buChar char="•"/>
            </a:pPr>
            <a:r>
              <a:rPr lang="en-US" sz="1600" dirty="0" smtClean="0"/>
              <a:t>Entry by Intruders</a:t>
            </a:r>
          </a:p>
          <a:p>
            <a:pPr marL="742950" lvl="1" indent="-285750">
              <a:buFont typeface="Arial" panose="020B0604020202020204" pitchFamily="34" charset="0"/>
              <a:buChar char="•"/>
            </a:pPr>
            <a:r>
              <a:rPr lang="en-US" sz="1600" dirty="0" smtClean="0"/>
              <a:t>Lighting</a:t>
            </a:r>
          </a:p>
          <a:p>
            <a:pPr marL="742950" lvl="1" indent="-285750">
              <a:buFont typeface="Arial" panose="020B0604020202020204" pitchFamily="34" charset="0"/>
              <a:buChar char="•"/>
            </a:pPr>
            <a:r>
              <a:rPr lang="en-US" sz="1600" dirty="0" smtClean="0"/>
              <a:t>Noise</a:t>
            </a:r>
          </a:p>
          <a:p>
            <a:pPr marL="742950" lvl="1" indent="-285750">
              <a:buFont typeface="Arial" panose="020B0604020202020204" pitchFamily="34" charset="0"/>
              <a:buChar char="•"/>
            </a:pPr>
            <a:r>
              <a:rPr lang="en-US" sz="1600" dirty="0" smtClean="0"/>
              <a:t>Domestic Hygiene, Pests, and Refuse</a:t>
            </a:r>
          </a:p>
          <a:p>
            <a:pPr marL="742950" lvl="1" indent="-285750">
              <a:buFont typeface="Arial" panose="020B0604020202020204" pitchFamily="34" charset="0"/>
              <a:buChar char="•"/>
            </a:pPr>
            <a:r>
              <a:rPr lang="en-US" sz="1600" dirty="0" smtClean="0"/>
              <a:t>Falls associated with baths, level surfaces, stairs, etc.</a:t>
            </a:r>
          </a:p>
          <a:p>
            <a:pPr marL="742950" lvl="1" indent="-285750">
              <a:buFont typeface="Arial" panose="020B0604020202020204" pitchFamily="34" charset="0"/>
              <a:buChar char="•"/>
            </a:pPr>
            <a:r>
              <a:rPr lang="en-US" sz="1600" dirty="0" smtClean="0"/>
              <a:t>Electrical </a:t>
            </a:r>
            <a:r>
              <a:rPr lang="en-US" sz="1600" dirty="0" err="1" smtClean="0"/>
              <a:t>Harzards</a:t>
            </a:r>
            <a:endParaRPr lang="en-US" sz="1600" dirty="0" smtClean="0"/>
          </a:p>
          <a:p>
            <a:pPr marL="742950" lvl="1" indent="-285750">
              <a:buFont typeface="Arial" panose="020B0604020202020204" pitchFamily="34" charset="0"/>
              <a:buChar char="•"/>
            </a:pPr>
            <a:r>
              <a:rPr lang="en-US" sz="1600" dirty="0" smtClean="0"/>
              <a:t>Etc.</a:t>
            </a:r>
            <a:endParaRPr lang="en-US" sz="1600" dirty="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6313047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3" y="-45217"/>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500" b="1" dirty="0"/>
              <a:t> </a:t>
            </a:r>
            <a:r>
              <a:rPr lang="en-US" sz="3500" b="1" dirty="0" smtClean="0">
                <a:solidFill>
                  <a:schemeClr val="bg1"/>
                </a:solidFill>
              </a:rPr>
              <a:t>LSHHHP Eligibility</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8" name="Content Placeholder 2"/>
          <p:cNvSpPr txBox="1">
            <a:spLocks/>
          </p:cNvSpPr>
          <p:nvPr/>
        </p:nvSpPr>
        <p:spPr>
          <a:xfrm>
            <a:off x="457200" y="2743200"/>
            <a:ext cx="8229600" cy="3382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endParaRPr lang="en-US" dirty="0">
              <a:solidFill>
                <a:schemeClr val="tx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21</a:t>
            </a:fld>
            <a:endParaRPr lang="en-US"/>
          </a:p>
        </p:txBody>
      </p:sp>
      <p:sp>
        <p:nvSpPr>
          <p:cNvPr id="12" name="TextBox 11"/>
          <p:cNvSpPr txBox="1"/>
          <p:nvPr/>
        </p:nvSpPr>
        <p:spPr>
          <a:xfrm>
            <a:off x="228600" y="2540085"/>
            <a:ext cx="8285934" cy="3647152"/>
          </a:xfrm>
          <a:prstGeom prst="rect">
            <a:avLst/>
          </a:prstGeom>
          <a:noFill/>
        </p:spPr>
        <p:txBody>
          <a:bodyPr wrap="square" rtlCol="0">
            <a:spAutoFit/>
          </a:bodyPr>
          <a:lstStyle/>
          <a:p>
            <a:r>
              <a:rPr lang="en-US" b="1" dirty="0" smtClean="0"/>
              <a:t>To Qualify:</a:t>
            </a:r>
          </a:p>
          <a:p>
            <a:endParaRPr lang="en-US" b="1" dirty="0" smtClean="0"/>
          </a:p>
          <a:p>
            <a:pPr marL="285750" indent="-285750">
              <a:spcAft>
                <a:spcPts val="600"/>
              </a:spcAft>
              <a:buFont typeface="Arial" panose="020B0604020202020204" pitchFamily="34" charset="0"/>
              <a:buChar char="•"/>
            </a:pPr>
            <a:r>
              <a:rPr lang="en-US" dirty="0" smtClean="0"/>
              <a:t>Located </a:t>
            </a:r>
            <a:r>
              <a:rPr lang="en-US" dirty="0"/>
              <a:t>in one of the eligible targeted areas and have children with elevated </a:t>
            </a:r>
            <a:r>
              <a:rPr lang="en-US" dirty="0" smtClean="0"/>
              <a:t>blood lead </a:t>
            </a:r>
            <a:r>
              <a:rPr lang="en-US" dirty="0"/>
              <a:t>levels residing in the unit;</a:t>
            </a:r>
          </a:p>
          <a:p>
            <a:pPr marL="285750" indent="-285750">
              <a:spcAft>
                <a:spcPts val="600"/>
              </a:spcAft>
              <a:buFont typeface="Arial" panose="020B0604020202020204" pitchFamily="34" charset="0"/>
              <a:buChar char="•"/>
            </a:pPr>
            <a:r>
              <a:rPr lang="en-US" dirty="0" smtClean="0"/>
              <a:t>Occupied </a:t>
            </a:r>
            <a:r>
              <a:rPr lang="en-US" dirty="0"/>
              <a:t>by low or very low-income tenants / owner-occupants at or below </a:t>
            </a:r>
            <a:r>
              <a:rPr lang="en-US" b="1" dirty="0" smtClean="0"/>
              <a:t>80% of </a:t>
            </a:r>
            <a:r>
              <a:rPr lang="en-US" b="1" dirty="0"/>
              <a:t>the Area Median </a:t>
            </a:r>
            <a:r>
              <a:rPr lang="en-US" b="1" dirty="0" smtClean="0"/>
              <a:t>Income</a:t>
            </a:r>
            <a:r>
              <a:rPr lang="en-US" dirty="0" smtClean="0"/>
              <a:t>;</a:t>
            </a:r>
            <a:endParaRPr lang="en-US" dirty="0"/>
          </a:p>
          <a:p>
            <a:pPr marL="285750" indent="-285750">
              <a:spcAft>
                <a:spcPts val="600"/>
              </a:spcAft>
              <a:buFont typeface="Arial" panose="020B0604020202020204" pitchFamily="34" charset="0"/>
              <a:buChar char="•"/>
            </a:pPr>
            <a:r>
              <a:rPr lang="en-US" dirty="0" smtClean="0"/>
              <a:t>Occupied </a:t>
            </a:r>
            <a:r>
              <a:rPr lang="en-US" dirty="0"/>
              <a:t>by a family who has at least </a:t>
            </a:r>
            <a:r>
              <a:rPr lang="en-US" b="1" dirty="0"/>
              <a:t>one child under six (6) years </a:t>
            </a:r>
            <a:r>
              <a:rPr lang="en-US" dirty="0"/>
              <a:t>or there is </a:t>
            </a:r>
            <a:r>
              <a:rPr lang="en-US" dirty="0" smtClean="0"/>
              <a:t>a child </a:t>
            </a:r>
            <a:r>
              <a:rPr lang="en-US" dirty="0"/>
              <a:t>under six (6) years of age who spends an average of 10 hours or more </a:t>
            </a:r>
            <a:r>
              <a:rPr lang="en-US" dirty="0" smtClean="0"/>
              <a:t>per week </a:t>
            </a:r>
            <a:r>
              <a:rPr lang="en-US" dirty="0"/>
              <a:t>(a period of Sunday through Saturday) in a rental unit. Each day’s visits </a:t>
            </a:r>
            <a:r>
              <a:rPr lang="en-US" dirty="0" smtClean="0"/>
              <a:t>must last </a:t>
            </a:r>
            <a:r>
              <a:rPr lang="en-US" dirty="0"/>
              <a:t>at least 3 hours and the combined weekly visit last at least 6 hours. </a:t>
            </a:r>
            <a:r>
              <a:rPr lang="en-US" dirty="0" smtClean="0"/>
              <a:t>The combined </a:t>
            </a:r>
            <a:r>
              <a:rPr lang="en-US" b="1" dirty="0"/>
              <a:t>annual visits must total at least 60 hours</a:t>
            </a:r>
            <a:r>
              <a:rPr lang="en-US" dirty="0"/>
              <a:t>.</a:t>
            </a:r>
            <a:endParaRPr lang="en-US" dirty="0" smtClean="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0137939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3" y="-45217"/>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500" b="1" dirty="0"/>
              <a:t> </a:t>
            </a:r>
            <a:r>
              <a:rPr lang="en-US" sz="3500" b="1" dirty="0" smtClean="0">
                <a:solidFill>
                  <a:schemeClr val="bg1"/>
                </a:solidFill>
              </a:rPr>
              <a:t>LSHHHP Eligibility Exceptions</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8" name="Content Placeholder 2"/>
          <p:cNvSpPr txBox="1">
            <a:spLocks/>
          </p:cNvSpPr>
          <p:nvPr/>
        </p:nvSpPr>
        <p:spPr>
          <a:xfrm>
            <a:off x="457200" y="2743200"/>
            <a:ext cx="8229600" cy="3382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endParaRPr lang="en-US" dirty="0">
              <a:solidFill>
                <a:schemeClr val="tx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22</a:t>
            </a:fld>
            <a:endParaRPr lang="en-US"/>
          </a:p>
        </p:txBody>
      </p:sp>
      <p:sp>
        <p:nvSpPr>
          <p:cNvPr id="12" name="TextBox 11"/>
          <p:cNvSpPr txBox="1"/>
          <p:nvPr/>
        </p:nvSpPr>
        <p:spPr>
          <a:xfrm>
            <a:off x="228600" y="2387685"/>
            <a:ext cx="8285934" cy="3693319"/>
          </a:xfrm>
          <a:prstGeom prst="rect">
            <a:avLst/>
          </a:prstGeom>
          <a:noFill/>
        </p:spPr>
        <p:txBody>
          <a:bodyPr wrap="square" rtlCol="0">
            <a:spAutoFit/>
          </a:bodyPr>
          <a:lstStyle/>
          <a:p>
            <a:r>
              <a:rPr lang="en-US" b="1" dirty="0" smtClean="0"/>
              <a:t>Exceptions: </a:t>
            </a:r>
          </a:p>
          <a:p>
            <a:endParaRPr lang="en-US" b="1" dirty="0" smtClean="0"/>
          </a:p>
          <a:p>
            <a:pPr marL="285750" indent="-285750">
              <a:buFont typeface="Arial" panose="020B0604020202020204" pitchFamily="34" charset="0"/>
              <a:buChar char="•"/>
            </a:pPr>
            <a:r>
              <a:rPr lang="en-US" b="1" dirty="0"/>
              <a:t>Rental Housing Grants: </a:t>
            </a:r>
            <a:r>
              <a:rPr lang="en-US" dirty="0" smtClean="0"/>
              <a:t>At least </a:t>
            </a:r>
            <a:r>
              <a:rPr lang="en-US" b="1" dirty="0" smtClean="0"/>
              <a:t>50 percent </a:t>
            </a:r>
            <a:r>
              <a:rPr lang="en-US" dirty="0"/>
              <a:t>of the units must be occupied by or made available to families with incomes </a:t>
            </a:r>
            <a:r>
              <a:rPr lang="en-US" dirty="0" smtClean="0"/>
              <a:t>at or </a:t>
            </a:r>
            <a:r>
              <a:rPr lang="en-US" dirty="0"/>
              <a:t>below 50 percent of the area median income level. The remaining rental units shall </a:t>
            </a:r>
            <a:r>
              <a:rPr lang="en-US" dirty="0" smtClean="0"/>
              <a:t>be occupied </a:t>
            </a:r>
            <a:r>
              <a:rPr lang="en-US" dirty="0"/>
              <a:t>and/or made available to families with incomes </a:t>
            </a:r>
            <a:r>
              <a:rPr lang="en-US" b="1" dirty="0"/>
              <a:t>at or below 80 percent</a:t>
            </a:r>
            <a:r>
              <a:rPr lang="en-US" dirty="0"/>
              <a:t> of </a:t>
            </a:r>
            <a:r>
              <a:rPr lang="en-US" dirty="0" smtClean="0"/>
              <a:t>the area </a:t>
            </a:r>
            <a:r>
              <a:rPr lang="en-US" dirty="0"/>
              <a:t>median income level</a:t>
            </a:r>
            <a:r>
              <a:rPr lang="en-US" dirty="0" smtClean="0"/>
              <a:t>.</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Rental </a:t>
            </a:r>
            <a:r>
              <a:rPr lang="en-US" dirty="0"/>
              <a:t>units do </a:t>
            </a:r>
            <a:r>
              <a:rPr lang="en-US" b="1" dirty="0"/>
              <a:t>not </a:t>
            </a:r>
            <a:r>
              <a:rPr lang="en-US" dirty="0"/>
              <a:t>have to meet the child occupancy rule. Vacant rental units are eligible, but vacant homeowner units are not.</a:t>
            </a:r>
            <a:endParaRPr lang="en-US" dirty="0" smtClean="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b="1" dirty="0" smtClean="0"/>
              <a:t>10</a:t>
            </a:r>
            <a:r>
              <a:rPr lang="en-US" b="1" dirty="0"/>
              <a:t>% of homeowner units do not have to meet the child criteria</a:t>
            </a:r>
            <a:r>
              <a:rPr lang="en-US" dirty="0"/>
              <a:t> </a:t>
            </a:r>
            <a:r>
              <a:rPr lang="en-US" dirty="0" smtClean="0"/>
              <a:t>and may </a:t>
            </a:r>
            <a:r>
              <a:rPr lang="en-US" dirty="0"/>
              <a:t>be considered for lead program assistance. </a:t>
            </a:r>
            <a:endParaRPr lang="en-US" dirty="0" smtClean="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54197573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sp>
        <p:nvSpPr>
          <p:cNvPr id="8" name="TextBox 7"/>
          <p:cNvSpPr txBox="1"/>
          <p:nvPr/>
        </p:nvSpPr>
        <p:spPr>
          <a:xfrm>
            <a:off x="4607289" y="76200"/>
            <a:ext cx="4841511" cy="1446550"/>
          </a:xfrm>
          <a:prstGeom prst="rect">
            <a:avLst/>
          </a:prstGeom>
          <a:noFill/>
          <a:effectLst>
            <a:innerShdw blurRad="63500" dist="50800" dir="13500000">
              <a:prstClr val="black">
                <a:alpha val="50000"/>
              </a:prstClr>
            </a:innerShdw>
          </a:effectLst>
        </p:spPr>
        <p:txBody>
          <a:bodyPr wrap="square" rtlCol="0">
            <a:spAutoFit/>
          </a:bodyPr>
          <a:lstStyle/>
          <a:p>
            <a:r>
              <a:rPr lang="en-US" sz="6000" b="1" dirty="0" smtClean="0">
                <a:solidFill>
                  <a:schemeClr val="bg1"/>
                </a:solidFill>
                <a:effectLst>
                  <a:outerShdw blurRad="60007" dist="310007" dir="7680000" sy="30000" kx="1300200" algn="ctr" rotWithShape="0">
                    <a:prstClr val="black">
                      <a:alpha val="32000"/>
                    </a:prstClr>
                  </a:outerShdw>
                </a:effectLst>
                <a:latin typeface="Times New Roman" panose="02020603050405020304" pitchFamily="18" charset="0"/>
                <a:cs typeface="Times New Roman" panose="02020603050405020304" pitchFamily="18" charset="0"/>
              </a:rPr>
              <a:t>LOUISIANA</a:t>
            </a:r>
          </a:p>
          <a:p>
            <a:r>
              <a:rPr lang="en-US" sz="2400" dirty="0" smtClean="0">
                <a:solidFill>
                  <a:schemeClr val="bg1"/>
                </a:solidFill>
              </a:rPr>
              <a:t>  </a:t>
            </a:r>
            <a:r>
              <a:rPr lang="en-US" sz="2600" b="1" dirty="0" smtClean="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rPr>
              <a:t>HOUSING CORPORATION</a:t>
            </a:r>
            <a:endParaRPr lang="en-US" sz="2600" b="1" dirty="0">
              <a:solidFill>
                <a:schemeClr val="bg1"/>
              </a:solidFill>
              <a:effectLst>
                <a:reflection blurRad="139700" stA="55000" endA="300" endPos="45500" dir="5400000" sy="-100000" algn="bl" rotWithShape="0"/>
              </a:effectLst>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6" name="Title 6"/>
          <p:cNvSpPr txBox="1">
            <a:spLocks/>
          </p:cNvSpPr>
          <p:nvPr/>
        </p:nvSpPr>
        <p:spPr>
          <a:xfrm>
            <a:off x="152401" y="2357268"/>
            <a:ext cx="8991600" cy="312913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6000" dirty="0" smtClean="0"/>
              <a:t> </a:t>
            </a:r>
            <a:r>
              <a:rPr lang="en-US" sz="5500" b="1" dirty="0" smtClean="0"/>
              <a:t>Performance Based </a:t>
            </a:r>
          </a:p>
          <a:p>
            <a:r>
              <a:rPr lang="en-US" sz="5500" b="1" dirty="0" smtClean="0"/>
              <a:t>Contract Administration (PBCA)</a:t>
            </a:r>
          </a:p>
        </p:txBody>
      </p:sp>
      <p:sp>
        <p:nvSpPr>
          <p:cNvPr id="15" name="Subtitle 2"/>
          <p:cNvSpPr txBox="1">
            <a:spLocks/>
          </p:cNvSpPr>
          <p:nvPr/>
        </p:nvSpPr>
        <p:spPr>
          <a:xfrm>
            <a:off x="838200" y="3886200"/>
            <a:ext cx="7431711" cy="990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i="1" dirty="0">
              <a:solidFill>
                <a:schemeClr val="tx1"/>
              </a:solidFill>
            </a:endParaRPr>
          </a:p>
        </p:txBody>
      </p:sp>
      <p:sp>
        <p:nvSpPr>
          <p:cNvPr id="12" name="Slide Number Placeholder 11"/>
          <p:cNvSpPr>
            <a:spLocks noGrp="1"/>
          </p:cNvSpPr>
          <p:nvPr>
            <p:ph type="sldNum" sz="quarter" idx="12"/>
          </p:nvPr>
        </p:nvSpPr>
        <p:spPr/>
        <p:txBody>
          <a:bodyPr/>
          <a:lstStyle/>
          <a:p>
            <a:fld id="{CF63CFEC-D876-498A-951A-753450E01640}" type="slidenum">
              <a:rPr lang="en-US" smtClean="0"/>
              <a:pPr/>
              <a:t>23</a:t>
            </a:fld>
            <a:endParaRPr lang="en-US"/>
          </a:p>
        </p:txBody>
      </p:sp>
      <p:sp>
        <p:nvSpPr>
          <p:cNvPr id="13" name="AutoShape 6" descr="Multifamily Leadership | HUD.gov / U.S. Department of Housing and Urban  Development (HU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7736024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200" b="1" dirty="0"/>
              <a:t> </a:t>
            </a:r>
            <a:r>
              <a:rPr lang="en-US" sz="4000" b="1" dirty="0" smtClean="0">
                <a:solidFill>
                  <a:schemeClr val="bg1"/>
                </a:solidFill>
              </a:rPr>
              <a:t>Performance Based Contract Admin.</a:t>
            </a:r>
            <a:endParaRPr lang="en-US" sz="40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8" name="Rectangle 7"/>
          <p:cNvSpPr/>
          <p:nvPr/>
        </p:nvSpPr>
        <p:spPr>
          <a:xfrm>
            <a:off x="0" y="2611666"/>
            <a:ext cx="9144000" cy="2569934"/>
          </a:xfrm>
          <a:prstGeom prst="rect">
            <a:avLst/>
          </a:prstGeom>
        </p:spPr>
        <p:txBody>
          <a:bodyPr wrap="square">
            <a:spAutoFit/>
          </a:bodyPr>
          <a:lstStyle/>
          <a:p>
            <a:pPr marL="285750" indent="-285750">
              <a:buFont typeface="Arial" panose="020B0604020202020204" pitchFamily="34" charset="0"/>
              <a:buChar char="•"/>
            </a:pPr>
            <a:r>
              <a:rPr lang="en-US" sz="2300" dirty="0" smtClean="0"/>
              <a:t>LHC is </a:t>
            </a:r>
            <a:r>
              <a:rPr lang="en-US" sz="2300" dirty="0"/>
              <a:t>under contract with </a:t>
            </a:r>
            <a:r>
              <a:rPr lang="en-US" sz="2300" dirty="0" smtClean="0"/>
              <a:t>HUD </a:t>
            </a:r>
            <a:r>
              <a:rPr lang="en-US" sz="2300" dirty="0"/>
              <a:t>to provide monitoring and oversight services of HUD’s Multifamily Project Based Section 8 Portfolio.  LHC performs HUD’s duties </a:t>
            </a:r>
            <a:r>
              <a:rPr lang="en-US" sz="2300" dirty="0" smtClean="0"/>
              <a:t>for </a:t>
            </a:r>
            <a:r>
              <a:rPr lang="en-US" sz="2300" dirty="0"/>
              <a:t>several areas excluding financial management and physical inspections.</a:t>
            </a:r>
          </a:p>
          <a:p>
            <a:pPr marL="285750" indent="-285750">
              <a:buFont typeface="Arial" panose="020B0604020202020204" pitchFamily="34" charset="0"/>
              <a:buChar char="•"/>
            </a:pPr>
            <a:endParaRPr lang="en-US" sz="2300" dirty="0"/>
          </a:p>
          <a:p>
            <a:pPr marL="285750" indent="-285750">
              <a:buFont typeface="Arial" panose="020B0604020202020204" pitchFamily="34" charset="0"/>
              <a:buChar char="•"/>
            </a:pPr>
            <a:r>
              <a:rPr lang="en-US" sz="2300" dirty="0"/>
              <a:t>LHC/LHFA was selected as the </a:t>
            </a:r>
            <a:r>
              <a:rPr lang="en-US" sz="2300" dirty="0" smtClean="0"/>
              <a:t>PBCA for </a:t>
            </a:r>
            <a:r>
              <a:rPr lang="en-US" sz="2300" dirty="0"/>
              <a:t>the State in August </a:t>
            </a:r>
            <a:r>
              <a:rPr lang="en-US" sz="2300" dirty="0" smtClean="0"/>
              <a:t>2002 </a:t>
            </a:r>
            <a:r>
              <a:rPr lang="en-US" sz="2300" dirty="0"/>
              <a:t>and began administering the program on April 1, 2003.</a:t>
            </a:r>
          </a:p>
        </p:txBody>
      </p:sp>
      <p:sp>
        <p:nvSpPr>
          <p:cNvPr id="12" name="Slide Number Placeholder 11"/>
          <p:cNvSpPr>
            <a:spLocks noGrp="1"/>
          </p:cNvSpPr>
          <p:nvPr>
            <p:ph type="sldNum" sz="quarter" idx="12"/>
          </p:nvPr>
        </p:nvSpPr>
        <p:spPr/>
        <p:txBody>
          <a:bodyPr/>
          <a:lstStyle/>
          <a:p>
            <a:fld id="{CF63CFEC-D876-498A-951A-753450E01640}" type="slidenum">
              <a:rPr lang="en-US" smtClean="0"/>
              <a:pPr/>
              <a:t>24</a:t>
            </a:fld>
            <a:endParaRPr lang="en-US"/>
          </a:p>
        </p:txBody>
      </p:sp>
    </p:spTree>
    <p:extLst>
      <p:ext uri="{BB962C8B-B14F-4D97-AF65-F5344CB8AC3E}">
        <p14:creationId xmlns:p14="http://schemas.microsoft.com/office/powerpoint/2010/main" val="15116135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200" b="1" dirty="0"/>
              <a:t> </a:t>
            </a:r>
            <a:r>
              <a:rPr lang="en-US" sz="3500" b="1" dirty="0" smtClean="0">
                <a:solidFill>
                  <a:schemeClr val="bg1"/>
                </a:solidFill>
              </a:rPr>
              <a:t>8 Performance Based Tasks Under Contract</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8" name="Rectangle 7"/>
          <p:cNvSpPr/>
          <p:nvPr/>
        </p:nvSpPr>
        <p:spPr>
          <a:xfrm>
            <a:off x="0" y="2209800"/>
            <a:ext cx="9144000" cy="3462486"/>
          </a:xfrm>
          <a:prstGeom prst="rect">
            <a:avLst/>
          </a:prstGeom>
        </p:spPr>
        <p:txBody>
          <a:bodyPr wrap="square">
            <a:spAutoFit/>
          </a:bodyPr>
          <a:lstStyle/>
          <a:p>
            <a:pPr marL="800100" lvl="1" indent="-342900">
              <a:spcAft>
                <a:spcPts val="600"/>
              </a:spcAft>
              <a:buFont typeface="Arial" panose="020B0604020202020204" pitchFamily="34" charset="0"/>
              <a:buChar char="•"/>
            </a:pPr>
            <a:r>
              <a:rPr lang="en-US" sz="2000" dirty="0" smtClean="0"/>
              <a:t>Onsite </a:t>
            </a:r>
            <a:r>
              <a:rPr lang="en-US" sz="2000" dirty="0"/>
              <a:t>Management and Occupancy Reviews (MORs)</a:t>
            </a:r>
          </a:p>
          <a:p>
            <a:pPr marL="800100" lvl="1" indent="-342900">
              <a:spcAft>
                <a:spcPts val="600"/>
              </a:spcAft>
              <a:buFont typeface="Arial" panose="020B0604020202020204" pitchFamily="34" charset="0"/>
              <a:buChar char="•"/>
            </a:pPr>
            <a:r>
              <a:rPr lang="en-US" sz="2000" dirty="0" smtClean="0"/>
              <a:t>Process </a:t>
            </a:r>
            <a:r>
              <a:rPr lang="en-US" sz="2000" dirty="0"/>
              <a:t>Rental Adjustments</a:t>
            </a:r>
          </a:p>
          <a:p>
            <a:pPr marL="800100" lvl="1" indent="-342900">
              <a:spcAft>
                <a:spcPts val="600"/>
              </a:spcAft>
              <a:buFont typeface="Arial" panose="020B0604020202020204" pitchFamily="34" charset="0"/>
              <a:buChar char="•"/>
            </a:pPr>
            <a:r>
              <a:rPr lang="en-US" sz="2000" dirty="0" smtClean="0"/>
              <a:t>Review</a:t>
            </a:r>
            <a:r>
              <a:rPr lang="en-US" sz="2000" dirty="0"/>
              <a:t>, Verify and Authorize Monthly Section 8 Project-Based Vouchers and Special Claims</a:t>
            </a:r>
          </a:p>
          <a:p>
            <a:pPr marL="800100" lvl="1" indent="-342900">
              <a:spcAft>
                <a:spcPts val="600"/>
              </a:spcAft>
              <a:buFont typeface="Arial" panose="020B0604020202020204" pitchFamily="34" charset="0"/>
              <a:buChar char="•"/>
            </a:pPr>
            <a:r>
              <a:rPr lang="en-US" sz="2000" dirty="0" smtClean="0"/>
              <a:t>Respond </a:t>
            </a:r>
            <a:r>
              <a:rPr lang="en-US" sz="2000" dirty="0"/>
              <a:t>to Life-threatening Health &amp; Safety </a:t>
            </a:r>
            <a:r>
              <a:rPr lang="en-US" sz="2000" dirty="0" smtClean="0"/>
              <a:t>Issues within </a:t>
            </a:r>
            <a:r>
              <a:rPr lang="en-US" sz="2000" dirty="0"/>
              <a:t>1 </a:t>
            </a:r>
            <a:r>
              <a:rPr lang="en-US" sz="2000" dirty="0" smtClean="0"/>
              <a:t>hour</a:t>
            </a:r>
            <a:endParaRPr lang="en-US" sz="2000" dirty="0"/>
          </a:p>
          <a:p>
            <a:pPr marL="800100" lvl="1" indent="-342900">
              <a:spcAft>
                <a:spcPts val="600"/>
              </a:spcAft>
              <a:buFont typeface="Arial" panose="020B0604020202020204" pitchFamily="34" charset="0"/>
              <a:buChar char="•"/>
            </a:pPr>
            <a:r>
              <a:rPr lang="en-US" sz="2000" dirty="0" smtClean="0"/>
              <a:t>Respond </a:t>
            </a:r>
            <a:r>
              <a:rPr lang="en-US" sz="2000" dirty="0"/>
              <a:t>to Non Life-threatening Health &amp; </a:t>
            </a:r>
            <a:r>
              <a:rPr lang="en-US" sz="2000" dirty="0" smtClean="0"/>
              <a:t>Safety </a:t>
            </a:r>
            <a:r>
              <a:rPr lang="en-US" sz="2000" dirty="0"/>
              <a:t>Issues </a:t>
            </a:r>
            <a:r>
              <a:rPr lang="en-US" sz="2000" dirty="0" smtClean="0"/>
              <a:t>within </a:t>
            </a:r>
            <a:r>
              <a:rPr lang="en-US" sz="2000" dirty="0"/>
              <a:t>2 business </a:t>
            </a:r>
            <a:r>
              <a:rPr lang="en-US" sz="2000" dirty="0" smtClean="0"/>
              <a:t>days</a:t>
            </a:r>
          </a:p>
          <a:p>
            <a:pPr marL="800100" lvl="1" indent="-342900">
              <a:spcAft>
                <a:spcPts val="600"/>
              </a:spcAft>
              <a:buFont typeface="Arial" panose="020B0604020202020204" pitchFamily="34" charset="0"/>
              <a:buChar char="•"/>
            </a:pPr>
            <a:r>
              <a:rPr lang="en-US" sz="2000" dirty="0" smtClean="0"/>
              <a:t>Submit Public Housing Agency audit</a:t>
            </a:r>
            <a:endParaRPr lang="en-US" sz="2000" dirty="0"/>
          </a:p>
          <a:p>
            <a:pPr marL="800100" lvl="1" indent="-342900">
              <a:spcAft>
                <a:spcPts val="600"/>
              </a:spcAft>
              <a:buFont typeface="Arial" panose="020B0604020202020204" pitchFamily="34" charset="0"/>
              <a:buChar char="•"/>
            </a:pPr>
            <a:r>
              <a:rPr lang="en-US" sz="2000" dirty="0" smtClean="0"/>
              <a:t>Renew </a:t>
            </a:r>
            <a:r>
              <a:rPr lang="en-US" sz="2000" dirty="0"/>
              <a:t>Expiring Housing Assistance Payment (HAP) Contracts</a:t>
            </a:r>
          </a:p>
          <a:p>
            <a:pPr marL="800100" lvl="1" indent="-342900">
              <a:spcAft>
                <a:spcPts val="600"/>
              </a:spcAft>
              <a:buFont typeface="Arial" panose="020B0604020202020204" pitchFamily="34" charset="0"/>
              <a:buChar char="•"/>
            </a:pPr>
            <a:r>
              <a:rPr lang="en-US" sz="2000" dirty="0" smtClean="0"/>
              <a:t>General </a:t>
            </a:r>
            <a:r>
              <a:rPr lang="en-US" sz="2000" dirty="0"/>
              <a:t>Reporting to HUD (</a:t>
            </a:r>
            <a:r>
              <a:rPr lang="en-US" sz="2000" dirty="0" smtClean="0"/>
              <a:t>Monthly </a:t>
            </a:r>
            <a:r>
              <a:rPr lang="en-US" sz="2000" dirty="0"/>
              <a:t>and Annually)</a:t>
            </a:r>
          </a:p>
        </p:txBody>
      </p:sp>
      <p:sp>
        <p:nvSpPr>
          <p:cNvPr id="12" name="Slide Number Placeholder 11"/>
          <p:cNvSpPr>
            <a:spLocks noGrp="1"/>
          </p:cNvSpPr>
          <p:nvPr>
            <p:ph type="sldNum" sz="quarter" idx="12"/>
          </p:nvPr>
        </p:nvSpPr>
        <p:spPr/>
        <p:txBody>
          <a:bodyPr/>
          <a:lstStyle/>
          <a:p>
            <a:fld id="{CF63CFEC-D876-498A-951A-753450E01640}" type="slidenum">
              <a:rPr lang="en-US" smtClean="0"/>
              <a:pPr/>
              <a:t>25</a:t>
            </a:fld>
            <a:endParaRPr lang="en-US"/>
          </a:p>
        </p:txBody>
      </p:sp>
    </p:spTree>
    <p:extLst>
      <p:ext uri="{BB962C8B-B14F-4D97-AF65-F5344CB8AC3E}">
        <p14:creationId xmlns:p14="http://schemas.microsoft.com/office/powerpoint/2010/main" val="16185577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200" b="1" dirty="0"/>
              <a:t> </a:t>
            </a:r>
            <a:r>
              <a:rPr lang="en-US" sz="3500" b="1" dirty="0" smtClean="0">
                <a:solidFill>
                  <a:schemeClr val="bg1"/>
                </a:solidFill>
              </a:rPr>
              <a:t>Assignments and Fees</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2" name="Rectangle 11"/>
          <p:cNvSpPr/>
          <p:nvPr/>
        </p:nvSpPr>
        <p:spPr>
          <a:xfrm>
            <a:off x="0" y="2229683"/>
            <a:ext cx="9144000" cy="3693319"/>
          </a:xfrm>
          <a:prstGeom prst="rect">
            <a:avLst/>
          </a:prstGeom>
        </p:spPr>
        <p:txBody>
          <a:bodyPr wrap="square">
            <a:spAutoFit/>
          </a:bodyPr>
          <a:lstStyle/>
          <a:p>
            <a:pPr marL="285750" indent="-285750">
              <a:buFont typeface="Arial" panose="020B0604020202020204" pitchFamily="34" charset="0"/>
              <a:buChar char="•"/>
            </a:pPr>
            <a:r>
              <a:rPr lang="en-US" dirty="0"/>
              <a:t>LHC currently monitors </a:t>
            </a:r>
            <a:r>
              <a:rPr lang="en-US" b="1" dirty="0" smtClean="0"/>
              <a:t>174 </a:t>
            </a:r>
            <a:r>
              <a:rPr lang="en-US" b="1" dirty="0"/>
              <a:t>contracts </a:t>
            </a:r>
            <a:r>
              <a:rPr lang="en-US" dirty="0"/>
              <a:t>comprising of </a:t>
            </a:r>
            <a:r>
              <a:rPr lang="en-US" b="1" dirty="0" smtClean="0"/>
              <a:t>15,036 </a:t>
            </a:r>
            <a:r>
              <a:rPr lang="en-US" b="1" dirty="0"/>
              <a:t>units.</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Administrative fees:</a:t>
            </a:r>
          </a:p>
          <a:p>
            <a:pPr marL="742950" lvl="1" indent="-285750">
              <a:buFont typeface="Arial" panose="020B0604020202020204" pitchFamily="34" charset="0"/>
              <a:buChar char="•"/>
            </a:pPr>
            <a:r>
              <a:rPr lang="en-US" dirty="0" smtClean="0"/>
              <a:t>2% X 2 BR </a:t>
            </a:r>
            <a:r>
              <a:rPr lang="en-US" dirty="0"/>
              <a:t>Fair Market Rent (FMR) for each covered unit assigned to the Public Housing </a:t>
            </a:r>
            <a:r>
              <a:rPr lang="en-US" dirty="0" smtClean="0"/>
              <a:t>Authority  </a:t>
            </a:r>
          </a:p>
          <a:p>
            <a:pPr marL="742950" lvl="1" indent="-285750">
              <a:buFont typeface="Arial" panose="020B0604020202020204" pitchFamily="34" charset="0"/>
              <a:buChar char="•"/>
            </a:pPr>
            <a:r>
              <a:rPr lang="en-US" dirty="0" smtClean="0"/>
              <a:t>Based on FFY 2021 </a:t>
            </a:r>
            <a:r>
              <a:rPr lang="en-US" dirty="0"/>
              <a:t>FMRs, the maximum </a:t>
            </a:r>
            <a:r>
              <a:rPr lang="en-US" dirty="0" smtClean="0"/>
              <a:t>admin </a:t>
            </a:r>
            <a:r>
              <a:rPr lang="en-US" dirty="0"/>
              <a:t>fee is </a:t>
            </a:r>
            <a:r>
              <a:rPr lang="en-US" b="1" dirty="0" smtClean="0"/>
              <a:t>$258,137/month</a:t>
            </a:r>
            <a:r>
              <a:rPr lang="en-US" dirty="0" smtClean="0"/>
              <a:t> </a:t>
            </a:r>
            <a:r>
              <a:rPr lang="en-US" dirty="0"/>
              <a:t>and </a:t>
            </a:r>
            <a:r>
              <a:rPr lang="en-US" b="1" dirty="0" smtClean="0"/>
              <a:t>$3.1M/year</a:t>
            </a:r>
          </a:p>
          <a:p>
            <a:pPr marL="742950" lvl="1" indent="-285750">
              <a:buFont typeface="Arial" panose="020B0604020202020204" pitchFamily="34" charset="0"/>
              <a:buChar char="•"/>
            </a:pPr>
            <a:r>
              <a:rPr lang="en-US" dirty="0" smtClean="0"/>
              <a:t>Disincentive deductions based on % of task not completed within HUD performance standards for each of the 8 tasks</a:t>
            </a:r>
          </a:p>
          <a:p>
            <a:pPr lvl="1"/>
            <a:endParaRPr lang="en-US" dirty="0"/>
          </a:p>
          <a:p>
            <a:pPr marL="285750" indent="-285750">
              <a:buFont typeface="Arial" panose="020B0604020202020204" pitchFamily="34" charset="0"/>
              <a:buChar char="•"/>
            </a:pPr>
            <a:r>
              <a:rPr lang="en-US" dirty="0" smtClean="0"/>
              <a:t>LHC receives </a:t>
            </a:r>
            <a:r>
              <a:rPr lang="en-US" dirty="0"/>
              <a:t>a flat $</a:t>
            </a:r>
            <a:r>
              <a:rPr lang="en-US" dirty="0" smtClean="0"/>
              <a:t>3,400 </a:t>
            </a:r>
            <a:r>
              <a:rPr lang="en-US" dirty="0"/>
              <a:t>fee per Management and Occupancy Review (MOR) completed. </a:t>
            </a:r>
            <a:endParaRPr lang="en-US" dirty="0" smtClean="0"/>
          </a:p>
          <a:p>
            <a:endParaRPr lang="en-US" dirty="0"/>
          </a:p>
          <a:p>
            <a:pPr marL="285750" indent="-285750">
              <a:buFont typeface="Arial" panose="020B0604020202020204" pitchFamily="34" charset="0"/>
              <a:buChar char="•"/>
            </a:pPr>
            <a:r>
              <a:rPr lang="en-US" dirty="0" smtClean="0"/>
              <a:t>HUD approves MOR budgets quarterly. The current quarterly approved </a:t>
            </a:r>
            <a:r>
              <a:rPr lang="en-US" dirty="0"/>
              <a:t>budget </a:t>
            </a:r>
            <a:r>
              <a:rPr lang="en-US" dirty="0" smtClean="0"/>
              <a:t>is </a:t>
            </a:r>
            <a:r>
              <a:rPr lang="en-US" b="1" dirty="0" smtClean="0"/>
              <a:t>$98,600 </a:t>
            </a:r>
            <a:r>
              <a:rPr lang="en-US" dirty="0"/>
              <a:t>for </a:t>
            </a:r>
            <a:r>
              <a:rPr lang="en-US" b="1" dirty="0" smtClean="0"/>
              <a:t>29 </a:t>
            </a:r>
            <a:r>
              <a:rPr lang="en-US" b="1" dirty="0"/>
              <a:t>MORs </a:t>
            </a:r>
            <a:r>
              <a:rPr lang="en-US" dirty="0"/>
              <a:t>completed through</a:t>
            </a:r>
            <a:r>
              <a:rPr lang="en-US" b="1" dirty="0"/>
              <a:t> </a:t>
            </a:r>
            <a:r>
              <a:rPr lang="en-US" b="1" dirty="0" smtClean="0"/>
              <a:t>07/01/2021 </a:t>
            </a:r>
            <a:r>
              <a:rPr lang="en-US" dirty="0" smtClean="0"/>
              <a:t>- </a:t>
            </a:r>
            <a:r>
              <a:rPr lang="en-US" b="1" dirty="0" smtClean="0"/>
              <a:t>09/30/2021</a:t>
            </a:r>
            <a:r>
              <a:rPr lang="en-US" dirty="0" smtClean="0"/>
              <a:t>.  </a:t>
            </a:r>
            <a:endParaRPr lang="en-US" dirty="0"/>
          </a:p>
        </p:txBody>
      </p:sp>
      <p:sp>
        <p:nvSpPr>
          <p:cNvPr id="8" name="Slide Number Placeholder 7"/>
          <p:cNvSpPr>
            <a:spLocks noGrp="1"/>
          </p:cNvSpPr>
          <p:nvPr>
            <p:ph type="sldNum" sz="quarter" idx="12"/>
          </p:nvPr>
        </p:nvSpPr>
        <p:spPr/>
        <p:txBody>
          <a:bodyPr/>
          <a:lstStyle/>
          <a:p>
            <a:fld id="{CF63CFEC-D876-498A-951A-753450E01640}" type="slidenum">
              <a:rPr lang="en-US" smtClean="0"/>
              <a:pPr/>
              <a:t>26</a:t>
            </a:fld>
            <a:endParaRPr lang="en-US"/>
          </a:p>
        </p:txBody>
      </p:sp>
    </p:spTree>
    <p:extLst>
      <p:ext uri="{BB962C8B-B14F-4D97-AF65-F5344CB8AC3E}">
        <p14:creationId xmlns:p14="http://schemas.microsoft.com/office/powerpoint/2010/main" val="27831643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200" b="1" dirty="0"/>
              <a:t> </a:t>
            </a:r>
            <a:r>
              <a:rPr lang="en-US" sz="3200" b="1" dirty="0" smtClean="0">
                <a:solidFill>
                  <a:schemeClr val="bg1"/>
                </a:solidFill>
              </a:rPr>
              <a:t>2020 </a:t>
            </a:r>
            <a:r>
              <a:rPr lang="en-US" sz="3500" b="1" dirty="0" smtClean="0">
                <a:solidFill>
                  <a:schemeClr val="bg1"/>
                </a:solidFill>
              </a:rPr>
              <a:t>Annual Production </a:t>
            </a:r>
            <a:endParaRPr lang="en-US" sz="35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2" name="Rectangle 11"/>
          <p:cNvSpPr/>
          <p:nvPr/>
        </p:nvSpPr>
        <p:spPr>
          <a:xfrm>
            <a:off x="0" y="2229683"/>
            <a:ext cx="9144000" cy="3754874"/>
          </a:xfrm>
          <a:prstGeom prst="rect">
            <a:avLst/>
          </a:prstGeom>
        </p:spPr>
        <p:txBody>
          <a:bodyPr wrap="square">
            <a:spAutoFit/>
          </a:bodyPr>
          <a:lstStyle/>
          <a:p>
            <a:pPr marL="342900" indent="-342900">
              <a:buFont typeface="Arial" panose="020B0604020202020204" pitchFamily="34" charset="0"/>
              <a:buChar char="•"/>
            </a:pPr>
            <a:r>
              <a:rPr lang="en-US" sz="2000" dirty="0" smtClean="0"/>
              <a:t>Between January 1, 2020 and December 31, 2020 the following performance-based activities were performed:</a:t>
            </a:r>
          </a:p>
          <a:p>
            <a:endParaRPr lang="en-US" sz="2000" dirty="0" smtClean="0"/>
          </a:p>
          <a:p>
            <a:pPr marL="742950" lvl="1" indent="-285750">
              <a:buFont typeface="Wingdings" panose="05000000000000000000" pitchFamily="2" charset="2"/>
              <a:buChar char="Ø"/>
            </a:pPr>
            <a:r>
              <a:rPr lang="en-US" sz="2000" dirty="0" smtClean="0"/>
              <a:t>2041 monthly vouchers processed</a:t>
            </a:r>
          </a:p>
          <a:p>
            <a:pPr marL="742950" lvl="1" indent="-285750">
              <a:buFont typeface="Wingdings" panose="05000000000000000000" pitchFamily="2" charset="2"/>
              <a:buChar char="Ø"/>
            </a:pPr>
            <a:r>
              <a:rPr lang="en-US" sz="2000" dirty="0" smtClean="0"/>
              <a:t>$104.8 million in Section 8 payments distributed</a:t>
            </a:r>
          </a:p>
          <a:p>
            <a:pPr marL="742950" lvl="1" indent="-285750">
              <a:buFont typeface="Wingdings" panose="05000000000000000000" pitchFamily="2" charset="2"/>
              <a:buChar char="Ø"/>
            </a:pPr>
            <a:r>
              <a:rPr lang="en-US" sz="2000" dirty="0" smtClean="0"/>
              <a:t>164 Tenant Issues investigated (5 Life Threatening &amp; 159 Non-Life Threatening)</a:t>
            </a:r>
          </a:p>
          <a:p>
            <a:pPr marL="742950" lvl="1" indent="-285750">
              <a:buFont typeface="Wingdings" panose="05000000000000000000" pitchFamily="2" charset="2"/>
              <a:buChar char="Ø"/>
            </a:pPr>
            <a:r>
              <a:rPr lang="en-US" sz="2000" dirty="0" smtClean="0"/>
              <a:t>146 Rent Adjustments processed</a:t>
            </a:r>
          </a:p>
          <a:p>
            <a:pPr marL="742950" lvl="1" indent="-285750">
              <a:buFont typeface="Wingdings" panose="05000000000000000000" pitchFamily="2" charset="2"/>
              <a:buChar char="Ø"/>
            </a:pPr>
            <a:r>
              <a:rPr lang="en-US" sz="2000" dirty="0" smtClean="0"/>
              <a:t>19 Housing Assistance Payment (HAP) Contracts renewed</a:t>
            </a:r>
          </a:p>
          <a:p>
            <a:pPr marL="742950" lvl="1" indent="-285750">
              <a:buFont typeface="Wingdings" panose="05000000000000000000" pitchFamily="2" charset="2"/>
              <a:buChar char="Ø"/>
            </a:pPr>
            <a:r>
              <a:rPr lang="en-US" sz="2000" dirty="0" smtClean="0"/>
              <a:t>72 Management and Occupancy Reviews (MORs)</a:t>
            </a:r>
          </a:p>
          <a:p>
            <a:pPr marL="742950" lvl="1" indent="-285750">
              <a:buFont typeface="Wingdings" panose="05000000000000000000" pitchFamily="2" charset="2"/>
              <a:buChar char="Ø"/>
            </a:pPr>
            <a:endParaRPr lang="en-US" sz="2000" dirty="0"/>
          </a:p>
          <a:p>
            <a:pPr marL="342900" indent="-342900">
              <a:buFont typeface="Arial" panose="020B0604020202020204" pitchFamily="34" charset="0"/>
              <a:buChar char="•"/>
            </a:pPr>
            <a:r>
              <a:rPr lang="en-US" sz="2000" dirty="0" smtClean="0"/>
              <a:t>Timelines for performance range from 1 hour to 30 calendar days.</a:t>
            </a:r>
          </a:p>
          <a:p>
            <a:pPr marL="285750" indent="-285750">
              <a:buFont typeface="Arial" panose="020B0604020202020204" pitchFamily="34" charset="0"/>
              <a:buChar char="•"/>
            </a:pPr>
            <a:endParaRPr lang="en-US" dirty="0"/>
          </a:p>
        </p:txBody>
      </p:sp>
      <p:sp>
        <p:nvSpPr>
          <p:cNvPr id="8" name="Slide Number Placeholder 7"/>
          <p:cNvSpPr>
            <a:spLocks noGrp="1"/>
          </p:cNvSpPr>
          <p:nvPr>
            <p:ph type="sldNum" sz="quarter" idx="12"/>
          </p:nvPr>
        </p:nvSpPr>
        <p:spPr/>
        <p:txBody>
          <a:bodyPr/>
          <a:lstStyle/>
          <a:p>
            <a:fld id="{CF63CFEC-D876-498A-951A-753450E01640}" type="slidenum">
              <a:rPr lang="en-US" smtClean="0"/>
              <a:pPr/>
              <a:t>27</a:t>
            </a:fld>
            <a:endParaRPr lang="en-US"/>
          </a:p>
        </p:txBody>
      </p:sp>
    </p:spTree>
    <p:extLst>
      <p:ext uri="{BB962C8B-B14F-4D97-AF65-F5344CB8AC3E}">
        <p14:creationId xmlns:p14="http://schemas.microsoft.com/office/powerpoint/2010/main" val="35106413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200" b="1" dirty="0"/>
              <a:t> </a:t>
            </a:r>
            <a:r>
              <a:rPr lang="en-US" sz="4000" b="1" dirty="0" smtClean="0">
                <a:solidFill>
                  <a:schemeClr val="bg1"/>
                </a:solidFill>
              </a:rPr>
              <a:t>Performance Based Contract Admin.</a:t>
            </a:r>
            <a:endParaRPr lang="en-US" sz="40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8" name="Rectangle 7"/>
          <p:cNvSpPr/>
          <p:nvPr/>
        </p:nvSpPr>
        <p:spPr>
          <a:xfrm>
            <a:off x="0" y="2499479"/>
            <a:ext cx="9143998" cy="3600986"/>
          </a:xfrm>
          <a:prstGeom prst="rect">
            <a:avLst/>
          </a:prstGeom>
        </p:spPr>
        <p:txBody>
          <a:bodyPr wrap="square">
            <a:spAutoFit/>
          </a:bodyPr>
          <a:lstStyle/>
          <a:p>
            <a:pPr marL="285750" indent="-285750">
              <a:buFont typeface="Arial" panose="020B0604020202020204" pitchFamily="34" charset="0"/>
              <a:buChar char="•"/>
            </a:pPr>
            <a:r>
              <a:rPr lang="en-US" sz="1900" dirty="0"/>
              <a:t>The PBCA awards were under litigation from 2011 – 2015.  Litigation possibilities ended when the </a:t>
            </a:r>
            <a:r>
              <a:rPr lang="en-US" sz="1900" dirty="0" smtClean="0"/>
              <a:t>Supreme </a:t>
            </a:r>
            <a:r>
              <a:rPr lang="en-US" sz="1900" dirty="0"/>
              <a:t>Court turned down HUD’s request for review of the Court of Appeals’ decision stating that PBCA services fell under procurement law rather than a cooperative agreement with PHAs.</a:t>
            </a:r>
          </a:p>
          <a:p>
            <a:pPr marL="285750" indent="-285750">
              <a:buFont typeface="Arial" panose="020B0604020202020204" pitchFamily="34" charset="0"/>
              <a:buChar char="•"/>
            </a:pPr>
            <a:endParaRPr lang="en-US" sz="1900" dirty="0"/>
          </a:p>
          <a:p>
            <a:pPr marL="285750" indent="-285750">
              <a:buFont typeface="Arial" panose="020B0604020202020204" pitchFamily="34" charset="0"/>
              <a:buChar char="•"/>
            </a:pPr>
            <a:r>
              <a:rPr lang="en-US" sz="1900" dirty="0"/>
              <a:t>LHC is currently operating under an amended Performance Based-Annual Contributions Contract (PB-ACC) until </a:t>
            </a:r>
            <a:r>
              <a:rPr lang="en-US" sz="1900" b="1" dirty="0" smtClean="0"/>
              <a:t>1/31/2022.</a:t>
            </a:r>
            <a:endParaRPr lang="en-US" sz="1900" b="1" dirty="0"/>
          </a:p>
          <a:p>
            <a:pPr marL="285750" indent="-285750">
              <a:buFont typeface="Arial" panose="020B0604020202020204" pitchFamily="34" charset="0"/>
              <a:buChar char="•"/>
            </a:pPr>
            <a:endParaRPr lang="en-US" sz="1900" b="1" dirty="0"/>
          </a:p>
          <a:p>
            <a:pPr marL="285750" indent="-285750">
              <a:buFont typeface="Arial" panose="020B0604020202020204" pitchFamily="34" charset="0"/>
              <a:buChar char="•"/>
            </a:pPr>
            <a:r>
              <a:rPr lang="en-US" sz="1900" dirty="0"/>
              <a:t>The PB-ACC may be terminated early in the event that HUD completes a procurement for PBCA services before </a:t>
            </a:r>
            <a:r>
              <a:rPr lang="en-US" sz="1900" dirty="0" smtClean="0"/>
              <a:t>1/31/2022.  </a:t>
            </a:r>
            <a:r>
              <a:rPr lang="en-US" sz="1900" dirty="0"/>
              <a:t>Termination has to be provided by HUD via written notice at least 120 days in advance of the early termination</a:t>
            </a:r>
            <a:r>
              <a:rPr lang="en-US" sz="1900" dirty="0" smtClean="0"/>
              <a:t>.</a:t>
            </a:r>
          </a:p>
          <a:p>
            <a:endParaRPr lang="en-US" sz="1900" dirty="0"/>
          </a:p>
        </p:txBody>
      </p:sp>
      <p:sp>
        <p:nvSpPr>
          <p:cNvPr id="12" name="Slide Number Placeholder 11"/>
          <p:cNvSpPr>
            <a:spLocks noGrp="1"/>
          </p:cNvSpPr>
          <p:nvPr>
            <p:ph type="sldNum" sz="quarter" idx="12"/>
          </p:nvPr>
        </p:nvSpPr>
        <p:spPr/>
        <p:txBody>
          <a:bodyPr/>
          <a:lstStyle/>
          <a:p>
            <a:fld id="{CF63CFEC-D876-498A-951A-753450E01640}" type="slidenum">
              <a:rPr lang="en-US" smtClean="0"/>
              <a:pPr/>
              <a:t>28</a:t>
            </a:fld>
            <a:endParaRPr lang="en-US"/>
          </a:p>
        </p:txBody>
      </p:sp>
    </p:spTree>
    <p:extLst>
      <p:ext uri="{BB962C8B-B14F-4D97-AF65-F5344CB8AC3E}">
        <p14:creationId xmlns:p14="http://schemas.microsoft.com/office/powerpoint/2010/main" val="22521226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2286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304800"/>
            <a:ext cx="5181600" cy="2286000"/>
          </a:xfrm>
        </p:spPr>
        <p:txBody>
          <a:bodyPr>
            <a:normAutofit/>
          </a:bodyPr>
          <a:lstStyle/>
          <a:p>
            <a:r>
              <a:rPr lang="en-US" sz="3200" b="1" dirty="0"/>
              <a:t> </a:t>
            </a:r>
            <a:r>
              <a:rPr lang="en-US" sz="3500" b="1" dirty="0" smtClean="0">
                <a:solidFill>
                  <a:schemeClr val="bg1"/>
                </a:solidFill>
              </a:rPr>
              <a:t>Low Income Home Energy Assistance Program (LIHEAP)</a:t>
            </a:r>
            <a:r>
              <a:rPr lang="en-US" sz="3200" dirty="0">
                <a:solidFill>
                  <a:schemeClr val="bg1"/>
                </a:solidFill>
              </a:rPr>
              <a:t/>
            </a:r>
            <a:br>
              <a:rPr lang="en-US" sz="3200" dirty="0">
                <a:solidFill>
                  <a:schemeClr val="bg1"/>
                </a:solidFill>
              </a:rPr>
            </a:br>
            <a:endParaRPr lang="en-US" sz="3200"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4" name="Title 6"/>
          <p:cNvSpPr txBox="1">
            <a:spLocks/>
          </p:cNvSpPr>
          <p:nvPr/>
        </p:nvSpPr>
        <p:spPr>
          <a:xfrm>
            <a:off x="1" y="2221984"/>
            <a:ext cx="8996022" cy="3641171"/>
          </a:xfrm>
          <a:prstGeom prst="rect">
            <a:avLst/>
          </a:prstGeom>
        </p:spPr>
        <p:txBody>
          <a:bodyPr vert="horz" lIns="91440" tIns="45720" rIns="91440" bIns="45720" rtlCol="0" anchor="ctr">
            <a:normAutofit fontScale="7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en-US" sz="2600" b="1" dirty="0" smtClean="0"/>
          </a:p>
          <a:p>
            <a:pPr algn="l"/>
            <a:r>
              <a:rPr lang="en-US" sz="2600" b="1" dirty="0" smtClean="0"/>
              <a:t>Mission: </a:t>
            </a:r>
            <a:r>
              <a:rPr lang="en-US" sz="2600" dirty="0" smtClean="0"/>
              <a:t>To </a:t>
            </a:r>
            <a:r>
              <a:rPr lang="en-US" sz="2600" dirty="0"/>
              <a:t>assist low income households, particularly those with the lowest incomes that pay a high proportion of household income for home energy</a:t>
            </a:r>
            <a:r>
              <a:rPr lang="en-US" sz="2600" dirty="0" smtClean="0"/>
              <a:t>, in </a:t>
            </a:r>
            <a:r>
              <a:rPr lang="en-US" sz="2600" dirty="0"/>
              <a:t>meeting their </a:t>
            </a:r>
            <a:r>
              <a:rPr lang="en-US" sz="2600" dirty="0" smtClean="0"/>
              <a:t>residential heating and/or cooling energy costs.</a:t>
            </a:r>
          </a:p>
          <a:p>
            <a:pPr algn="l"/>
            <a:endParaRPr lang="en-US" sz="2600" dirty="0"/>
          </a:p>
          <a:p>
            <a:pPr marL="457200" indent="-457200" algn="l">
              <a:spcAft>
                <a:spcPts val="1200"/>
              </a:spcAft>
              <a:buFont typeface="Arial" panose="020B0604020202020204" pitchFamily="34" charset="0"/>
              <a:buChar char="•"/>
            </a:pPr>
            <a:r>
              <a:rPr lang="en-US" sz="2600" dirty="0" smtClean="0"/>
              <a:t>Grants are awarded annually following DHHS approval of an annual State Plan. </a:t>
            </a:r>
          </a:p>
          <a:p>
            <a:pPr marL="457200" indent="-457200" algn="l">
              <a:spcAft>
                <a:spcPts val="1200"/>
              </a:spcAft>
              <a:buFont typeface="Arial" panose="020B0604020202020204" pitchFamily="34" charset="0"/>
              <a:buChar char="•"/>
            </a:pPr>
            <a:r>
              <a:rPr lang="en-US" sz="2600" dirty="0" smtClean="0"/>
              <a:t>Each grant has a two year award period with grants overlapping.</a:t>
            </a:r>
          </a:p>
          <a:p>
            <a:pPr marL="457200" indent="-457200" algn="l">
              <a:spcAft>
                <a:spcPts val="1200"/>
              </a:spcAft>
              <a:buFont typeface="Arial" panose="020B0604020202020204" pitchFamily="34" charset="0"/>
              <a:buChar char="•"/>
            </a:pPr>
            <a:r>
              <a:rPr lang="en-US" sz="2600" dirty="0"/>
              <a:t>Funding is allocated by Parish and based on the </a:t>
            </a:r>
            <a:r>
              <a:rPr lang="en-US" sz="2600" dirty="0" smtClean="0"/>
              <a:t>number </a:t>
            </a:r>
            <a:r>
              <a:rPr lang="en-US" sz="2600" dirty="0"/>
              <a:t>of residents living below the Federal Poverty </a:t>
            </a:r>
            <a:r>
              <a:rPr lang="en-US" sz="2600" dirty="0" smtClean="0"/>
              <a:t>Level Census </a:t>
            </a:r>
            <a:r>
              <a:rPr lang="en-US" sz="2600" dirty="0"/>
              <a:t>Data</a:t>
            </a:r>
            <a:r>
              <a:rPr lang="en-US" sz="2600" dirty="0" smtClean="0"/>
              <a:t>.</a:t>
            </a:r>
          </a:p>
          <a:p>
            <a:pPr marL="457200" indent="-457200" algn="l">
              <a:spcAft>
                <a:spcPts val="1200"/>
              </a:spcAft>
              <a:buFont typeface="Arial" panose="020B0604020202020204" pitchFamily="34" charset="0"/>
              <a:buChar char="•"/>
            </a:pPr>
            <a:r>
              <a:rPr lang="en-US" sz="2600" dirty="0" smtClean="0"/>
              <a:t>Program assists with heating and cooling costs and is paid directly to the utility provider on the client’s behalf.</a:t>
            </a:r>
          </a:p>
          <a:p>
            <a:pPr marL="457200" indent="-457200" algn="l">
              <a:spcAft>
                <a:spcPts val="1200"/>
              </a:spcAft>
              <a:buFont typeface="Arial" panose="020B0604020202020204" pitchFamily="34" charset="0"/>
              <a:buChar char="•"/>
            </a:pPr>
            <a:r>
              <a:rPr lang="en-US" sz="2600" dirty="0" smtClean="0"/>
              <a:t>Assisted 68,118 Households in 2020.</a:t>
            </a:r>
          </a:p>
          <a:p>
            <a:endParaRPr lang="en-US" sz="4000" dirty="0"/>
          </a:p>
          <a:p>
            <a:endParaRPr lang="en-US" sz="4000" dirty="0"/>
          </a:p>
        </p:txBody>
      </p:sp>
      <p:sp>
        <p:nvSpPr>
          <p:cNvPr id="8" name="Slide Number Placeholder 7"/>
          <p:cNvSpPr>
            <a:spLocks noGrp="1"/>
          </p:cNvSpPr>
          <p:nvPr>
            <p:ph type="sldNum" sz="quarter" idx="12"/>
          </p:nvPr>
        </p:nvSpPr>
        <p:spPr/>
        <p:txBody>
          <a:bodyPr/>
          <a:lstStyle/>
          <a:p>
            <a:fld id="{CF63CFEC-D876-498A-951A-753450E01640}" type="slidenum">
              <a:rPr lang="en-US" smtClean="0"/>
              <a:pPr/>
              <a:t>3</a:t>
            </a:fld>
            <a:endParaRPr lang="en-US"/>
          </a:p>
        </p:txBody>
      </p:sp>
      <p:pic>
        <p:nvPicPr>
          <p:cNvPr id="18" name="Picture 2" descr="LIHEAP logo"/>
          <p:cNvPicPr>
            <a:picLocks noChangeAspect="1" noChangeArrowheads="1"/>
          </p:cNvPicPr>
          <p:nvPr/>
        </p:nvPicPr>
        <p:blipFill>
          <a:blip r:embed="rId8" cstate="print"/>
          <a:srcRect/>
          <a:stretch>
            <a:fillRect/>
          </a:stretch>
        </p:blipFill>
        <p:spPr bwMode="auto">
          <a:xfrm>
            <a:off x="6319234" y="4930807"/>
            <a:ext cx="2440288" cy="725116"/>
          </a:xfrm>
          <a:prstGeom prst="rect">
            <a:avLst/>
          </a:prstGeom>
          <a:noFill/>
        </p:spPr>
      </p:pic>
    </p:spTree>
    <p:extLst>
      <p:ext uri="{BB962C8B-B14F-4D97-AF65-F5344CB8AC3E}">
        <p14:creationId xmlns:p14="http://schemas.microsoft.com/office/powerpoint/2010/main" val="320393006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1" cy="21336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81000" y="-21771"/>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200" b="1" dirty="0"/>
              <a:t> </a:t>
            </a:r>
            <a:r>
              <a:rPr lang="en-US" sz="3500" b="1" dirty="0" smtClean="0">
                <a:solidFill>
                  <a:schemeClr val="bg1"/>
                </a:solidFill>
              </a:rPr>
              <a:t>Louisiana LIHEAP</a:t>
            </a:r>
            <a:br>
              <a:rPr lang="en-US" sz="3500" b="1" dirty="0" smtClean="0">
                <a:solidFill>
                  <a:schemeClr val="bg1"/>
                </a:solidFill>
              </a:rPr>
            </a:br>
            <a:r>
              <a:rPr lang="en-US" sz="3500" b="1" dirty="0" smtClean="0">
                <a:solidFill>
                  <a:schemeClr val="bg1"/>
                </a:solidFill>
              </a:rPr>
              <a:t>U.S. Department of Health &amp; Human Services (DHHS)</a:t>
            </a:r>
            <a:r>
              <a:rPr lang="en-US" sz="3500" b="1" dirty="0">
                <a:solidFill>
                  <a:schemeClr val="bg1"/>
                </a:solidFill>
              </a:rPr>
              <a:t/>
            </a:r>
            <a:br>
              <a:rPr lang="en-US" sz="3500" b="1" dirty="0">
                <a:solidFill>
                  <a:schemeClr val="bg1"/>
                </a:solidFill>
              </a:rPr>
            </a:br>
            <a:endParaRPr lang="en-US" sz="3500" b="1"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graphicFrame>
        <p:nvGraphicFramePr>
          <p:cNvPr id="8" name="Table 7"/>
          <p:cNvGraphicFramePr>
            <a:graphicFrameLocks noGrp="1"/>
          </p:cNvGraphicFramePr>
          <p:nvPr>
            <p:extLst>
              <p:ext uri="{D42A27DB-BD31-4B8C-83A1-F6EECF244321}">
                <p14:modId xmlns:p14="http://schemas.microsoft.com/office/powerpoint/2010/main" val="2354704569"/>
              </p:ext>
            </p:extLst>
          </p:nvPr>
        </p:nvGraphicFramePr>
        <p:xfrm>
          <a:off x="457200" y="2590800"/>
          <a:ext cx="8229600" cy="3310632"/>
        </p:xfrm>
        <a:graphic>
          <a:graphicData uri="http://schemas.openxmlformats.org/drawingml/2006/table">
            <a:tbl>
              <a:tblPr firstRow="1" bandRow="1">
                <a:tableStyleId>{5C22544A-7EE6-4342-B048-85BDC9FD1C3A}</a:tableStyleId>
              </a:tblPr>
              <a:tblGrid>
                <a:gridCol w="8229600">
                  <a:extLst>
                    <a:ext uri="{9D8B030D-6E8A-4147-A177-3AD203B41FA5}">
                      <a16:colId xmlns:a16="http://schemas.microsoft.com/office/drawing/2014/main" val="20000"/>
                    </a:ext>
                  </a:extLst>
                </a:gridCol>
              </a:tblGrid>
              <a:tr h="674112">
                <a:tc>
                  <a:txBody>
                    <a:bodyPr/>
                    <a:lstStyle/>
                    <a:p>
                      <a:r>
                        <a:rPr lang="en-US" sz="2600" dirty="0" smtClean="0"/>
                        <a:t>Grant Awards</a:t>
                      </a:r>
                      <a:endParaRPr lang="en-US" sz="2600" dirty="0"/>
                    </a:p>
                  </a:txBody>
                  <a:tcPr/>
                </a:tc>
                <a:extLst>
                  <a:ext uri="{0D108BD9-81ED-4DB2-BD59-A6C34878D82A}">
                    <a16:rowId xmlns:a16="http://schemas.microsoft.com/office/drawing/2014/main" val="10000"/>
                  </a:ext>
                </a:extLst>
              </a:tr>
              <a:tr h="2580440">
                <a:tc>
                  <a:txBody>
                    <a:bodyPr/>
                    <a:lstStyle/>
                    <a:p>
                      <a:r>
                        <a:rPr lang="en-US" sz="2000" b="1" dirty="0" smtClean="0"/>
                        <a:t>Federal</a:t>
                      </a:r>
                      <a:r>
                        <a:rPr lang="en-US" sz="2000" b="1" baseline="0" dirty="0" smtClean="0"/>
                        <a:t> </a:t>
                      </a:r>
                      <a:r>
                        <a:rPr lang="en-US" sz="2000" b="1" dirty="0" smtClean="0"/>
                        <a:t>Fiscal</a:t>
                      </a:r>
                      <a:r>
                        <a:rPr lang="en-US" sz="2000" b="1" baseline="0" dirty="0" smtClean="0"/>
                        <a:t> Year 2021 </a:t>
                      </a:r>
                    </a:p>
                    <a:p>
                      <a:pPr marL="285750" indent="-285750">
                        <a:buFont typeface="Arial" panose="020B0604020202020204" pitchFamily="34" charset="0"/>
                        <a:buChar char="•"/>
                      </a:pPr>
                      <a:r>
                        <a:rPr lang="en-US" sz="1800" dirty="0" smtClean="0"/>
                        <a:t>Effective </a:t>
                      </a:r>
                      <a:r>
                        <a:rPr lang="en-US" sz="1800" baseline="0" dirty="0" smtClean="0"/>
                        <a:t> October 1, 2020- Sept. 30, 2022</a:t>
                      </a:r>
                    </a:p>
                    <a:p>
                      <a:pPr lvl="1"/>
                      <a:r>
                        <a:rPr lang="en-US" sz="1800" baseline="0" dirty="0" smtClean="0"/>
                        <a:t>Regular LIHEAP - </a:t>
                      </a:r>
                      <a:r>
                        <a:rPr lang="en-US" sz="1800" b="1" baseline="0" dirty="0" smtClean="0"/>
                        <a:t>$54,761,320 </a:t>
                      </a:r>
                      <a:r>
                        <a:rPr lang="en-US" sz="1800" baseline="0" dirty="0" smtClean="0"/>
                        <a:t>(99% of the annual funding – DHHS retained 1%)</a:t>
                      </a:r>
                    </a:p>
                    <a:p>
                      <a:pPr lvl="1"/>
                      <a:endParaRPr lang="en-US" sz="1200" baseline="0" dirty="0" smtClean="0"/>
                    </a:p>
                    <a:p>
                      <a:pPr marL="285750" indent="-285750">
                        <a:lnSpc>
                          <a:spcPct val="150000"/>
                        </a:lnSpc>
                        <a:buFont typeface="Arial" panose="020B0604020202020204" pitchFamily="34" charset="0"/>
                        <a:buChar char="•"/>
                      </a:pPr>
                      <a:r>
                        <a:rPr lang="en-US" sz="1800" baseline="0" dirty="0" smtClean="0"/>
                        <a:t>Effective March 11, 2021 – Sept. 30, 2022</a:t>
                      </a:r>
                    </a:p>
                    <a:p>
                      <a:pPr lvl="1"/>
                      <a:r>
                        <a:rPr lang="en-US" sz="1800" baseline="0" dirty="0" smtClean="0"/>
                        <a:t>American Rescue Plan LIHEAP - </a:t>
                      </a:r>
                      <a:r>
                        <a:rPr lang="en-US" sz="1800" b="1" baseline="0" dirty="0" smtClean="0"/>
                        <a:t>$41,415,195</a:t>
                      </a:r>
                    </a:p>
                    <a:p>
                      <a:pPr lvl="0"/>
                      <a:endParaRPr lang="en-US" sz="1800" baseline="0" dirty="0" smtClean="0"/>
                    </a:p>
                    <a:p>
                      <a:pPr lvl="0"/>
                      <a:r>
                        <a:rPr lang="en-US" sz="1800" baseline="0" dirty="0" smtClean="0"/>
                        <a:t>*</a:t>
                      </a:r>
                      <a:r>
                        <a:rPr lang="en-US" sz="1800" b="1" baseline="0" dirty="0" smtClean="0"/>
                        <a:t>FFY 2020 </a:t>
                      </a:r>
                      <a:r>
                        <a:rPr lang="en-US" sz="1800" baseline="0" dirty="0" smtClean="0"/>
                        <a:t>– Regular LIHEAP – October 1, 2019 – Sept. 30, 2021 - </a:t>
                      </a:r>
                      <a:r>
                        <a:rPr lang="en-US" sz="1800" b="1" baseline="0" dirty="0" smtClean="0"/>
                        <a:t>$55,804,633 </a:t>
                      </a:r>
                    </a:p>
                    <a:p>
                      <a:pPr lvl="0"/>
                      <a:r>
                        <a:rPr lang="en-US" sz="1800" baseline="0" dirty="0" smtClean="0"/>
                        <a:t>*</a:t>
                      </a:r>
                      <a:r>
                        <a:rPr lang="en-US" sz="1800" b="1" baseline="0" dirty="0" smtClean="0"/>
                        <a:t>FFY 2020 </a:t>
                      </a:r>
                      <a:r>
                        <a:rPr lang="en-US" sz="1800" baseline="0" dirty="0" smtClean="0"/>
                        <a:t>- CARES Act LIHEAP – March 27, 2020 – Sept. 30, 2021 - </a:t>
                      </a:r>
                      <a:r>
                        <a:rPr lang="en-US" sz="1800" b="1" baseline="0" dirty="0" smtClean="0"/>
                        <a:t>$13,946,959</a:t>
                      </a:r>
                      <a:endParaRPr lang="en-US" b="1" dirty="0"/>
                    </a:p>
                  </a:txBody>
                  <a:tcPr/>
                </a:tc>
                <a:extLst>
                  <a:ext uri="{0D108BD9-81ED-4DB2-BD59-A6C34878D82A}">
                    <a16:rowId xmlns:a16="http://schemas.microsoft.com/office/drawing/2014/main" val="10001"/>
                  </a:ext>
                </a:extLst>
              </a:tr>
            </a:tbl>
          </a:graphicData>
        </a:graphic>
      </p:graphicFrame>
      <p:sp>
        <p:nvSpPr>
          <p:cNvPr id="12" name="Slide Number Placeholder 11"/>
          <p:cNvSpPr>
            <a:spLocks noGrp="1"/>
          </p:cNvSpPr>
          <p:nvPr>
            <p:ph type="sldNum" sz="quarter" idx="12"/>
          </p:nvPr>
        </p:nvSpPr>
        <p:spPr/>
        <p:txBody>
          <a:bodyPr/>
          <a:lstStyle/>
          <a:p>
            <a:fld id="{CF63CFEC-D876-498A-951A-753450E01640}" type="slidenum">
              <a:rPr lang="en-US" smtClean="0"/>
              <a:pPr/>
              <a:t>4</a:t>
            </a:fld>
            <a:endParaRPr lang="en-US"/>
          </a:p>
        </p:txBody>
      </p:sp>
    </p:spTree>
    <p:extLst>
      <p:ext uri="{BB962C8B-B14F-4D97-AF65-F5344CB8AC3E}">
        <p14:creationId xmlns:p14="http://schemas.microsoft.com/office/powerpoint/2010/main" val="30178117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2" cy="19812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152400"/>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200" dirty="0"/>
              <a:t> </a:t>
            </a:r>
            <a:r>
              <a:rPr lang="en-US" sz="3500" b="1" dirty="0" smtClean="0">
                <a:solidFill>
                  <a:schemeClr val="bg1"/>
                </a:solidFill>
              </a:rPr>
              <a:t>Louisiana LIHEAP </a:t>
            </a:r>
            <a:r>
              <a:rPr lang="en-US" sz="3500" b="1" dirty="0">
                <a:solidFill>
                  <a:schemeClr val="bg1"/>
                </a:solidFill>
              </a:rPr>
              <a:t>Eligibility</a:t>
            </a: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9" name="Content Placeholder 1"/>
          <p:cNvSpPr txBox="1">
            <a:spLocks/>
          </p:cNvSpPr>
          <p:nvPr/>
        </p:nvSpPr>
        <p:spPr>
          <a:xfrm>
            <a:off x="0" y="1981199"/>
            <a:ext cx="9143998" cy="204485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n-US" sz="1900" dirty="0" smtClean="0">
              <a:solidFill>
                <a:schemeClr val="tx1"/>
              </a:solidFill>
            </a:endParaRPr>
          </a:p>
        </p:txBody>
      </p:sp>
      <p:sp>
        <p:nvSpPr>
          <p:cNvPr id="20" name="Content Placeholder 1"/>
          <p:cNvSpPr txBox="1">
            <a:spLocks/>
          </p:cNvSpPr>
          <p:nvPr/>
        </p:nvSpPr>
        <p:spPr>
          <a:xfrm>
            <a:off x="0" y="2133600"/>
            <a:ext cx="9144000" cy="4114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914400" lvl="1" indent="-457200" algn="l">
              <a:buFont typeface="Arial" panose="020B0604020202020204" pitchFamily="34" charset="0"/>
              <a:buChar char="•"/>
            </a:pPr>
            <a:r>
              <a:rPr lang="en-US" dirty="0" smtClean="0">
                <a:solidFill>
                  <a:schemeClr val="tx1"/>
                </a:solidFill>
              </a:rPr>
              <a:t>Household Income at or below 60% of the estimated State median income </a:t>
            </a:r>
          </a:p>
          <a:p>
            <a:pPr marL="914400" lvl="1" indent="-457200" algn="l">
              <a:buFont typeface="Arial" panose="020B0604020202020204" pitchFamily="34" charset="0"/>
              <a:buChar char="•"/>
            </a:pPr>
            <a:r>
              <a:rPr lang="en-US" dirty="0" smtClean="0">
                <a:solidFill>
                  <a:schemeClr val="tx1"/>
                </a:solidFill>
              </a:rPr>
              <a:t>Priorities for the following groups:</a:t>
            </a:r>
          </a:p>
          <a:p>
            <a:pPr marL="1371600" lvl="2" indent="-457200" algn="l">
              <a:buFont typeface="Wingdings" panose="05000000000000000000" pitchFamily="2" charset="2"/>
              <a:buChar char="Ø"/>
            </a:pPr>
            <a:r>
              <a:rPr lang="en-US" dirty="0" smtClean="0">
                <a:solidFill>
                  <a:schemeClr val="tx1"/>
                </a:solidFill>
              </a:rPr>
              <a:t>Persons 60 years or older</a:t>
            </a:r>
          </a:p>
          <a:p>
            <a:pPr marL="1371600" lvl="2" indent="-457200" algn="l">
              <a:buFont typeface="Wingdings" panose="05000000000000000000" pitchFamily="2" charset="2"/>
              <a:buChar char="Ø"/>
            </a:pPr>
            <a:r>
              <a:rPr lang="en-US" dirty="0" smtClean="0">
                <a:solidFill>
                  <a:schemeClr val="tx1"/>
                </a:solidFill>
              </a:rPr>
              <a:t>Persons who are disabled</a:t>
            </a:r>
          </a:p>
          <a:p>
            <a:pPr marL="1371600" lvl="2" indent="-457200" algn="l">
              <a:buFont typeface="Wingdings" panose="05000000000000000000" pitchFamily="2" charset="2"/>
              <a:buChar char="Ø"/>
            </a:pPr>
            <a:r>
              <a:rPr lang="en-US" dirty="0" smtClean="0">
                <a:solidFill>
                  <a:schemeClr val="tx1"/>
                </a:solidFill>
              </a:rPr>
              <a:t>Persons 5 years of age and younger</a:t>
            </a:r>
          </a:p>
          <a:p>
            <a:pPr marL="1371600" lvl="2" indent="-457200" algn="l">
              <a:buFont typeface="Wingdings" panose="05000000000000000000" pitchFamily="2" charset="2"/>
              <a:buChar char="Ø"/>
            </a:pPr>
            <a:r>
              <a:rPr lang="en-US" dirty="0" smtClean="0">
                <a:solidFill>
                  <a:schemeClr val="tx1"/>
                </a:solidFill>
              </a:rPr>
              <a:t>High residential energy users </a:t>
            </a:r>
          </a:p>
          <a:p>
            <a:pPr marL="1371600" lvl="2" indent="-457200" algn="l">
              <a:buFont typeface="Wingdings" panose="05000000000000000000" pitchFamily="2" charset="2"/>
              <a:buChar char="Ø"/>
            </a:pPr>
            <a:r>
              <a:rPr lang="en-US" dirty="0" smtClean="0">
                <a:solidFill>
                  <a:schemeClr val="tx1"/>
                </a:solidFill>
              </a:rPr>
              <a:t>Households with a high energy burden</a:t>
            </a:r>
          </a:p>
        </p:txBody>
      </p:sp>
      <p:sp>
        <p:nvSpPr>
          <p:cNvPr id="8" name="Slide Number Placeholder 7"/>
          <p:cNvSpPr>
            <a:spLocks noGrp="1"/>
          </p:cNvSpPr>
          <p:nvPr>
            <p:ph type="sldNum" sz="quarter" idx="12"/>
          </p:nvPr>
        </p:nvSpPr>
        <p:spPr/>
        <p:txBody>
          <a:bodyPr/>
          <a:lstStyle/>
          <a:p>
            <a:fld id="{CF63CFEC-D876-498A-951A-753450E01640}" type="slidenum">
              <a:rPr lang="en-US" smtClean="0"/>
              <a:pPr/>
              <a:t>5</a:t>
            </a:fld>
            <a:endParaRPr lang="en-US"/>
          </a:p>
        </p:txBody>
      </p:sp>
    </p:spTree>
    <p:extLst>
      <p:ext uri="{BB962C8B-B14F-4D97-AF65-F5344CB8AC3E}">
        <p14:creationId xmlns:p14="http://schemas.microsoft.com/office/powerpoint/2010/main" val="236334435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2" cy="19812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152400"/>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200" dirty="0">
                <a:solidFill>
                  <a:schemeClr val="bg1"/>
                </a:solidFill>
              </a:rPr>
              <a:t> </a:t>
            </a:r>
            <a:r>
              <a:rPr lang="en-US" sz="3200" b="1" dirty="0" smtClean="0">
                <a:solidFill>
                  <a:schemeClr val="bg1"/>
                </a:solidFill>
              </a:rPr>
              <a:t>Louisiana </a:t>
            </a:r>
            <a:r>
              <a:rPr lang="en-US" sz="3500" b="1" dirty="0" smtClean="0">
                <a:solidFill>
                  <a:schemeClr val="bg1"/>
                </a:solidFill>
              </a:rPr>
              <a:t>LIHEAP Benefits</a:t>
            </a:r>
            <a:endParaRPr lang="en-US" sz="3500" b="1"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9" name="Content Placeholder 1"/>
          <p:cNvSpPr txBox="1">
            <a:spLocks/>
          </p:cNvSpPr>
          <p:nvPr/>
        </p:nvSpPr>
        <p:spPr>
          <a:xfrm>
            <a:off x="0" y="1981199"/>
            <a:ext cx="9143998" cy="204485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n-US" sz="1900" dirty="0" smtClean="0">
              <a:solidFill>
                <a:schemeClr val="tx1"/>
              </a:solidFill>
            </a:endParaRPr>
          </a:p>
        </p:txBody>
      </p:sp>
      <p:sp>
        <p:nvSpPr>
          <p:cNvPr id="20" name="Content Placeholder 1"/>
          <p:cNvSpPr txBox="1">
            <a:spLocks/>
          </p:cNvSpPr>
          <p:nvPr/>
        </p:nvSpPr>
        <p:spPr>
          <a:xfrm>
            <a:off x="0" y="2133600"/>
            <a:ext cx="9144000" cy="4114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endParaRPr lang="en-US" dirty="0" smtClean="0">
              <a:solidFill>
                <a:schemeClr val="tx1"/>
              </a:solidFill>
            </a:endParaRPr>
          </a:p>
        </p:txBody>
      </p:sp>
      <p:sp>
        <p:nvSpPr>
          <p:cNvPr id="15" name="Content Placeholder 1"/>
          <p:cNvSpPr txBox="1">
            <a:spLocks/>
          </p:cNvSpPr>
          <p:nvPr/>
        </p:nvSpPr>
        <p:spPr>
          <a:xfrm>
            <a:off x="0" y="1828800"/>
            <a:ext cx="9144000" cy="4148528"/>
          </a:xfrm>
          <a:prstGeom prst="rect">
            <a:avLst/>
          </a:prstGeom>
        </p:spPr>
        <p:txBody>
          <a:bodyPr vert="horz">
            <a:normAutofit fontScale="77500" lnSpcReduction="20000"/>
          </a:bodyPr>
          <a:lstStyle/>
          <a:p>
            <a:pPr marL="365760" indent="-256032">
              <a:spcBef>
                <a:spcPts val="400"/>
              </a:spcBef>
              <a:buClr>
                <a:schemeClr val="accent1"/>
              </a:buClr>
              <a:buSzPct val="68000"/>
              <a:buFont typeface="Wingdings 3"/>
              <a:buChar char=""/>
            </a:pPr>
            <a:endParaRPr lang="en-US" sz="2400" dirty="0" smtClean="0"/>
          </a:p>
          <a:p>
            <a:pPr marL="365760" indent="-256032">
              <a:spcBef>
                <a:spcPts val="400"/>
              </a:spcBef>
              <a:spcAft>
                <a:spcPts val="1200"/>
              </a:spcAft>
              <a:buClr>
                <a:schemeClr val="accent1"/>
              </a:buClr>
              <a:buSzPct val="68000"/>
              <a:buFont typeface="Wingdings 3"/>
              <a:buChar char=""/>
            </a:pPr>
            <a:r>
              <a:rPr lang="en-US" sz="2400" dirty="0" smtClean="0"/>
              <a:t>LIHEAP Regular benefits were increased for the first time in over a decade this year.</a:t>
            </a:r>
          </a:p>
          <a:p>
            <a:pPr marL="365760" indent="-256032">
              <a:spcBef>
                <a:spcPts val="400"/>
              </a:spcBef>
              <a:spcAft>
                <a:spcPts val="1200"/>
              </a:spcAft>
              <a:buClr>
                <a:schemeClr val="accent1"/>
              </a:buClr>
              <a:buSzPct val="68000"/>
              <a:buFont typeface="Wingdings 3"/>
              <a:buChar char=""/>
            </a:pPr>
            <a:r>
              <a:rPr lang="en-US" sz="2400" dirty="0" smtClean="0"/>
              <a:t>Households are eligible to receive one </a:t>
            </a:r>
            <a:r>
              <a:rPr lang="en-US" sz="2400" b="1" dirty="0" smtClean="0"/>
              <a:t>Heating benefit </a:t>
            </a:r>
            <a:r>
              <a:rPr lang="en-US" sz="2400" dirty="0" smtClean="0"/>
              <a:t>and one </a:t>
            </a:r>
            <a:r>
              <a:rPr lang="en-US" sz="2400" b="1" dirty="0" smtClean="0"/>
              <a:t>Cooling benefit </a:t>
            </a:r>
            <a:r>
              <a:rPr lang="en-US" sz="2400" b="1" u="sng" dirty="0" smtClean="0"/>
              <a:t>once per season (2 per year)</a:t>
            </a:r>
            <a:r>
              <a:rPr lang="en-US" sz="2400" dirty="0" smtClean="0"/>
              <a:t>. The Benefit amounts range from </a:t>
            </a:r>
            <a:r>
              <a:rPr lang="en-US" sz="2400" b="1" dirty="0" smtClean="0"/>
              <a:t>$250 - $700 per benefit.</a:t>
            </a:r>
            <a:endParaRPr lang="en-US" sz="2400" dirty="0" smtClean="0"/>
          </a:p>
          <a:p>
            <a:pPr marL="365760" indent="-256032">
              <a:spcBef>
                <a:spcPts val="400"/>
              </a:spcBef>
              <a:spcAft>
                <a:spcPts val="1200"/>
              </a:spcAft>
              <a:buClr>
                <a:schemeClr val="accent1"/>
              </a:buClr>
              <a:buSzPct val="68000"/>
              <a:buFont typeface="Wingdings 3"/>
              <a:buChar char=""/>
            </a:pPr>
            <a:r>
              <a:rPr lang="en-US" sz="2400" dirty="0" smtClean="0"/>
              <a:t>Households are also eligible to receive a </a:t>
            </a:r>
            <a:r>
              <a:rPr lang="en-US" sz="2400" b="1" dirty="0" smtClean="0"/>
              <a:t>Crisis benefit  </a:t>
            </a:r>
            <a:r>
              <a:rPr lang="en-US" sz="2400" dirty="0" smtClean="0"/>
              <a:t>payment once every </a:t>
            </a:r>
            <a:r>
              <a:rPr lang="en-US" sz="2400" b="1" u="sng" dirty="0" smtClean="0"/>
              <a:t>12 months</a:t>
            </a:r>
            <a:r>
              <a:rPr lang="en-US" sz="2400" b="1" dirty="0" smtClean="0"/>
              <a:t>. </a:t>
            </a:r>
            <a:r>
              <a:rPr lang="en-US" sz="2400" dirty="0" smtClean="0"/>
              <a:t>The maximum benefit amount is </a:t>
            </a:r>
            <a:r>
              <a:rPr lang="en-US" sz="2400" b="1" dirty="0" smtClean="0"/>
              <a:t>$600.   </a:t>
            </a:r>
            <a:endParaRPr lang="en-US" sz="2300" dirty="0" smtClean="0"/>
          </a:p>
          <a:p>
            <a:pPr marL="365760" indent="-256032">
              <a:spcBef>
                <a:spcPts val="400"/>
              </a:spcBef>
              <a:spcAft>
                <a:spcPts val="1200"/>
              </a:spcAft>
              <a:buClr>
                <a:schemeClr val="accent1"/>
              </a:buClr>
              <a:buSzPct val="68000"/>
              <a:buFont typeface="Wingdings 3"/>
              <a:buChar char=""/>
            </a:pPr>
            <a:r>
              <a:rPr lang="en-US" sz="2300" dirty="0" smtClean="0"/>
              <a:t>Households with a member of the targeted priority groups will receive an additional </a:t>
            </a:r>
            <a:r>
              <a:rPr lang="en-US" sz="2300" b="1" dirty="0" smtClean="0"/>
              <a:t>$100 payment per household</a:t>
            </a:r>
            <a:r>
              <a:rPr lang="en-US" sz="2300" dirty="0" smtClean="0"/>
              <a:t>.</a:t>
            </a:r>
          </a:p>
          <a:p>
            <a:pPr marL="365760" indent="-256032">
              <a:spcBef>
                <a:spcPts val="400"/>
              </a:spcBef>
              <a:spcAft>
                <a:spcPts val="1200"/>
              </a:spcAft>
              <a:buClr>
                <a:schemeClr val="accent1"/>
              </a:buClr>
              <a:buSzPct val="68000"/>
              <a:buFont typeface="Wingdings 3"/>
              <a:buChar char=""/>
            </a:pPr>
            <a:r>
              <a:rPr lang="en-US" sz="2300" dirty="0" smtClean="0"/>
              <a:t>This year, Households were also eligible for a </a:t>
            </a:r>
            <a:r>
              <a:rPr lang="en-US" sz="2300" b="1" dirty="0" smtClean="0"/>
              <a:t>one-time $600 CARES Act benefit </a:t>
            </a:r>
            <a:r>
              <a:rPr lang="en-US" sz="2300" dirty="0" smtClean="0"/>
              <a:t>to be applied to the heating and/or cooling utility of their choosing while funding was available.</a:t>
            </a:r>
            <a:endParaRPr kumimoji="0" lang="en-US" sz="2300" b="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1200"/>
              </a:spcAft>
              <a:buClr>
                <a:schemeClr val="accent1"/>
              </a:buClr>
              <a:buSzPct val="68000"/>
              <a:buFont typeface="Wingdings 3"/>
              <a:buChar char=""/>
              <a:tabLst/>
              <a:defRPr/>
            </a:pPr>
            <a:r>
              <a:rPr kumimoji="0" lang="en-US" sz="2300" b="0" i="0" u="none" strike="noStrike" kern="1200" cap="none" spc="0" normalizeH="0" baseline="0" noProof="0" dirty="0" smtClean="0">
                <a:ln>
                  <a:noFill/>
                </a:ln>
                <a:solidFill>
                  <a:schemeClr val="tx1"/>
                </a:solidFill>
                <a:effectLst/>
                <a:uLnTx/>
                <a:uFillTx/>
                <a:latin typeface="+mn-lt"/>
                <a:ea typeface="+mn-ea"/>
                <a:cs typeface="+mn-cs"/>
              </a:rPr>
              <a:t>Based on the FY 2020 LIHEAP </a:t>
            </a:r>
            <a:r>
              <a:rPr lang="en-US" sz="2300" noProof="0" dirty="0" smtClean="0"/>
              <a:t>Grantee Survey, t</a:t>
            </a:r>
            <a:r>
              <a:rPr kumimoji="0" lang="en-US" sz="2300" b="0" i="0" u="none" strike="noStrike" kern="1200" cap="none" spc="0" normalizeH="0" baseline="0" noProof="0" dirty="0" smtClean="0">
                <a:ln>
                  <a:noFill/>
                </a:ln>
                <a:solidFill>
                  <a:schemeClr val="tx1"/>
                </a:solidFill>
                <a:effectLst/>
                <a:uLnTx/>
                <a:uFillTx/>
                <a:latin typeface="+mn-lt"/>
                <a:ea typeface="+mn-ea"/>
                <a:cs typeface="+mn-cs"/>
              </a:rPr>
              <a:t>he Average Annual Total LIHEAP </a:t>
            </a:r>
            <a:r>
              <a:rPr kumimoji="0" lang="en-US" sz="2300" b="0" i="0" u="none" strike="noStrike" kern="1200" cap="none" spc="0" normalizeH="0" noProof="0" dirty="0" smtClean="0">
                <a:ln>
                  <a:noFill/>
                </a:ln>
                <a:solidFill>
                  <a:schemeClr val="tx1"/>
                </a:solidFill>
                <a:effectLst/>
                <a:uLnTx/>
                <a:uFillTx/>
                <a:latin typeface="+mn-lt"/>
                <a:ea typeface="+mn-ea"/>
                <a:cs typeface="+mn-cs"/>
              </a:rPr>
              <a:t>Benefit per Household </a:t>
            </a:r>
            <a:r>
              <a:rPr lang="en-US" sz="2300" dirty="0" err="1" smtClean="0"/>
              <a:t>wa</a:t>
            </a:r>
            <a:r>
              <a:rPr kumimoji="0" lang="en-US" sz="2300" b="0" i="0" u="none" strike="noStrike" kern="1200" cap="none" spc="0" normalizeH="0" noProof="0" dirty="0" smtClean="0">
                <a:ln>
                  <a:noFill/>
                </a:ln>
                <a:solidFill>
                  <a:schemeClr val="tx1"/>
                </a:solidFill>
                <a:effectLst/>
                <a:uLnTx/>
                <a:uFillTx/>
                <a:latin typeface="+mn-lt"/>
                <a:ea typeface="+mn-ea"/>
                <a:cs typeface="+mn-cs"/>
              </a:rPr>
              <a:t>s </a:t>
            </a:r>
            <a:r>
              <a:rPr kumimoji="0" lang="en-US" sz="2300" b="1" i="0" u="none" strike="noStrike" kern="1200" cap="none" spc="0" normalizeH="0" noProof="0" dirty="0" smtClean="0">
                <a:ln>
                  <a:noFill/>
                </a:ln>
                <a:solidFill>
                  <a:schemeClr val="tx1"/>
                </a:solidFill>
                <a:effectLst/>
                <a:uLnTx/>
                <a:uFillTx/>
                <a:latin typeface="+mn-lt"/>
                <a:ea typeface="+mn-ea"/>
                <a:cs typeface="+mn-cs"/>
              </a:rPr>
              <a:t>$806.</a:t>
            </a:r>
          </a:p>
        </p:txBody>
      </p:sp>
      <p:sp>
        <p:nvSpPr>
          <p:cNvPr id="8" name="Slide Number Placeholder 7"/>
          <p:cNvSpPr>
            <a:spLocks noGrp="1"/>
          </p:cNvSpPr>
          <p:nvPr>
            <p:ph type="sldNum" sz="quarter" idx="12"/>
          </p:nvPr>
        </p:nvSpPr>
        <p:spPr/>
        <p:txBody>
          <a:bodyPr/>
          <a:lstStyle/>
          <a:p>
            <a:fld id="{CF63CFEC-D876-498A-951A-753450E01640}" type="slidenum">
              <a:rPr lang="en-US" smtClean="0"/>
              <a:pPr/>
              <a:t>6</a:t>
            </a:fld>
            <a:endParaRPr lang="en-US"/>
          </a:p>
        </p:txBody>
      </p:sp>
    </p:spTree>
    <p:extLst>
      <p:ext uri="{BB962C8B-B14F-4D97-AF65-F5344CB8AC3E}">
        <p14:creationId xmlns:p14="http://schemas.microsoft.com/office/powerpoint/2010/main" val="42191051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2" cy="19812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152400"/>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152400"/>
            <a:ext cx="5181600" cy="2286000"/>
          </a:xfrm>
        </p:spPr>
        <p:txBody>
          <a:bodyPr>
            <a:normAutofit/>
          </a:bodyPr>
          <a:lstStyle/>
          <a:p>
            <a:r>
              <a:rPr lang="en-US" sz="3200" dirty="0"/>
              <a:t> </a:t>
            </a:r>
            <a:r>
              <a:rPr lang="en-US" sz="3500" b="1" dirty="0" smtClean="0">
                <a:solidFill>
                  <a:schemeClr val="bg1"/>
                </a:solidFill>
              </a:rPr>
              <a:t>Energy Efficiency Education</a:t>
            </a:r>
            <a:endParaRPr lang="en-US" sz="3500" b="1" dirty="0">
              <a:solidFill>
                <a:schemeClr val="bg1"/>
              </a:solidFill>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9" name="Content Placeholder 1"/>
          <p:cNvSpPr txBox="1">
            <a:spLocks/>
          </p:cNvSpPr>
          <p:nvPr/>
        </p:nvSpPr>
        <p:spPr>
          <a:xfrm>
            <a:off x="0" y="1981199"/>
            <a:ext cx="9143998" cy="204485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n-US" sz="1900" dirty="0" smtClean="0">
              <a:solidFill>
                <a:schemeClr val="tx1"/>
              </a:solidFill>
            </a:endParaRPr>
          </a:p>
        </p:txBody>
      </p:sp>
      <p:sp>
        <p:nvSpPr>
          <p:cNvPr id="20" name="Content Placeholder 1"/>
          <p:cNvSpPr txBox="1">
            <a:spLocks/>
          </p:cNvSpPr>
          <p:nvPr/>
        </p:nvSpPr>
        <p:spPr>
          <a:xfrm>
            <a:off x="0" y="2133600"/>
            <a:ext cx="9144000" cy="4114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endParaRPr lang="en-US" dirty="0" smtClean="0">
              <a:solidFill>
                <a:schemeClr val="tx1"/>
              </a:solidFill>
            </a:endParaRPr>
          </a:p>
        </p:txBody>
      </p:sp>
      <p:sp>
        <p:nvSpPr>
          <p:cNvPr id="17" name="Content Placeholder 2"/>
          <p:cNvSpPr txBox="1">
            <a:spLocks/>
          </p:cNvSpPr>
          <p:nvPr/>
        </p:nvSpPr>
        <p:spPr>
          <a:xfrm>
            <a:off x="0" y="2133600"/>
            <a:ext cx="9144000" cy="4114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endParaRPr lang="en-US" sz="2600" dirty="0" smtClean="0">
              <a:solidFill>
                <a:schemeClr val="tx1"/>
              </a:solidFill>
            </a:endParaRPr>
          </a:p>
          <a:p>
            <a:pPr marL="457200" indent="-457200" algn="l">
              <a:buFont typeface="Arial" panose="020B0604020202020204" pitchFamily="34" charset="0"/>
              <a:buChar char="•"/>
            </a:pPr>
            <a:r>
              <a:rPr lang="en-US" sz="2600" dirty="0" smtClean="0">
                <a:solidFill>
                  <a:schemeClr val="tx1"/>
                </a:solidFill>
              </a:rPr>
              <a:t>2.5% of LIHEAP funds are allocated for Client Education in both LIHEAP and WAP.</a:t>
            </a:r>
          </a:p>
          <a:p>
            <a:pPr marL="1257300" lvl="2" indent="-342900" algn="l">
              <a:buFont typeface="Wingdings" panose="05000000000000000000" pitchFamily="2" charset="2"/>
              <a:buChar char="Ø"/>
            </a:pPr>
            <a:r>
              <a:rPr lang="en-US" sz="2000" dirty="0">
                <a:solidFill>
                  <a:schemeClr val="tx1"/>
                </a:solidFill>
              </a:rPr>
              <a:t>Project Energy Saving </a:t>
            </a:r>
            <a:r>
              <a:rPr lang="en-US" sz="2000" dirty="0" smtClean="0">
                <a:solidFill>
                  <a:schemeClr val="tx1"/>
                </a:solidFill>
              </a:rPr>
              <a:t>brochures and booklets</a:t>
            </a:r>
            <a:endParaRPr lang="en-US" sz="2000" dirty="0">
              <a:solidFill>
                <a:schemeClr val="tx1"/>
              </a:solidFill>
            </a:endParaRPr>
          </a:p>
          <a:p>
            <a:pPr marL="1257300" lvl="2" indent="-342900" algn="l">
              <a:buFont typeface="Wingdings" panose="05000000000000000000" pitchFamily="2" charset="2"/>
              <a:buChar char="Ø"/>
            </a:pPr>
            <a:r>
              <a:rPr lang="en-US" sz="2000" dirty="0" smtClean="0">
                <a:solidFill>
                  <a:schemeClr val="tx1"/>
                </a:solidFill>
              </a:rPr>
              <a:t>Energy </a:t>
            </a:r>
            <a:r>
              <a:rPr lang="en-US" sz="2000" dirty="0">
                <a:solidFill>
                  <a:schemeClr val="tx1"/>
                </a:solidFill>
              </a:rPr>
              <a:t>Saving Tips-Wheel</a:t>
            </a:r>
          </a:p>
          <a:p>
            <a:pPr marL="1257300" lvl="2" indent="-342900" algn="l">
              <a:buFont typeface="Wingdings" panose="05000000000000000000" pitchFamily="2" charset="2"/>
              <a:buChar char="Ø"/>
            </a:pPr>
            <a:r>
              <a:rPr lang="en-US" sz="2000" dirty="0">
                <a:solidFill>
                  <a:schemeClr val="tx1"/>
                </a:solidFill>
              </a:rPr>
              <a:t>CFL Light Bulbs</a:t>
            </a:r>
          </a:p>
          <a:p>
            <a:pPr marL="1257300" lvl="2" indent="-342900" algn="l">
              <a:buFont typeface="Wingdings" panose="05000000000000000000" pitchFamily="2" charset="2"/>
              <a:buChar char="Ø"/>
            </a:pPr>
            <a:r>
              <a:rPr lang="en-US" sz="2000" dirty="0">
                <a:solidFill>
                  <a:schemeClr val="tx1"/>
                </a:solidFill>
              </a:rPr>
              <a:t>Energy Conservation Kits</a:t>
            </a:r>
          </a:p>
          <a:p>
            <a:pPr marL="1257300" lvl="2" indent="-342900" algn="l">
              <a:buFont typeface="Wingdings" panose="05000000000000000000" pitchFamily="2" charset="2"/>
              <a:buChar char="Ø"/>
            </a:pPr>
            <a:r>
              <a:rPr lang="en-US" sz="2000" dirty="0">
                <a:solidFill>
                  <a:schemeClr val="tx1"/>
                </a:solidFill>
              </a:rPr>
              <a:t>Energy Client Education Empowerment Credit</a:t>
            </a:r>
          </a:p>
          <a:p>
            <a:pPr marL="457200" indent="-457200" algn="l">
              <a:buFont typeface="Arial" panose="020B0604020202020204" pitchFamily="34" charset="0"/>
              <a:buChar char="•"/>
            </a:pPr>
            <a:r>
              <a:rPr lang="en-US" sz="2600" dirty="0" smtClean="0">
                <a:solidFill>
                  <a:schemeClr val="tx1"/>
                </a:solidFill>
              </a:rPr>
              <a:t>Energy education is provided during the application process.</a:t>
            </a:r>
          </a:p>
          <a:p>
            <a:pPr marL="914400" lvl="1" indent="-457200" algn="l">
              <a:buFont typeface="Arial" panose="020B0604020202020204" pitchFamily="34" charset="0"/>
              <a:buChar char="•"/>
            </a:pPr>
            <a:endParaRPr lang="en-US" dirty="0" smtClean="0">
              <a:solidFill>
                <a:schemeClr val="tx1"/>
              </a:solidFill>
            </a:endParaRPr>
          </a:p>
          <a:p>
            <a:pPr lvl="1"/>
            <a:endParaRPr lang="en-US" dirty="0" smtClean="0"/>
          </a:p>
          <a:p>
            <a:pPr lvl="1"/>
            <a:endParaRPr lang="en-US" dirty="0" smtClean="0"/>
          </a:p>
          <a:p>
            <a:pPr lvl="1"/>
            <a:endParaRPr lang="en-US" dirty="0" smtClean="0"/>
          </a:p>
          <a:p>
            <a:pPr lvl="1"/>
            <a:endParaRPr lang="en-US" dirty="0" smtClean="0"/>
          </a:p>
        </p:txBody>
      </p:sp>
      <p:sp>
        <p:nvSpPr>
          <p:cNvPr id="8" name="Slide Number Placeholder 7"/>
          <p:cNvSpPr>
            <a:spLocks noGrp="1"/>
          </p:cNvSpPr>
          <p:nvPr>
            <p:ph type="sldNum" sz="quarter" idx="12"/>
          </p:nvPr>
        </p:nvSpPr>
        <p:spPr/>
        <p:txBody>
          <a:bodyPr/>
          <a:lstStyle/>
          <a:p>
            <a:fld id="{CF63CFEC-D876-498A-951A-753450E01640}" type="slidenum">
              <a:rPr lang="en-US" smtClean="0"/>
              <a:pPr/>
              <a:t>7</a:t>
            </a:fld>
            <a:endParaRPr lang="en-US"/>
          </a:p>
        </p:txBody>
      </p:sp>
    </p:spTree>
    <p:extLst>
      <p:ext uri="{BB962C8B-B14F-4D97-AF65-F5344CB8AC3E}">
        <p14:creationId xmlns:p14="http://schemas.microsoft.com/office/powerpoint/2010/main" val="7993481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2" cy="19812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152400"/>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4038600" y="-76200"/>
            <a:ext cx="5181600" cy="2286000"/>
          </a:xfrm>
        </p:spPr>
        <p:txBody>
          <a:bodyPr>
            <a:normAutofit/>
          </a:bodyPr>
          <a:lstStyle/>
          <a:p>
            <a:r>
              <a:rPr lang="en-US" sz="3200" dirty="0"/>
              <a:t> </a:t>
            </a:r>
            <a:r>
              <a:rPr lang="en-US" sz="3500" b="1" dirty="0">
                <a:solidFill>
                  <a:schemeClr val="bg1"/>
                </a:solidFill>
              </a:rPr>
              <a:t>Weatherization Assistance Program (WAP</a:t>
            </a:r>
            <a:r>
              <a:rPr lang="en-US" sz="3500" b="1" dirty="0" smtClean="0">
                <a:solidFill>
                  <a:schemeClr val="bg1"/>
                </a:solidFill>
              </a:rPr>
              <a:t>)</a:t>
            </a:r>
            <a:endParaRPr lang="en-US" sz="3500" b="1" dirty="0">
              <a:ln w="18415" cmpd="sng">
                <a:solidFill>
                  <a:schemeClr val="tx1"/>
                </a:solidFill>
                <a:prstDash val="solid"/>
              </a:ln>
              <a:solidFill>
                <a:schemeClr val="bg1"/>
              </a:solidFill>
              <a:effectLst>
                <a:outerShdw blurRad="63500" dir="3600000" algn="tl" rotWithShape="0">
                  <a:srgbClr val="000000">
                    <a:alpha val="70000"/>
                  </a:srgbClr>
                </a:outerShdw>
              </a:effectLst>
              <a:latin typeface="Cambria" pitchFamily="18" charset="0"/>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9" name="Content Placeholder 1"/>
          <p:cNvSpPr txBox="1">
            <a:spLocks/>
          </p:cNvSpPr>
          <p:nvPr/>
        </p:nvSpPr>
        <p:spPr>
          <a:xfrm>
            <a:off x="0" y="1981199"/>
            <a:ext cx="9143998" cy="204485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n-US" sz="1900" dirty="0" smtClean="0">
              <a:solidFill>
                <a:schemeClr val="tx1"/>
              </a:solidFill>
            </a:endParaRPr>
          </a:p>
        </p:txBody>
      </p:sp>
      <p:sp>
        <p:nvSpPr>
          <p:cNvPr id="20" name="Content Placeholder 1"/>
          <p:cNvSpPr txBox="1">
            <a:spLocks/>
          </p:cNvSpPr>
          <p:nvPr/>
        </p:nvSpPr>
        <p:spPr>
          <a:xfrm>
            <a:off x="0" y="2133600"/>
            <a:ext cx="9144000" cy="4114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n-US" dirty="0" smtClean="0">
              <a:solidFill>
                <a:schemeClr val="tx1"/>
              </a:solidFill>
            </a:endParaRPr>
          </a:p>
        </p:txBody>
      </p:sp>
      <p:sp>
        <p:nvSpPr>
          <p:cNvPr id="18" name="Content Placeholder 1"/>
          <p:cNvSpPr txBox="1">
            <a:spLocks/>
          </p:cNvSpPr>
          <p:nvPr/>
        </p:nvSpPr>
        <p:spPr>
          <a:xfrm>
            <a:off x="304800" y="2204868"/>
            <a:ext cx="8691222" cy="3726223"/>
          </a:xfrm>
          <a:prstGeom prst="rect">
            <a:avLst/>
          </a:prstGeom>
        </p:spPr>
        <p:txBody>
          <a:bodyPr vert="horz" lIns="91440" tIns="45720" rIns="91440" bIns="45720" rtlCol="0">
            <a:normAutofit fontScale="625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US" sz="2800" b="1" dirty="0" smtClean="0">
                <a:solidFill>
                  <a:schemeClr val="tx1"/>
                </a:solidFill>
              </a:rPr>
              <a:t>Mission: </a:t>
            </a:r>
            <a:r>
              <a:rPr lang="en-US" sz="2800" dirty="0" smtClean="0">
                <a:solidFill>
                  <a:schemeClr val="tx1"/>
                </a:solidFill>
              </a:rPr>
              <a:t>To reduce energy costs for low income families, particularly for the elderly, people with disabilities, and families with children, through the installation of energy efficiency measures, while ensuring their health and safety. </a:t>
            </a:r>
          </a:p>
          <a:p>
            <a:pPr algn="l"/>
            <a:endParaRPr lang="en-US" sz="2800" dirty="0" smtClean="0"/>
          </a:p>
          <a:p>
            <a:pPr marL="457200" indent="-457200" algn="l">
              <a:spcAft>
                <a:spcPts val="1200"/>
              </a:spcAft>
              <a:buFont typeface="Arial" panose="020B0604020202020204" pitchFamily="34" charset="0"/>
              <a:buChar char="•"/>
            </a:pPr>
            <a:r>
              <a:rPr lang="en-US" dirty="0" smtClean="0">
                <a:solidFill>
                  <a:schemeClr val="tx1"/>
                </a:solidFill>
              </a:rPr>
              <a:t>Grant funds </a:t>
            </a:r>
            <a:r>
              <a:rPr lang="en-US" dirty="0">
                <a:solidFill>
                  <a:schemeClr val="tx1"/>
                </a:solidFill>
              </a:rPr>
              <a:t>are awarded annually following </a:t>
            </a:r>
            <a:r>
              <a:rPr lang="en-US" dirty="0" smtClean="0">
                <a:solidFill>
                  <a:schemeClr val="tx1"/>
                </a:solidFill>
              </a:rPr>
              <a:t>DOE </a:t>
            </a:r>
            <a:r>
              <a:rPr lang="en-US" dirty="0">
                <a:solidFill>
                  <a:schemeClr val="tx1"/>
                </a:solidFill>
              </a:rPr>
              <a:t>approval of </a:t>
            </a:r>
            <a:r>
              <a:rPr lang="en-US" dirty="0" smtClean="0">
                <a:solidFill>
                  <a:schemeClr val="tx1"/>
                </a:solidFill>
              </a:rPr>
              <a:t>an annual State </a:t>
            </a:r>
            <a:r>
              <a:rPr lang="en-US" dirty="0">
                <a:solidFill>
                  <a:schemeClr val="tx1"/>
                </a:solidFill>
              </a:rPr>
              <a:t>Plan. </a:t>
            </a:r>
          </a:p>
          <a:p>
            <a:pPr marL="457200" indent="-457200" algn="l">
              <a:spcAft>
                <a:spcPts val="1200"/>
              </a:spcAft>
              <a:buFont typeface="Arial" panose="020B0604020202020204" pitchFamily="34" charset="0"/>
              <a:buChar char="•"/>
            </a:pPr>
            <a:r>
              <a:rPr lang="en-US" dirty="0">
                <a:solidFill>
                  <a:schemeClr val="tx1"/>
                </a:solidFill>
              </a:rPr>
              <a:t>Each grant has a </a:t>
            </a:r>
            <a:r>
              <a:rPr lang="en-US" dirty="0" smtClean="0">
                <a:solidFill>
                  <a:schemeClr val="tx1"/>
                </a:solidFill>
              </a:rPr>
              <a:t>three - five </a:t>
            </a:r>
            <a:r>
              <a:rPr lang="en-US" dirty="0">
                <a:solidFill>
                  <a:schemeClr val="tx1"/>
                </a:solidFill>
              </a:rPr>
              <a:t>year </a:t>
            </a:r>
            <a:r>
              <a:rPr lang="en-US" dirty="0" smtClean="0">
                <a:solidFill>
                  <a:schemeClr val="tx1"/>
                </a:solidFill>
              </a:rPr>
              <a:t>period with funds that carryover during the life of the grant.</a:t>
            </a:r>
            <a:endParaRPr lang="en-US" dirty="0">
              <a:solidFill>
                <a:schemeClr val="tx1"/>
              </a:solidFill>
            </a:endParaRPr>
          </a:p>
          <a:p>
            <a:pPr marL="457200" indent="-457200" algn="l">
              <a:buFont typeface="Arial" panose="020B0604020202020204" pitchFamily="34" charset="0"/>
              <a:buChar char="•"/>
            </a:pPr>
            <a:r>
              <a:rPr lang="en-US" dirty="0">
                <a:solidFill>
                  <a:schemeClr val="tx1"/>
                </a:solidFill>
              </a:rPr>
              <a:t>Funding is allocated by Parish and based on the number of </a:t>
            </a:r>
          </a:p>
          <a:p>
            <a:pPr lvl="1" algn="l">
              <a:spcAft>
                <a:spcPts val="1200"/>
              </a:spcAft>
            </a:pPr>
            <a:r>
              <a:rPr lang="en-US" sz="3200" dirty="0" smtClean="0">
                <a:solidFill>
                  <a:schemeClr val="tx1"/>
                </a:solidFill>
              </a:rPr>
              <a:t>residents </a:t>
            </a:r>
            <a:r>
              <a:rPr lang="en-US" sz="3200" dirty="0">
                <a:solidFill>
                  <a:schemeClr val="tx1"/>
                </a:solidFill>
              </a:rPr>
              <a:t>living below the Federal Poverty Level Census Data</a:t>
            </a:r>
            <a:r>
              <a:rPr lang="en-US" sz="3200" dirty="0" smtClean="0">
                <a:solidFill>
                  <a:schemeClr val="tx1"/>
                </a:solidFill>
              </a:rPr>
              <a:t>.</a:t>
            </a:r>
          </a:p>
          <a:p>
            <a:pPr marL="457200" indent="-457200" algn="l">
              <a:spcAft>
                <a:spcPts val="1200"/>
              </a:spcAft>
              <a:buFont typeface="Arial" panose="020B0604020202020204" pitchFamily="34" charset="0"/>
              <a:buChar char="•"/>
            </a:pPr>
            <a:r>
              <a:rPr lang="en-US" dirty="0" smtClean="0">
                <a:solidFill>
                  <a:schemeClr val="tx1"/>
                </a:solidFill>
              </a:rPr>
              <a:t>Weatherized 592 homes in 2020 (lower numbers due to COVID)</a:t>
            </a:r>
            <a:endParaRPr lang="en-US" dirty="0">
              <a:solidFill>
                <a:schemeClr val="tx1"/>
              </a:solidFill>
            </a:endParaRPr>
          </a:p>
          <a:p>
            <a:pPr algn="l"/>
            <a:endParaRPr lang="en-US" sz="2800" dirty="0">
              <a:solidFill>
                <a:schemeClr val="tx1"/>
              </a:solidFill>
            </a:endParaRPr>
          </a:p>
        </p:txBody>
      </p:sp>
      <p:sp>
        <p:nvSpPr>
          <p:cNvPr id="8" name="Slide Number Placeholder 7"/>
          <p:cNvSpPr>
            <a:spLocks noGrp="1"/>
          </p:cNvSpPr>
          <p:nvPr>
            <p:ph type="sldNum" sz="quarter" idx="12"/>
          </p:nvPr>
        </p:nvSpPr>
        <p:spPr/>
        <p:txBody>
          <a:bodyPr/>
          <a:lstStyle/>
          <a:p>
            <a:fld id="{CF63CFEC-D876-498A-951A-753450E01640}" type="slidenum">
              <a:rPr lang="en-US" smtClean="0"/>
              <a:pPr/>
              <a:t>8</a:t>
            </a:fld>
            <a:endParaRPr lang="en-US"/>
          </a:p>
        </p:txBody>
      </p:sp>
      <p:pic>
        <p:nvPicPr>
          <p:cNvPr id="22" name="Picture 21" descr="newWxhselogo_B&amp;W"/>
          <p:cNvPicPr>
            <a:picLocks noChangeAspect="1" noChangeArrowheads="1"/>
          </p:cNvPicPr>
          <p:nvPr/>
        </p:nvPicPr>
        <p:blipFill>
          <a:blip r:embed="rId8" cstate="print"/>
          <a:srcRect/>
          <a:stretch>
            <a:fillRect/>
          </a:stretch>
        </p:blipFill>
        <p:spPr bwMode="auto">
          <a:xfrm>
            <a:off x="7483024" y="4365969"/>
            <a:ext cx="1203776" cy="1547412"/>
          </a:xfrm>
          <a:prstGeom prst="rect">
            <a:avLst/>
          </a:prstGeom>
          <a:noFill/>
          <a:ln w="9525">
            <a:noFill/>
            <a:miter lim="800000"/>
            <a:headEnd/>
            <a:tailEnd/>
          </a:ln>
        </p:spPr>
      </p:pic>
    </p:spTree>
    <p:extLst>
      <p:ext uri="{BB962C8B-B14F-4D97-AF65-F5344CB8AC3E}">
        <p14:creationId xmlns:p14="http://schemas.microsoft.com/office/powerpoint/2010/main" val="15086191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867400"/>
            <a:ext cx="9144000" cy="990600"/>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txBody>
          <a:bodyPr/>
          <a:lstStyle/>
          <a:p>
            <a:endParaRPr lang="en-US" dirty="0" smtClean="0"/>
          </a:p>
          <a:p>
            <a:endParaRPr lang="en-US" sz="1200" dirty="0">
              <a:latin typeface="Times New Roman" panose="02020603050405020304" pitchFamily="18" charset="0"/>
              <a:cs typeface="Times New Roman" panose="02020603050405020304" pitchFamily="18" charset="0"/>
            </a:endParaRPr>
          </a:p>
        </p:txBody>
      </p:sp>
      <p:sp>
        <p:nvSpPr>
          <p:cNvPr id="4" name="Rectangle 3"/>
          <p:cNvSpPr/>
          <p:nvPr/>
        </p:nvSpPr>
        <p:spPr>
          <a:xfrm>
            <a:off x="-21772" y="0"/>
            <a:ext cx="9165772" cy="1981200"/>
          </a:xfrm>
          <a:prstGeom prst="rect">
            <a:avLst/>
          </a:prstGeom>
          <a:gradFill flip="none" rotWithShape="1">
            <a:gsLst>
              <a:gs pos="81000">
                <a:schemeClr val="accent1">
                  <a:tint val="66000"/>
                  <a:satMod val="160000"/>
                </a:schemeClr>
              </a:gs>
              <a:gs pos="49000">
                <a:srgbClr val="213C9C"/>
              </a:gs>
              <a:gs pos="25000">
                <a:srgbClr val="213C9C"/>
              </a:gs>
              <a:gs pos="100000">
                <a:schemeClr val="accent1">
                  <a:tint val="23500"/>
                  <a:satMod val="160000"/>
                </a:schemeClr>
              </a:gs>
            </a:gsLst>
            <a:lin ang="3000000" scaled="0"/>
            <a:tileRect/>
          </a:gradFill>
          <a:ln>
            <a:noFill/>
          </a:ln>
          <a:effectLst>
            <a:reflection blurRad="6350" stA="52000" endA="300" endPos="3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6070903"/>
            <a:ext cx="1295400" cy="625171"/>
          </a:xfrm>
          <a:prstGeom prst="rect">
            <a:avLst/>
          </a:prstGeom>
          <a:effectLst>
            <a:outerShdw blurRad="76200" dir="18900000" sy="23000" kx="-1200000" algn="bl" rotWithShape="0">
              <a:prstClr val="black">
                <a:alpha val="20000"/>
              </a:prstClr>
            </a:outerShdw>
          </a:effectLst>
        </p:spPr>
      </p:pic>
      <p:pic>
        <p:nvPicPr>
          <p:cNvPr id="7" name="Picture 6"/>
          <p:cNvPicPr>
            <a:picLocks noChangeAspect="1"/>
          </p:cNvPicPr>
          <p:nvPr/>
        </p:nvPicPr>
        <p:blipFill rotWithShape="1">
          <a:blip r:embed="rId4" cstate="print">
            <a:extLst>
              <a:ext uri="{28A0092B-C50C-407E-A947-70E740481C1C}">
                <a14:useLocalDpi xmlns:a14="http://schemas.microsoft.com/office/drawing/2010/main" val="0"/>
              </a:ext>
            </a:extLst>
          </a:blip>
          <a:srcRect l="23962" r="-594"/>
          <a:stretch/>
        </p:blipFill>
        <p:spPr>
          <a:xfrm>
            <a:off x="-304800" y="-152400"/>
            <a:ext cx="4628334" cy="2307771"/>
          </a:xfrm>
          <a:prstGeom prst="rect">
            <a:avLst/>
          </a:prstGeom>
          <a:gradFill>
            <a:gsLst>
              <a:gs pos="0">
                <a:schemeClr val="accent1">
                  <a:tint val="66000"/>
                  <a:satMod val="160000"/>
                </a:schemeClr>
              </a:gs>
              <a:gs pos="39000">
                <a:srgbClr val="213C9C"/>
              </a:gs>
              <a:gs pos="72000">
                <a:schemeClr val="accent1">
                  <a:tint val="44500"/>
                  <a:satMod val="160000"/>
                </a:schemeClr>
              </a:gs>
              <a:gs pos="100000">
                <a:schemeClr val="accent1">
                  <a:tint val="23500"/>
                  <a:satMod val="160000"/>
                </a:schemeClr>
              </a:gs>
            </a:gsLst>
            <a:lin ang="2700000" scaled="1"/>
          </a:gradFill>
          <a:ln>
            <a:noFill/>
          </a:ln>
          <a:effectLst>
            <a:glow>
              <a:srgbClr val="213C9C"/>
            </a:glow>
            <a:outerShdw blurRad="50800" dist="50800" dir="5400000" algn="ctr" rotWithShape="0">
              <a:srgbClr val="000000"/>
            </a:outerShdw>
            <a:softEdge rad="419100"/>
          </a:effectLst>
        </p:spPr>
      </p:pic>
      <p:pic>
        <p:nvPicPr>
          <p:cNvPr id="2" name="Picture 1"/>
          <p:cNvPicPr>
            <a:picLocks noChangeAspect="1"/>
          </p:cNvPicPr>
          <p:nvPr/>
        </p:nvPicPr>
        <p:blipFill rotWithShape="1">
          <a:blip r:embed="rId5" cstate="print">
            <a:extLst>
              <a:ext uri="{28A0092B-C50C-407E-A947-70E740481C1C}">
                <a14:useLocalDpi xmlns:a14="http://schemas.microsoft.com/office/drawing/2010/main" val="0"/>
              </a:ext>
            </a:extLst>
          </a:blip>
          <a:srcRect r="74579"/>
          <a:stretch/>
        </p:blipFill>
        <p:spPr>
          <a:xfrm>
            <a:off x="2438399" y="6070904"/>
            <a:ext cx="400730" cy="351783"/>
          </a:xfrm>
          <a:prstGeom prst="rect">
            <a:avLst/>
          </a:prstGeom>
          <a:effectLst>
            <a:outerShdw blurRad="50800" dist="38100" dir="2700000" algn="tl" rotWithShape="0">
              <a:prstClr val="black">
                <a:alpha val="40000"/>
              </a:prstClr>
            </a:outerShdw>
          </a:effectLst>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25000" t="1" r="50000" b="671"/>
          <a:stretch/>
        </p:blipFill>
        <p:spPr>
          <a:xfrm>
            <a:off x="5960524" y="6091068"/>
            <a:ext cx="394097" cy="349422"/>
          </a:xfrm>
          <a:prstGeom prst="rect">
            <a:avLst/>
          </a:prstGeom>
          <a:effectLst>
            <a:outerShdw blurRad="50800" dist="38100" dir="2700000" algn="tl" rotWithShape="0">
              <a:prstClr val="black">
                <a:alpha val="40000"/>
              </a:prstClr>
            </a:outerShdw>
          </a:effectLst>
        </p:spPr>
      </p:pic>
      <p:pic>
        <p:nvPicPr>
          <p:cNvPr id="10" name="Picture 9"/>
          <p:cNvPicPr>
            <a:picLocks noChangeAspect="1"/>
          </p:cNvPicPr>
          <p:nvPr/>
        </p:nvPicPr>
        <p:blipFill rotWithShape="1">
          <a:blip r:embed="rId7" cstate="print">
            <a:extLst>
              <a:ext uri="{28A0092B-C50C-407E-A947-70E740481C1C}">
                <a14:useLocalDpi xmlns:a14="http://schemas.microsoft.com/office/drawing/2010/main" val="0"/>
              </a:ext>
            </a:extLst>
          </a:blip>
          <a:srcRect l="75270"/>
          <a:stretch/>
        </p:blipFill>
        <p:spPr>
          <a:xfrm>
            <a:off x="4182156" y="6070903"/>
            <a:ext cx="389844" cy="351783"/>
          </a:xfrm>
          <a:prstGeom prst="rect">
            <a:avLst/>
          </a:prstGeom>
          <a:effectLst>
            <a:outerShdw blurRad="50800" dist="38100" dir="2700000" algn="tl" rotWithShape="0">
              <a:prstClr val="black">
                <a:alpha val="40000"/>
              </a:prstClr>
            </a:outerShdw>
          </a:effectLst>
        </p:spPr>
      </p:pic>
      <p:sp>
        <p:nvSpPr>
          <p:cNvPr id="6" name="TextBox 5"/>
          <p:cNvSpPr txBox="1"/>
          <p:nvPr/>
        </p:nvSpPr>
        <p:spPr>
          <a:xfrm>
            <a:off x="1828800" y="6444734"/>
            <a:ext cx="5710578" cy="276999"/>
          </a:xfrm>
          <a:prstGeom prst="rect">
            <a:avLst/>
          </a:prstGeom>
          <a:noFill/>
        </p:spPr>
        <p:txBody>
          <a:bodyPr wrap="square" rtlCol="0">
            <a:spAutoFit/>
          </a:bodyPr>
          <a:lstStyle/>
          <a:p>
            <a:r>
              <a:rPr lang="en-US" sz="1200" b="1" dirty="0" smtClean="0">
                <a:solidFill>
                  <a:srgbClr val="213C9C"/>
                </a:solidFill>
                <a:latin typeface="Times New Roman" panose="02020603050405020304" pitchFamily="18" charset="0"/>
                <a:cs typeface="Times New Roman" panose="02020603050405020304" pitchFamily="18" charset="0"/>
              </a:rPr>
              <a:t>LouisianaHousingCorp</a:t>
            </a:r>
            <a:r>
              <a:rPr lang="en-US" sz="1200" b="1" dirty="0">
                <a:solidFill>
                  <a:schemeClr val="bg1"/>
                </a:solidFill>
                <a:latin typeface="Times New Roman" panose="02020603050405020304" pitchFamily="18" charset="0"/>
                <a:cs typeface="Times New Roman" panose="02020603050405020304" pitchFamily="18" charset="0"/>
              </a:rPr>
              <a:t> </a:t>
            </a:r>
            <a:r>
              <a:rPr lang="en-US" sz="1200" b="1" dirty="0" smtClean="0">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@lahousingcorp</a:t>
            </a:r>
            <a:r>
              <a:rPr lang="en-US" sz="1200" b="1" dirty="0">
                <a:solidFill>
                  <a:srgbClr val="213C9C"/>
                </a:solidFill>
                <a:latin typeface="Times New Roman" panose="02020603050405020304" pitchFamily="18" charset="0"/>
                <a:cs typeface="Times New Roman" panose="02020603050405020304" pitchFamily="18" charset="0"/>
              </a:rPr>
              <a:t> </a:t>
            </a:r>
            <a:r>
              <a:rPr lang="en-US" sz="1200" b="1" dirty="0" smtClean="0">
                <a:solidFill>
                  <a:srgbClr val="213C9C"/>
                </a:solidFill>
                <a:latin typeface="Times New Roman" panose="02020603050405020304" pitchFamily="18" charset="0"/>
                <a:cs typeface="Times New Roman" panose="02020603050405020304" pitchFamily="18" charset="0"/>
              </a:rPr>
              <a:t>          Louisiana-housing-corporation</a:t>
            </a:r>
            <a:endParaRPr lang="en-US" sz="1200" b="1" dirty="0">
              <a:solidFill>
                <a:srgbClr val="213C9C"/>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7620000" y="6227848"/>
            <a:ext cx="1376022" cy="307777"/>
          </a:xfrm>
          <a:prstGeom prst="rect">
            <a:avLst/>
          </a:prstGeom>
          <a:noFill/>
        </p:spPr>
        <p:txBody>
          <a:bodyPr wrap="square" rtlCol="0">
            <a:spAutoFit/>
          </a:bodyPr>
          <a:lstStyle/>
          <a:p>
            <a:r>
              <a:rPr lang="en-US" sz="1400" b="1" dirty="0" smtClean="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www.lhc.la.gov</a:t>
            </a:r>
            <a:endParaRPr lang="en-US" sz="1400" b="1" dirty="0">
              <a:solidFill>
                <a:srgbClr val="213C9C"/>
              </a:soli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
        <p:nvSpPr>
          <p:cNvPr id="13" name="Title 1"/>
          <p:cNvSpPr>
            <a:spLocks noGrp="1"/>
          </p:cNvSpPr>
          <p:nvPr>
            <p:ph type="ctrTitle"/>
          </p:nvPr>
        </p:nvSpPr>
        <p:spPr>
          <a:xfrm>
            <a:off x="3886200" y="-152400"/>
            <a:ext cx="5181600" cy="2286000"/>
          </a:xfrm>
        </p:spPr>
        <p:txBody>
          <a:bodyPr>
            <a:normAutofit/>
          </a:bodyPr>
          <a:lstStyle/>
          <a:p>
            <a:r>
              <a:rPr lang="en-US" sz="3200" dirty="0"/>
              <a:t> </a:t>
            </a:r>
            <a:r>
              <a:rPr lang="en-US" sz="3500" b="1" dirty="0" smtClean="0">
                <a:solidFill>
                  <a:schemeClr val="bg1"/>
                </a:solidFill>
              </a:rPr>
              <a:t>Louisiana WAP Funding</a:t>
            </a:r>
            <a:br>
              <a:rPr lang="en-US" sz="3500" b="1" dirty="0" smtClean="0">
                <a:solidFill>
                  <a:schemeClr val="bg1"/>
                </a:solidFill>
              </a:rPr>
            </a:br>
            <a:endParaRPr lang="en-US" sz="3500" b="1" dirty="0">
              <a:ln w="18415" cmpd="sng">
                <a:solidFill>
                  <a:schemeClr val="tx1"/>
                </a:solidFill>
                <a:prstDash val="solid"/>
              </a:ln>
              <a:solidFill>
                <a:schemeClr val="bg1"/>
              </a:solidFill>
              <a:effectLst>
                <a:outerShdw blurRad="63500" dir="3600000" algn="tl" rotWithShape="0">
                  <a:srgbClr val="000000">
                    <a:alpha val="70000"/>
                  </a:srgbClr>
                </a:outerShdw>
              </a:effectLst>
              <a:latin typeface="Cambria" pitchFamily="18" charset="0"/>
            </a:endParaRPr>
          </a:p>
        </p:txBody>
      </p:sp>
      <p:sp>
        <p:nvSpPr>
          <p:cNvPr id="16" name="Title 6"/>
          <p:cNvSpPr txBox="1">
            <a:spLocks/>
          </p:cNvSpPr>
          <p:nvPr/>
        </p:nvSpPr>
        <p:spPr>
          <a:xfrm>
            <a:off x="-1" y="1908810"/>
            <a:ext cx="9143999" cy="28460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000" dirty="0"/>
          </a:p>
        </p:txBody>
      </p:sp>
      <p:sp>
        <p:nvSpPr>
          <p:cNvPr id="19" name="Content Placeholder 1"/>
          <p:cNvSpPr txBox="1">
            <a:spLocks/>
          </p:cNvSpPr>
          <p:nvPr/>
        </p:nvSpPr>
        <p:spPr>
          <a:xfrm>
            <a:off x="0" y="1981199"/>
            <a:ext cx="9143998" cy="2044851"/>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endParaRPr lang="en-US" sz="1900" dirty="0" smtClean="0">
              <a:solidFill>
                <a:schemeClr val="tx1"/>
              </a:solidFill>
            </a:endParaRPr>
          </a:p>
        </p:txBody>
      </p:sp>
      <p:sp>
        <p:nvSpPr>
          <p:cNvPr id="20" name="Content Placeholder 1"/>
          <p:cNvSpPr txBox="1">
            <a:spLocks/>
          </p:cNvSpPr>
          <p:nvPr/>
        </p:nvSpPr>
        <p:spPr>
          <a:xfrm>
            <a:off x="0" y="2133600"/>
            <a:ext cx="9144000" cy="41148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endParaRPr lang="en-US" dirty="0" smtClean="0">
              <a:solidFill>
                <a:schemeClr val="tx1"/>
              </a:solidFill>
            </a:endParaRPr>
          </a:p>
        </p:txBody>
      </p:sp>
      <p:graphicFrame>
        <p:nvGraphicFramePr>
          <p:cNvPr id="17" name="Content Placeholder 3"/>
          <p:cNvGraphicFramePr>
            <a:graphicFrameLocks/>
          </p:cNvGraphicFramePr>
          <p:nvPr>
            <p:extLst>
              <p:ext uri="{D42A27DB-BD31-4B8C-83A1-F6EECF244321}">
                <p14:modId xmlns:p14="http://schemas.microsoft.com/office/powerpoint/2010/main" val="3252347249"/>
              </p:ext>
            </p:extLst>
          </p:nvPr>
        </p:nvGraphicFramePr>
        <p:xfrm>
          <a:off x="533400" y="2055366"/>
          <a:ext cx="7772400" cy="3650109"/>
        </p:xfrm>
        <a:graphic>
          <a:graphicData uri="http://schemas.openxmlformats.org/drawingml/2006/table">
            <a:tbl>
              <a:tblPr firstRow="1" bandRow="1">
                <a:tableStyleId>{5C22544A-7EE6-4342-B048-85BDC9FD1C3A}</a:tableStyleId>
              </a:tblPr>
              <a:tblGrid>
                <a:gridCol w="4648200">
                  <a:extLst>
                    <a:ext uri="{9D8B030D-6E8A-4147-A177-3AD203B41FA5}">
                      <a16:colId xmlns:a16="http://schemas.microsoft.com/office/drawing/2014/main" val="20000"/>
                    </a:ext>
                  </a:extLst>
                </a:gridCol>
                <a:gridCol w="1749381">
                  <a:extLst>
                    <a:ext uri="{9D8B030D-6E8A-4147-A177-3AD203B41FA5}">
                      <a16:colId xmlns:a16="http://schemas.microsoft.com/office/drawing/2014/main" val="20001"/>
                    </a:ext>
                  </a:extLst>
                </a:gridCol>
                <a:gridCol w="1374819">
                  <a:extLst>
                    <a:ext uri="{9D8B030D-6E8A-4147-A177-3AD203B41FA5}">
                      <a16:colId xmlns:a16="http://schemas.microsoft.com/office/drawing/2014/main" val="20002"/>
                    </a:ext>
                  </a:extLst>
                </a:gridCol>
              </a:tblGrid>
              <a:tr h="654781">
                <a:tc>
                  <a:txBody>
                    <a:bodyPr/>
                    <a:lstStyle/>
                    <a:p>
                      <a:r>
                        <a:rPr lang="en-US" dirty="0" smtClean="0"/>
                        <a:t>Grant Awards</a:t>
                      </a:r>
                    </a:p>
                    <a:p>
                      <a:r>
                        <a:rPr lang="en-US" dirty="0" smtClean="0"/>
                        <a:t>Program Year: July</a:t>
                      </a:r>
                      <a:r>
                        <a:rPr lang="en-US" baseline="0" dirty="0" smtClean="0"/>
                        <a:t> 1, 2021 – June 30, 2022</a:t>
                      </a:r>
                      <a:endParaRPr lang="en-US" dirty="0"/>
                    </a:p>
                  </a:txBody>
                  <a:tcPr/>
                </a:tc>
                <a:tc>
                  <a:txBody>
                    <a:bodyPr/>
                    <a:lstStyle/>
                    <a:p>
                      <a:pPr algn="ctr"/>
                      <a:endParaRPr lang="en-US" dirty="0" smtClean="0"/>
                    </a:p>
                    <a:p>
                      <a:pPr algn="ctr"/>
                      <a:r>
                        <a:rPr lang="en-US" dirty="0" smtClean="0"/>
                        <a:t>Funding</a:t>
                      </a:r>
                      <a:endParaRPr lang="en-US" dirty="0"/>
                    </a:p>
                  </a:txBody>
                  <a:tcPr/>
                </a:tc>
                <a:tc>
                  <a:txBody>
                    <a:bodyPr/>
                    <a:lstStyle/>
                    <a:p>
                      <a:pPr algn="ctr"/>
                      <a:r>
                        <a:rPr lang="en-US" dirty="0" smtClean="0"/>
                        <a:t>Projected Units</a:t>
                      </a:r>
                      <a:endParaRPr lang="en-US" dirty="0"/>
                    </a:p>
                  </a:txBody>
                  <a:tcPr/>
                </a:tc>
                <a:extLst>
                  <a:ext uri="{0D108BD9-81ED-4DB2-BD59-A6C34878D82A}">
                    <a16:rowId xmlns:a16="http://schemas.microsoft.com/office/drawing/2014/main" val="10000"/>
                  </a:ext>
                </a:extLst>
              </a:tr>
              <a:tr h="966581">
                <a:tc>
                  <a:txBody>
                    <a:bodyPr/>
                    <a:lstStyle/>
                    <a:p>
                      <a:r>
                        <a:rPr lang="en-US" sz="2000" b="1" baseline="0" dirty="0" smtClean="0"/>
                        <a:t>U.S. Department of Energy (DOE)</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Program</a:t>
                      </a:r>
                      <a:r>
                        <a:rPr lang="en-US" sz="1800" baseline="0" dirty="0" smtClean="0"/>
                        <a:t> Year 2021 </a:t>
                      </a:r>
                      <a:endParaRPr lang="en-US" sz="18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Estimated</a:t>
                      </a:r>
                      <a:r>
                        <a:rPr lang="en-US" sz="1800" baseline="0" dirty="0" smtClean="0"/>
                        <a:t> PY2020 Carryover</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t>
                      </a:r>
                      <a:r>
                        <a:rPr lang="en-US" b="1" dirty="0" smtClean="0"/>
                        <a:t>$1,894,485</a:t>
                      </a:r>
                    </a:p>
                    <a:p>
                      <a:pPr algn="ctr"/>
                      <a:r>
                        <a:rPr lang="en-US" b="1" dirty="0" smtClean="0"/>
                        <a:t>$840,860 </a:t>
                      </a:r>
                      <a:endParaRPr lang="en-US" dirty="0"/>
                    </a:p>
                  </a:txBody>
                  <a:tcPr/>
                </a:tc>
                <a:tc>
                  <a:txBody>
                    <a:bodyPr/>
                    <a:lstStyle/>
                    <a:p>
                      <a:endParaRPr lang="en-US" dirty="0" smtClean="0"/>
                    </a:p>
                    <a:p>
                      <a:pPr algn="ctr"/>
                      <a:r>
                        <a:rPr lang="en-US" b="1" dirty="0" smtClean="0">
                          <a:solidFill>
                            <a:schemeClr val="tx1"/>
                          </a:solidFill>
                        </a:rPr>
                        <a:t>249</a:t>
                      </a:r>
                      <a:endParaRPr lang="en-US" b="1" dirty="0">
                        <a:solidFill>
                          <a:schemeClr val="tx1"/>
                        </a:solidFill>
                      </a:endParaRPr>
                    </a:p>
                  </a:txBody>
                  <a:tcPr/>
                </a:tc>
                <a:extLst>
                  <a:ext uri="{0D108BD9-81ED-4DB2-BD59-A6C34878D82A}">
                    <a16:rowId xmlns:a16="http://schemas.microsoft.com/office/drawing/2014/main" val="10001"/>
                  </a:ext>
                </a:extLst>
              </a:tr>
              <a:tr h="12160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DHHS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(15% of the Regular</a:t>
                      </a:r>
                      <a:r>
                        <a:rPr lang="en-US" baseline="0" dirty="0" smtClean="0"/>
                        <a:t> LIHEAP funds shown above – unspent funds are re-obligated to utility assistance payment benefits at WAP close-out)</a:t>
                      </a:r>
                      <a:endParaRPr lang="en-US" dirty="0"/>
                    </a:p>
                  </a:txBody>
                  <a:tcPr/>
                </a:tc>
                <a:tc>
                  <a:txBody>
                    <a:bodyPr/>
                    <a:lstStyle/>
                    <a:p>
                      <a:pPr algn="ctr"/>
                      <a:endParaRPr lang="en-US" b="1" dirty="0" smtClean="0"/>
                    </a:p>
                    <a:p>
                      <a:pPr algn="ctr"/>
                      <a:r>
                        <a:rPr lang="en-US" b="1" dirty="0" smtClean="0"/>
                        <a:t>$8,919,027</a:t>
                      </a:r>
                      <a:endParaRPr lang="en-US" b="1" dirty="0"/>
                    </a:p>
                  </a:txBody>
                  <a:tcPr/>
                </a:tc>
                <a:tc>
                  <a:txBody>
                    <a:bodyPr/>
                    <a:lstStyle/>
                    <a:p>
                      <a:pPr algn="ctr"/>
                      <a:endParaRPr lang="en-US" b="1" dirty="0" smtClean="0"/>
                    </a:p>
                    <a:p>
                      <a:pPr algn="ctr"/>
                      <a:r>
                        <a:rPr lang="en-US" b="1" dirty="0" smtClean="0"/>
                        <a:t>896</a:t>
                      </a:r>
                      <a:endParaRPr lang="en-US" b="1" dirty="0"/>
                    </a:p>
                  </a:txBody>
                  <a:tcPr/>
                </a:tc>
                <a:extLst>
                  <a:ext uri="{0D108BD9-81ED-4DB2-BD59-A6C34878D82A}">
                    <a16:rowId xmlns:a16="http://schemas.microsoft.com/office/drawing/2014/main" val="973146605"/>
                  </a:ext>
                </a:extLst>
              </a:tr>
              <a:tr h="8127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t>Total</a:t>
                      </a:r>
                      <a:r>
                        <a:rPr lang="en-US" b="1" baseline="0" dirty="0" smtClean="0"/>
                        <a:t> WAP Funding</a:t>
                      </a:r>
                      <a:endParaRPr lang="en-US" b="1" dirty="0"/>
                    </a:p>
                  </a:txBody>
                  <a:tcPr/>
                </a:tc>
                <a:tc>
                  <a:txBody>
                    <a:bodyPr/>
                    <a:lstStyle/>
                    <a:p>
                      <a:pPr algn="ctr"/>
                      <a:r>
                        <a:rPr lang="en-US" b="1" dirty="0" smtClean="0"/>
                        <a:t>$11,654,372</a:t>
                      </a:r>
                      <a:endParaRPr lang="en-US" b="1" dirty="0"/>
                    </a:p>
                  </a:txBody>
                  <a:tcPr/>
                </a:tc>
                <a:tc>
                  <a:txBody>
                    <a:bodyPr/>
                    <a:lstStyle/>
                    <a:p>
                      <a:pPr algn="ctr"/>
                      <a:r>
                        <a:rPr lang="en-US" b="1" dirty="0" smtClean="0"/>
                        <a:t>1145</a:t>
                      </a:r>
                      <a:endParaRPr lang="en-US" b="1" dirty="0"/>
                    </a:p>
                  </a:txBody>
                  <a:tcPr/>
                </a:tc>
                <a:extLst>
                  <a:ext uri="{0D108BD9-81ED-4DB2-BD59-A6C34878D82A}">
                    <a16:rowId xmlns:a16="http://schemas.microsoft.com/office/drawing/2014/main" val="1063906822"/>
                  </a:ext>
                </a:extLst>
              </a:tr>
            </a:tbl>
          </a:graphicData>
        </a:graphic>
      </p:graphicFrame>
      <p:sp>
        <p:nvSpPr>
          <p:cNvPr id="8" name="Slide Number Placeholder 7"/>
          <p:cNvSpPr>
            <a:spLocks noGrp="1"/>
          </p:cNvSpPr>
          <p:nvPr>
            <p:ph type="sldNum" sz="quarter" idx="12"/>
          </p:nvPr>
        </p:nvSpPr>
        <p:spPr/>
        <p:txBody>
          <a:bodyPr/>
          <a:lstStyle/>
          <a:p>
            <a:fld id="{CF63CFEC-D876-498A-951A-753450E01640}" type="slidenum">
              <a:rPr lang="en-US" smtClean="0"/>
              <a:pPr/>
              <a:t>9</a:t>
            </a:fld>
            <a:endParaRPr lang="en-US"/>
          </a:p>
        </p:txBody>
      </p:sp>
    </p:spTree>
    <p:extLst>
      <p:ext uri="{BB962C8B-B14F-4D97-AF65-F5344CB8AC3E}">
        <p14:creationId xmlns:p14="http://schemas.microsoft.com/office/powerpoint/2010/main" val="21013795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06EAE92B4B9AF547A33AA5D462C4A1C5" ma:contentTypeVersion="2" ma:contentTypeDescription="Create a new document." ma:contentTypeScope="" ma:versionID="904f6839b3a4957ae72589a57b1a4a3c">
  <xsd:schema xmlns:xsd="http://www.w3.org/2001/XMLSchema" xmlns:xs="http://www.w3.org/2001/XMLSchema" xmlns:p="http://schemas.microsoft.com/office/2006/metadata/properties" xmlns:ns2="9bfa651e-1493-4c79-b59e-52320b34b357" xmlns:ns3="e187e5b8-5350-4d50-94d9-3c64de64ff25" targetNamespace="http://schemas.microsoft.com/office/2006/metadata/properties" ma:root="true" ma:fieldsID="c0236e74b06ded5b3e4b92b4a9b0092e" ns2:_="" ns3:_="">
    <xsd:import namespace="9bfa651e-1493-4c79-b59e-52320b34b357"/>
    <xsd:import namespace="e187e5b8-5350-4d50-94d9-3c64de64ff25"/>
    <xsd:element name="properties">
      <xsd:complexType>
        <xsd:sequence>
          <xsd:element name="documentManagement">
            <xsd:complexType>
              <xsd:all>
                <xsd:element ref="ns2:FromProgram"/>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fa651e-1493-4c79-b59e-52320b34b357" elementFormDefault="qualified">
    <xsd:import namespace="http://schemas.microsoft.com/office/2006/documentManagement/types"/>
    <xsd:import namespace="http://schemas.microsoft.com/office/infopath/2007/PartnerControls"/>
    <xsd:element name="FromProgram" ma:index="8" ma:displayName="From Program" ma:default="Accounting" ma:format="Dropdown" ma:internalName="FromProgram">
      <xsd:simpleType>
        <xsd:restriction base="dms:Choice">
          <xsd:enumeration value="Accounting"/>
          <xsd:enumeration value="Administration"/>
          <xsd:enumeration value="Asset Management"/>
          <xsd:enumeration value="Bylaws of the Louisiana Housing Finance Agency"/>
          <xsd:enumeration value="Energy Assistance"/>
          <xsd:enumeration value="HOME"/>
          <xsd:enumeration value="Housing Trust Fund"/>
          <xsd:enumeration value="Human Resources"/>
          <xsd:enumeration value="Information Technology"/>
          <xsd:enumeration value="Internal Audit"/>
          <xsd:enumeration value="Legal"/>
          <xsd:enumeration value="Low-Income Housing Tax Credit"/>
          <xsd:enumeration value="Neighborhood Stabilization"/>
          <xsd:enumeration value="Non-Profit Rebuilding"/>
          <xsd:enumeration value="Performance Based Contract Administration"/>
          <xsd:enumeration value="Public Information &amp; Marketing"/>
          <xsd:enumeration value="Records Management"/>
          <xsd:enumeration value="Single Family (Homeownership)"/>
          <xsd:enumeration value="Special Programs"/>
          <xsd:enumeration value="Agency Properties"/>
          <xsd:enumeration value="Operations"/>
          <xsd:enumeration value="Procurement"/>
          <xsd:enumeration value="LHA"/>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187e5b8-5350-4d50-94d9-3c64de64ff25" elementFormDefault="qualified">
    <xsd:import namespace="http://schemas.microsoft.com/office/2006/documentManagement/types"/>
    <xsd:import namespace="http://schemas.microsoft.com/office/infopath/2007/PartnerControls"/>
    <xsd:element name="_dlc_DocId" ma:index="9" nillable="true" ma:displayName="Document ID Value" ma:description="The value of the document ID assigned to this item." ma:internalName="_dlc_DocId" ma:readOnly="true">
      <xsd:simpleType>
        <xsd:restriction base="dms:Text"/>
      </xsd:simpleType>
    </xsd:element>
    <xsd:element name="_dlc_DocIdUrl" ma:index="1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1"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FromProgram xmlns="9bfa651e-1493-4c79-b59e-52320b34b357">Accounting</FromProgram>
    <_dlc_DocId xmlns="e187e5b8-5350-4d50-94d9-3c64de64ff25">35A5UYQPYMWZ-269-9</_dlc_DocId>
    <_dlc_DocIdUrl xmlns="e187e5b8-5350-4d50-94d9-3c64de64ff25">
      <Url>http://sharepoint/pr/_layouts/DocIdRedir.aspx?ID=35A5UYQPYMWZ-269-9</Url>
      <Description>35A5UYQPYMWZ-269-9</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DEF92EC-BF0F-4F1A-8F3F-9E3F42B57881}">
  <ds:schemaRefs>
    <ds:schemaRef ds:uri="http://schemas.microsoft.com/sharepoint/events"/>
  </ds:schemaRefs>
</ds:datastoreItem>
</file>

<file path=customXml/itemProps2.xml><?xml version="1.0" encoding="utf-8"?>
<ds:datastoreItem xmlns:ds="http://schemas.openxmlformats.org/officeDocument/2006/customXml" ds:itemID="{67BBB212-5383-403D-A1BD-C02E6F27D9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fa651e-1493-4c79-b59e-52320b34b357"/>
    <ds:schemaRef ds:uri="e187e5b8-5350-4d50-94d9-3c64de64ff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CA482D6-88F9-4539-91F6-EC7C528F7514}">
  <ds:schemaRefs>
    <ds:schemaRef ds:uri="http://www.w3.org/XML/1998/namespace"/>
    <ds:schemaRef ds:uri="http://schemas.microsoft.com/office/infopath/2007/PartnerControls"/>
    <ds:schemaRef ds:uri="e187e5b8-5350-4d50-94d9-3c64de64ff25"/>
    <ds:schemaRef ds:uri="http://purl.org/dc/dcmitype/"/>
    <ds:schemaRef ds:uri="http://schemas.microsoft.com/office/2006/metadata/properties"/>
    <ds:schemaRef ds:uri="http://purl.org/dc/elements/1.1/"/>
    <ds:schemaRef ds:uri="9bfa651e-1493-4c79-b59e-52320b34b357"/>
    <ds:schemaRef ds:uri="http://schemas.openxmlformats.org/package/2006/metadata/core-properties"/>
    <ds:schemaRef ds:uri="http://schemas.microsoft.com/office/2006/documentManagement/types"/>
    <ds:schemaRef ds:uri="http://purl.org/dc/terms/"/>
  </ds:schemaRefs>
</ds:datastoreItem>
</file>

<file path=customXml/itemProps4.xml><?xml version="1.0" encoding="utf-8"?>
<ds:datastoreItem xmlns:ds="http://schemas.openxmlformats.org/officeDocument/2006/customXml" ds:itemID="{7C6F5BE6-D7C7-4829-9D2E-22ED2093997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2061</TotalTime>
  <Words>2428</Words>
  <Application>Microsoft Office PowerPoint</Application>
  <PresentationFormat>On-screen Show (4:3)</PresentationFormat>
  <Paragraphs>386</Paragraphs>
  <Slides>28</Slides>
  <Notes>28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Calibri</vt:lpstr>
      <vt:lpstr>Cambria</vt:lpstr>
      <vt:lpstr>Times New Roman</vt:lpstr>
      <vt:lpstr>Wingdings</vt:lpstr>
      <vt:lpstr>Wingdings 3</vt:lpstr>
      <vt:lpstr>Office Theme</vt:lpstr>
      <vt:lpstr>PowerPoint Presentation</vt:lpstr>
      <vt:lpstr> How do the Energy Programs Work at the State Level?  </vt:lpstr>
      <vt:lpstr> Low Income Home Energy Assistance Program (LIHEAP) </vt:lpstr>
      <vt:lpstr> Louisiana LIHEAP U.S. Department of Health &amp; Human Services (DHHS) </vt:lpstr>
      <vt:lpstr> Louisiana LIHEAP Eligibility</vt:lpstr>
      <vt:lpstr> Louisiana LIHEAP Benefits</vt:lpstr>
      <vt:lpstr> Energy Efficiency Education</vt:lpstr>
      <vt:lpstr> Weatherization Assistance Program (WAP)</vt:lpstr>
      <vt:lpstr> Louisiana WAP Funding </vt:lpstr>
      <vt:lpstr> Louisiana WAP Eligibility</vt:lpstr>
      <vt:lpstr> Allowable Expenditures &amp; Energy Audit</vt:lpstr>
      <vt:lpstr>Eligible Dwelling Types</vt:lpstr>
      <vt:lpstr> Energy Conservation Measures Performed</vt:lpstr>
      <vt:lpstr>Non-Weatherization Allowable Items </vt:lpstr>
      <vt:lpstr>PowerPoint Presentation</vt:lpstr>
      <vt:lpstr>PowerPoint Presentation</vt:lpstr>
      <vt:lpstr> Lead Safe Housing and Healthy Homes Program</vt:lpstr>
      <vt:lpstr> LSHHHP Target Areas</vt:lpstr>
      <vt:lpstr> Lead Hazard Control Interventions </vt:lpstr>
      <vt:lpstr> Healthy Home Interventions</vt:lpstr>
      <vt:lpstr> LSHHHP Eligibility</vt:lpstr>
      <vt:lpstr> LSHHHP Eligibility Exceptions</vt:lpstr>
      <vt:lpstr>PowerPoint Presentation</vt:lpstr>
      <vt:lpstr> Performance Based Contract Admin.</vt:lpstr>
      <vt:lpstr> 8 Performance Based Tasks Under Contract</vt:lpstr>
      <vt:lpstr> Assignments and Fees</vt:lpstr>
      <vt:lpstr> 2020 Annual Production </vt:lpstr>
      <vt:lpstr> Performance Based Contract Admin.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kdorsey</dc:creator>
  <cp:lastModifiedBy>Barry Brooks</cp:lastModifiedBy>
  <cp:revision>166</cp:revision>
  <cp:lastPrinted>2017-08-07T17:31:47Z</cp:lastPrinted>
  <dcterms:created xsi:type="dcterms:W3CDTF">2015-04-09T14:19:40Z</dcterms:created>
  <dcterms:modified xsi:type="dcterms:W3CDTF">2021-07-17T19:49:50Z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0x01010006EAE92B4B9AF547A33AA5D462C4A1C5</vt:lpwstr>
  </property>
  <property fmtid="{D5CDD505-2E9C-101B-9397-08002B2CF9AE}" pid="3" name="_dlc_DocIdItemGuid">
    <vt:lpwstr>ff2ee886-6917-489a-b8fd-0edea619e4b2</vt:lpwstr>
  </property>
</Properties>
</file>