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0"/>
  </p:notesMasterIdLst>
  <p:sldIdLst>
    <p:sldId id="257" r:id="rId2"/>
    <p:sldId id="282" r:id="rId3"/>
    <p:sldId id="281" r:id="rId4"/>
    <p:sldId id="335" r:id="rId5"/>
    <p:sldId id="260" r:id="rId6"/>
    <p:sldId id="262" r:id="rId7"/>
    <p:sldId id="265" r:id="rId8"/>
    <p:sldId id="266" r:id="rId9"/>
    <p:sldId id="274" r:id="rId10"/>
    <p:sldId id="300" r:id="rId11"/>
    <p:sldId id="336" r:id="rId12"/>
    <p:sldId id="330" r:id="rId13"/>
    <p:sldId id="301" r:id="rId14"/>
    <p:sldId id="295" r:id="rId15"/>
    <p:sldId id="321" r:id="rId16"/>
    <p:sldId id="329" r:id="rId17"/>
    <p:sldId id="322" r:id="rId18"/>
    <p:sldId id="333" r:id="rId19"/>
    <p:sldId id="337" r:id="rId20"/>
    <p:sldId id="306" r:id="rId21"/>
    <p:sldId id="334" r:id="rId22"/>
    <p:sldId id="319" r:id="rId23"/>
    <p:sldId id="332" r:id="rId24"/>
    <p:sldId id="311" r:id="rId25"/>
    <p:sldId id="312" r:id="rId26"/>
    <p:sldId id="313" r:id="rId27"/>
    <p:sldId id="314" r:id="rId28"/>
    <p:sldId id="320" r:id="rId29"/>
  </p:sldIdLst>
  <p:sldSz cx="9144000" cy="6858000" type="screen4x3"/>
  <p:notesSz cx="7023100" cy="9309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32" autoAdjust="0"/>
  </p:normalViewPr>
  <p:slideViewPr>
    <p:cSldViewPr snapToGrid="0">
      <p:cViewPr varScale="1">
        <p:scale>
          <a:sx n="109" d="100"/>
          <a:sy n="109" d="100"/>
        </p:scale>
        <p:origin x="1710" y="102"/>
      </p:cViewPr>
      <p:guideLst>
        <p:guide pos="288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98234F3-1B21-41AA-8AD4-8F7A718F5AE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3043343" cy="467071"/>
          </a:xfrm>
          <a:prstGeom prst="rect">
            <a:avLst/>
          </a:prstGeom>
        </p:spPr>
        <p:txBody>
          <a:bodyPr vert="horz" lIns="93309" tIns="46655" rIns="93309" bIns="46655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3EAB0E-C26E-4DF1-B374-FF2B1CCE0C5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78131" y="1"/>
            <a:ext cx="3043343" cy="467071"/>
          </a:xfrm>
          <a:prstGeom prst="rect">
            <a:avLst/>
          </a:prstGeom>
        </p:spPr>
        <p:txBody>
          <a:bodyPr vert="horz" lIns="93309" tIns="46655" rIns="93309" bIns="46655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A257583-3F09-4E8E-A3E6-1B4F20AA9BD9}" type="datetimeFigureOut">
              <a:rPr lang="en-US"/>
              <a:pPr>
                <a:defRPr/>
              </a:pPr>
              <a:t>11/3/2022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2A5A4530-7297-46A7-A6F0-30E3BC4F7CD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7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09" tIns="46655" rIns="93309" bIns="46655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21BE828-9FA9-4154-BAD1-B7A9362878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9"/>
          </a:xfrm>
          <a:prstGeom prst="rect">
            <a:avLst/>
          </a:prstGeom>
        </p:spPr>
        <p:txBody>
          <a:bodyPr vert="horz" lIns="93309" tIns="46655" rIns="93309" bIns="46655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BC73E2-DEA7-4B82-B024-6B76FF4BC30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842031"/>
            <a:ext cx="3043343" cy="467070"/>
          </a:xfrm>
          <a:prstGeom prst="rect">
            <a:avLst/>
          </a:prstGeom>
        </p:spPr>
        <p:txBody>
          <a:bodyPr vert="horz" lIns="93309" tIns="46655" rIns="93309" bIns="46655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06D145-8FD9-4B00-B5A8-16303476711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78131" y="8842031"/>
            <a:ext cx="3043343" cy="467070"/>
          </a:xfrm>
          <a:prstGeom prst="rect">
            <a:avLst/>
          </a:prstGeom>
        </p:spPr>
        <p:txBody>
          <a:bodyPr vert="horz" lIns="93309" tIns="46655" rIns="93309" bIns="46655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DB7DAFE-0BB4-4C66-BF1A-91316D1523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606466E8-26D4-4C1F-9B80-2D53DB4A781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417638" y="1163638"/>
            <a:ext cx="4187825" cy="314166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1EA9EE6B-1DBD-4F2B-8284-AD42B0DECA2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E32CC4D7-E99C-4BF1-B9AF-90273102C34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417638" y="1163638"/>
            <a:ext cx="4187825" cy="314166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04B0316A-FC65-47C4-A19F-8160F5585E1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>
            <a:extLst>
              <a:ext uri="{FF2B5EF4-FFF2-40B4-BE49-F238E27FC236}">
                <a16:creationId xmlns:a16="http://schemas.microsoft.com/office/drawing/2014/main" id="{C8196BC9-1906-48DA-8F97-0D06C1C7112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417638" y="1163638"/>
            <a:ext cx="4187825" cy="314166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>
            <a:extLst>
              <a:ext uri="{FF2B5EF4-FFF2-40B4-BE49-F238E27FC236}">
                <a16:creationId xmlns:a16="http://schemas.microsoft.com/office/drawing/2014/main" id="{FAB528F0-F068-48C9-9545-516683879B7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76B03D6D-690C-428F-9F7A-C27505684FCF}"/>
              </a:ext>
            </a:extLst>
          </p:cNvPr>
          <p:cNvGrpSpPr>
            <a:grpSpLocks/>
          </p:cNvGrpSpPr>
          <p:nvPr/>
        </p:nvGrpSpPr>
        <p:grpSpPr bwMode="auto">
          <a:xfrm>
            <a:off x="0" y="2438401"/>
            <a:ext cx="9009460" cy="1052513"/>
            <a:chOff x="0" y="1536"/>
            <a:chExt cx="5675" cy="663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4096191C-4FDA-4E95-A5D5-FBE844DA2FD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>
                <a:extLst>
                  <a:ext uri="{FF2B5EF4-FFF2-40B4-BE49-F238E27FC236}">
                    <a16:creationId xmlns:a16="http://schemas.microsoft.com/office/drawing/2014/main" id="{3873FD84-1FEB-4992-84E1-E0AC133EBA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2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altLang="en-US" dirty="0"/>
              </a:p>
            </p:txBody>
          </p:sp>
          <p:sp>
            <p:nvSpPr>
              <p:cNvPr id="13" name="Rectangle 5">
                <a:extLst>
                  <a:ext uri="{FF2B5EF4-FFF2-40B4-BE49-F238E27FC236}">
                    <a16:creationId xmlns:a16="http://schemas.microsoft.com/office/drawing/2014/main" id="{A66EF056-2DCD-4E61-958C-7BA4FF8844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5" y="336"/>
                <a:ext cx="287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altLang="en-US" dirty="0"/>
              </a:p>
            </p:txBody>
          </p:sp>
        </p:grpSp>
        <p:grpSp>
          <p:nvGrpSpPr>
            <p:cNvPr id="6" name="Group 6">
              <a:extLst>
                <a:ext uri="{FF2B5EF4-FFF2-40B4-BE49-F238E27FC236}">
                  <a16:creationId xmlns:a16="http://schemas.microsoft.com/office/drawing/2014/main" id="{86A7A37E-7981-48A9-83C9-7BCA97B477B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>
                <a:extLst>
                  <a:ext uri="{FF2B5EF4-FFF2-40B4-BE49-F238E27FC236}">
                    <a16:creationId xmlns:a16="http://schemas.microsoft.com/office/drawing/2014/main" id="{1D9F733E-8402-4412-BFD0-3C7689BFA3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altLang="en-US" dirty="0"/>
              </a:p>
            </p:txBody>
          </p:sp>
          <p:sp>
            <p:nvSpPr>
              <p:cNvPr id="11" name="Rectangle 8">
                <a:extLst>
                  <a:ext uri="{FF2B5EF4-FFF2-40B4-BE49-F238E27FC236}">
                    <a16:creationId xmlns:a16="http://schemas.microsoft.com/office/drawing/2014/main" id="{BD326BEC-8157-4066-ACF1-8E1A01567A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altLang="en-US" dirty="0"/>
              </a:p>
            </p:txBody>
          </p:sp>
        </p:grpSp>
        <p:sp>
          <p:nvSpPr>
            <p:cNvPr id="7" name="Rectangle 9">
              <a:extLst>
                <a:ext uri="{FF2B5EF4-FFF2-40B4-BE49-F238E27FC236}">
                  <a16:creationId xmlns:a16="http://schemas.microsoft.com/office/drawing/2014/main" id="{513F2805-90E0-40C5-970A-FC813D6A9D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en-US" dirty="0"/>
            </a:p>
          </p:txBody>
        </p:sp>
        <p:sp>
          <p:nvSpPr>
            <p:cNvPr id="8" name="Rectangle 10">
              <a:extLst>
                <a:ext uri="{FF2B5EF4-FFF2-40B4-BE49-F238E27FC236}">
                  <a16:creationId xmlns:a16="http://schemas.microsoft.com/office/drawing/2014/main" id="{F9C651DD-DBE6-4AD7-90DE-8126FDCDF0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en-US" dirty="0"/>
            </a:p>
          </p:txBody>
        </p:sp>
        <p:sp>
          <p:nvSpPr>
            <p:cNvPr id="9" name="Rectangle 11">
              <a:extLst>
                <a:ext uri="{FF2B5EF4-FFF2-40B4-BE49-F238E27FC236}">
                  <a16:creationId xmlns:a16="http://schemas.microsoft.com/office/drawing/2014/main" id="{C4647BA0-A9FC-425A-B5B8-8C8BEE49A801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en-US" dirty="0"/>
            </a:p>
          </p:txBody>
        </p:sp>
      </p:grpSp>
      <p:sp>
        <p:nvSpPr>
          <p:cNvPr id="6042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6042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4" name="Rectangle 14">
            <a:extLst>
              <a:ext uri="{FF2B5EF4-FFF2-40B4-BE49-F238E27FC236}">
                <a16:creationId xmlns:a16="http://schemas.microsoft.com/office/drawing/2014/main" id="{0124D288-8C4A-49FC-A1B1-83B8684550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>
            <a:extLst>
              <a:ext uri="{FF2B5EF4-FFF2-40B4-BE49-F238E27FC236}">
                <a16:creationId xmlns:a16="http://schemas.microsoft.com/office/drawing/2014/main" id="{C3757E5E-450F-43DA-A703-B2775F6FF4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en-US"/>
              <a:t>Duplantier, Hrapmann, Hogan and Maher, CPAs</a:t>
            </a:r>
          </a:p>
        </p:txBody>
      </p:sp>
      <p:sp>
        <p:nvSpPr>
          <p:cNvPr id="16" name="Rectangle 16">
            <a:extLst>
              <a:ext uri="{FF2B5EF4-FFF2-40B4-BE49-F238E27FC236}">
                <a16:creationId xmlns:a16="http://schemas.microsoft.com/office/drawing/2014/main" id="{AEBD2A58-5137-4D97-AC68-13D5BAA0CC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1A9BBDB8-7868-43C4-9E59-ED8B6C46D7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8686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D64D41C1-F4AB-4858-984B-D66386DDBB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245EE498-BC4D-4574-BE66-8476491D98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Duplantier, Hrapmann, Hogan and Maher, CPAs</a:t>
            </a:r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5B45D5BE-8CB1-4756-8B58-6D352E2448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89263B-9A18-4338-82FB-91C7C2A08CD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789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3B28493-A117-41FE-B88E-EBEC9C1426B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88C0593C-50E5-4E91-B183-21E5DF4BAC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Duplantier, Hrapmann, Hogan and Maher, CPAs</a:t>
            </a:r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D8FF5E02-869E-421E-9E98-187383C9B15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55FA93-3E3F-42E9-92D6-9184715C0CE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85043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9" y="214314"/>
            <a:ext cx="7793037" cy="146208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50C0BE18-D3E5-48BB-AAB9-AB2DBD09A4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58A72E26-00EF-40CD-8B8B-F768DB971D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Duplantier, Hrapmann, Hogan and Maher, CPAs</a:t>
            </a:r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7A43B68C-0E9C-4C29-94C3-349C8DC097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EC8D4C-1A72-494A-BFB9-4844E48F6BF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2288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8A11B59F-EDE1-46E4-813E-E9234A15DC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F2A2E62B-5E64-43B2-AC8B-67F68CA7A4A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Duplantier, Hrapmann, Hogan and Maher, CPAs</a:t>
            </a:r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8D282BA7-741C-4609-9539-45624BBFCCB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4BADC7-A7DB-4702-A0E5-DC821F9DF6B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592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0EA4B4C2-0601-432A-81A3-2BF0899C27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B7598256-9F94-48C6-8441-FD534F0A85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Duplantier, Hrapmann, Hogan and Maher, CPAs</a:t>
            </a:r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D4FCB26D-20E8-42CC-914E-3BED48977C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6C45BA-266D-467F-934F-96529F17EA5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401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5A556E9F-B2DB-403F-885F-558986F6F0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D87108FD-C925-435C-AE1E-757C75E795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Duplantier, Hrapmann, Hogan and Maher, CPAs</a:t>
            </a: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14A7DA69-9F7B-4A20-84A2-8444B5851F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76CFBA-286E-42AD-81D0-9A7FD9E981B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510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3CB2838D-BF85-4DC5-9D22-CF6D7912CE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EDC6EBB2-2592-4682-A20D-5C4DE44BE2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Duplantier, Hrapmann, Hogan and Maher, CPAs</a:t>
            </a:r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40E4799B-C8E2-47CC-A2E9-5F237F8BDF0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82C327-67E0-458B-8D6D-135FCA05F9B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3134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>
            <a:extLst>
              <a:ext uri="{FF2B5EF4-FFF2-40B4-BE49-F238E27FC236}">
                <a16:creationId xmlns:a16="http://schemas.microsoft.com/office/drawing/2014/main" id="{DCFBFD56-37FA-4619-8AA5-19472CB4C8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9DFBEEFE-3C7A-44A6-9458-BBCB37DFF6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Duplantier, Hrapmann, Hogan and Maher, CPAs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A7B94AAE-96BD-475A-B431-909C933B42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C55BA3-7463-4649-B852-7A1D1C180B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7114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>
            <a:extLst>
              <a:ext uri="{FF2B5EF4-FFF2-40B4-BE49-F238E27FC236}">
                <a16:creationId xmlns:a16="http://schemas.microsoft.com/office/drawing/2014/main" id="{764869EF-8828-4D44-B400-B9DCE91913E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>
            <a:extLst>
              <a:ext uri="{FF2B5EF4-FFF2-40B4-BE49-F238E27FC236}">
                <a16:creationId xmlns:a16="http://schemas.microsoft.com/office/drawing/2014/main" id="{6BD78BC8-FCA1-4A89-8C27-EB72B70361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Duplantier, Hrapmann, Hogan and Maher, CPAs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D056E308-A999-4CCF-84E3-3066892832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9D3650-7AB3-4CD3-925F-A86F23CD28C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757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7730C938-6590-49BD-A3C7-40EFF876FC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23F597C4-4AD3-4201-B0A1-1DFC02F0FD5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Duplantier, Hrapmann, Hogan and Maher, CPAs</a:t>
            </a: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8AD10002-552B-4F8F-BB19-EBFA8DA6EC8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495EF1-BB5A-4D1D-A5F1-F13DFD0BF00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8633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76BC6204-9817-4B35-B887-31174D93B0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A64A2CAD-62A7-4D28-84BB-A222192420B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Duplantier, Hrapmann, Hogan and Maher, CPAs</a:t>
            </a: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C7BACCA6-BCCF-41A2-9B5B-72118A59A8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361C6C-609E-4546-95E4-3BCEE4965E8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811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9674468-1FBD-4586-91C9-F096FAE2093A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417910" y="1098551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en-US" sz="2400" dirty="0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252AB85-BED9-44EE-B431-254B756C90CA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800100" y="1098551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en-US" sz="2400" dirty="0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50AEC42-C268-42B4-8369-C854072282BD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541735" y="1520826"/>
            <a:ext cx="421481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en-US" sz="2400" dirty="0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F22564A-41EA-4B36-BE47-D0DFD4054A83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910829" y="1520826"/>
            <a:ext cx="369094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en-US" sz="2400" dirty="0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520E7D2-C451-45E8-88C8-C485FD294EEA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127398" y="1447801"/>
            <a:ext cx="559594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en-US" sz="2400" dirty="0"/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90D406D7-EF09-4D0F-9E8B-25DA74CF5255}"/>
              </a:ext>
            </a:extLst>
          </p:cNvPr>
          <p:cNvSpPr>
            <a:spLocks noChangeArrowheads="1"/>
          </p:cNvSpPr>
          <p:nvPr/>
        </p:nvSpPr>
        <p:spPr bwMode="gray">
          <a:xfrm>
            <a:off x="762001" y="990601"/>
            <a:ext cx="32147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en-US" sz="2400" dirty="0"/>
          </a:p>
        </p:txBody>
      </p:sp>
      <p:sp>
        <p:nvSpPr>
          <p:cNvPr id="1032" name="Rectangle 8">
            <a:extLst>
              <a:ext uri="{FF2B5EF4-FFF2-40B4-BE49-F238E27FC236}">
                <a16:creationId xmlns:a16="http://schemas.microsoft.com/office/drawing/2014/main" id="{58BDDA1D-E066-4A29-87DD-EE1AA71F8A82}"/>
              </a:ext>
            </a:extLst>
          </p:cNvPr>
          <p:cNvSpPr>
            <a:spLocks noChangeArrowheads="1"/>
          </p:cNvSpPr>
          <p:nvPr/>
        </p:nvSpPr>
        <p:spPr bwMode="gray">
          <a:xfrm>
            <a:off x="442912" y="1781175"/>
            <a:ext cx="8226029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en-US" sz="2400" dirty="0"/>
          </a:p>
        </p:txBody>
      </p:sp>
      <p:sp>
        <p:nvSpPr>
          <p:cNvPr id="1033" name="Rectangle 9">
            <a:extLst>
              <a:ext uri="{FF2B5EF4-FFF2-40B4-BE49-F238E27FC236}">
                <a16:creationId xmlns:a16="http://schemas.microsoft.com/office/drawing/2014/main" id="{16FDE522-6718-4952-B250-88D7AAAF62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51335" y="214314"/>
            <a:ext cx="7792640" cy="146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4" name="Rectangle 10">
            <a:extLst>
              <a:ext uri="{FF2B5EF4-FFF2-40B4-BE49-F238E27FC236}">
                <a16:creationId xmlns:a16="http://schemas.microsoft.com/office/drawing/2014/main" id="{7B820600-4A0D-4AD2-8D8F-746F5B3C14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291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9403" name="Rectangle 11">
            <a:extLst>
              <a:ext uri="{FF2B5EF4-FFF2-40B4-BE49-F238E27FC236}">
                <a16:creationId xmlns:a16="http://schemas.microsoft.com/office/drawing/2014/main" id="{AD0595EC-6271-48FD-BA87-AA237BD238B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404" name="Rectangle 12">
            <a:extLst>
              <a:ext uri="{FF2B5EF4-FFF2-40B4-BE49-F238E27FC236}">
                <a16:creationId xmlns:a16="http://schemas.microsoft.com/office/drawing/2014/main" id="{BB578E3B-0231-4CBE-861D-19453288F99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Duplantier, Hrapmann, Hogan and Maher, CPAs</a:t>
            </a:r>
          </a:p>
        </p:txBody>
      </p:sp>
      <p:sp>
        <p:nvSpPr>
          <p:cNvPr id="59405" name="Rectangle 13">
            <a:extLst>
              <a:ext uri="{FF2B5EF4-FFF2-40B4-BE49-F238E27FC236}">
                <a16:creationId xmlns:a16="http://schemas.microsoft.com/office/drawing/2014/main" id="{C6AB50C6-01BB-4A75-A657-379A3142E38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547" y="6243638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3FC22E91-72C7-42C1-8998-3791D7B8C7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6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7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8.e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9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0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1.e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2.e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13.e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14.e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15.e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16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95B0091E-4229-4580-B54C-D1104BEAC5E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772400" cy="1462088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altLang="en-US" sz="4500" dirty="0"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Louisiana Housing Corporation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BB5D5D6B-2F8B-41E5-918B-EA32A8A1EC6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762000" y="3657600"/>
            <a:ext cx="7848600" cy="1295400"/>
          </a:xfrm>
          <a:solidFill>
            <a:srgbClr val="EBEBF9"/>
          </a:solidFill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 of the Results of the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June 30, 2022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Financial Statement and Compliance Audit</a:t>
            </a:r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</p:txBody>
      </p:sp>
      <p:pic>
        <p:nvPicPr>
          <p:cNvPr id="4100" name="Picture 2">
            <a:extLst>
              <a:ext uri="{FF2B5EF4-FFF2-40B4-BE49-F238E27FC236}">
                <a16:creationId xmlns:a16="http://schemas.microsoft.com/office/drawing/2014/main" id="{00F79AF5-4363-460D-89D6-F61275D6F2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5016500"/>
            <a:ext cx="3048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1">
            <a:extLst>
              <a:ext uri="{FF2B5EF4-FFF2-40B4-BE49-F238E27FC236}">
                <a16:creationId xmlns:a16="http://schemas.microsoft.com/office/drawing/2014/main" id="{8A48C60A-52CA-4049-8707-F150BEC3714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5650" y="914401"/>
            <a:ext cx="2190750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1AF4D464-2659-4C6C-826D-9C63FB8400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382333"/>
            <a:ext cx="7010400" cy="1157288"/>
          </a:xfrm>
        </p:spPr>
        <p:txBody>
          <a:bodyPr/>
          <a:lstStyle/>
          <a:p>
            <a:pPr algn="ctr" eaLnBrk="1" hangingPunct="1"/>
            <a:r>
              <a:rPr lang="en-US" altLang="en-US" sz="3000" dirty="0"/>
              <a:t>Other Supplementary Information</a:t>
            </a:r>
            <a:br>
              <a:rPr lang="en-US" altLang="en-US" sz="3000" dirty="0"/>
            </a:br>
            <a:r>
              <a:rPr lang="en-US" altLang="en-US" sz="3000" dirty="0"/>
              <a:t>(Combined)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0968BAFE-0879-44AA-AC1C-8C550F1E6D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37351" y="1976438"/>
            <a:ext cx="8610196" cy="4267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defRPr/>
            </a:pPr>
            <a:r>
              <a:rPr lang="en-US" altLang="en-US" sz="2500" dirty="0"/>
              <a:t>Other supplementary information; fairly stated in relation to the financial statements:</a:t>
            </a:r>
          </a:p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endParaRPr lang="en-US" altLang="en-US" sz="400" dirty="0"/>
          </a:p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spcAft>
                <a:spcPts val="900"/>
              </a:spcAft>
              <a:buNone/>
              <a:defRPr/>
            </a:pPr>
            <a:r>
              <a:rPr lang="en-US" altLang="en-US" sz="1900" dirty="0"/>
              <a:t>    1. Schedule of Per Diem Paid to Board Members</a:t>
            </a:r>
          </a:p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spcAft>
                <a:spcPts val="900"/>
              </a:spcAft>
              <a:buNone/>
              <a:defRPr/>
            </a:pPr>
            <a:r>
              <a:rPr lang="en-US" altLang="en-US" sz="1900" dirty="0"/>
              <a:t>    2. Combining Statement of Net Position </a:t>
            </a:r>
          </a:p>
          <a:p>
            <a:pPr marL="0" indent="0" defTabSz="685800" eaLnBrk="1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en-US" altLang="en-US" sz="1900" dirty="0"/>
              <a:t>    3. Combining Statement of Revenues, Expenses, and Changes in Net     </a:t>
            </a:r>
          </a:p>
          <a:p>
            <a:pPr marL="0" indent="0" defTabSz="685800" eaLnBrk="1" hangingPunct="1">
              <a:lnSpc>
                <a:spcPct val="90000"/>
              </a:lnSpc>
              <a:spcBef>
                <a:spcPct val="0"/>
              </a:spcBef>
              <a:spcAft>
                <a:spcPts val="900"/>
              </a:spcAft>
              <a:buNone/>
              <a:defRPr/>
            </a:pPr>
            <a:r>
              <a:rPr lang="en-US" altLang="en-US" sz="1900" dirty="0"/>
              <a:t>        Position</a:t>
            </a:r>
          </a:p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spcAft>
                <a:spcPts val="900"/>
              </a:spcAft>
              <a:buNone/>
              <a:defRPr/>
            </a:pPr>
            <a:r>
              <a:rPr lang="en-US" altLang="en-US" sz="1900" dirty="0"/>
              <a:t>    4. Combining Statement of Cash Flows</a:t>
            </a:r>
          </a:p>
          <a:p>
            <a:pPr marL="0" indent="0" defTabSz="685800" eaLnBrk="1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en-US" altLang="en-US" sz="1900" dirty="0"/>
              <a:t>    5. Mortgage Revenue Bond Programs Combining Statements of Net </a:t>
            </a:r>
          </a:p>
          <a:p>
            <a:pPr marL="0" indent="0" defTabSz="685800" eaLnBrk="1" hangingPunct="1">
              <a:lnSpc>
                <a:spcPct val="90000"/>
              </a:lnSpc>
              <a:spcBef>
                <a:spcPct val="0"/>
              </a:spcBef>
              <a:spcAft>
                <a:spcPts val="900"/>
              </a:spcAft>
              <a:buNone/>
              <a:defRPr/>
            </a:pPr>
            <a:r>
              <a:rPr lang="en-US" altLang="en-US" sz="1900" dirty="0"/>
              <a:t>        Position</a:t>
            </a:r>
          </a:p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en-US" altLang="en-US" sz="1900" dirty="0"/>
              <a:t>    6. Mortgage Revenue Bond Combining Statements of Revenues, </a:t>
            </a:r>
          </a:p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spcAft>
                <a:spcPts val="900"/>
              </a:spcAft>
              <a:buNone/>
              <a:defRPr/>
            </a:pPr>
            <a:r>
              <a:rPr lang="en-US" altLang="en-US" sz="1900" dirty="0"/>
              <a:t>        Expenses, and Changes in Net Position</a:t>
            </a:r>
          </a:p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spcAft>
                <a:spcPts val="900"/>
              </a:spcAft>
              <a:buNone/>
              <a:defRPr/>
            </a:pPr>
            <a:r>
              <a:rPr lang="en-US" altLang="en-US" sz="1900" dirty="0"/>
              <a:t>    7. Mortgage Revenue Bond Combining Statements of Cash Flows</a:t>
            </a:r>
          </a:p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buNone/>
              <a:defRPr/>
            </a:pPr>
            <a:endParaRPr lang="en-US" altLang="en-US" sz="21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76157" y="6388686"/>
            <a:ext cx="3991686" cy="290930"/>
          </a:xfrm>
        </p:spPr>
        <p:txBody>
          <a:bodyPr/>
          <a:lstStyle/>
          <a:p>
            <a:pPr>
              <a:defRPr/>
            </a:pPr>
            <a:r>
              <a:rPr lang="en-US" sz="1200" dirty="0"/>
              <a:t>Duplantier, Hrapmann, Hogan and Maher, CPAs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Management Letter	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0988" y="2175029"/>
            <a:ext cx="7331413" cy="3957483"/>
          </a:xfrm>
        </p:spPr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en-US" dirty="0"/>
              <a:t>	We have no management letter for the year ended June 30, 2022. 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51972" y="6350939"/>
            <a:ext cx="4040056" cy="292747"/>
          </a:xfrm>
        </p:spPr>
        <p:txBody>
          <a:bodyPr/>
          <a:lstStyle/>
          <a:p>
            <a:pPr>
              <a:defRPr/>
            </a:pPr>
            <a:r>
              <a:rPr lang="en-US" sz="1200" dirty="0"/>
              <a:t>Duplantier, Hrapmann, Hogan and Maher, CPAs</a:t>
            </a:r>
          </a:p>
        </p:txBody>
      </p:sp>
    </p:spTree>
    <p:extLst>
      <p:ext uri="{BB962C8B-B14F-4D97-AF65-F5344CB8AC3E}">
        <p14:creationId xmlns:p14="http://schemas.microsoft.com/office/powerpoint/2010/main" val="5493345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4">
            <a:extLst>
              <a:ext uri="{FF2B5EF4-FFF2-40B4-BE49-F238E27FC236}">
                <a16:creationId xmlns:a16="http://schemas.microsoft.com/office/drawing/2014/main" id="{E524C94B-0AD9-46BC-9B9C-CC5818F200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9099" y="539750"/>
            <a:ext cx="8305800" cy="1081088"/>
          </a:xfrm>
        </p:spPr>
        <p:txBody>
          <a:bodyPr/>
          <a:lstStyle/>
          <a:p>
            <a:pPr algn="ctr" eaLnBrk="1" hangingPunct="1"/>
            <a:r>
              <a:rPr lang="en-US" altLang="en-US" sz="2500" dirty="0"/>
              <a:t/>
            </a:r>
            <a:br>
              <a:rPr lang="en-US" altLang="en-US" sz="2500" dirty="0"/>
            </a:br>
            <a:r>
              <a:rPr lang="en-US" altLang="en-US" sz="2500" dirty="0"/>
              <a:t/>
            </a:r>
            <a:br>
              <a:rPr lang="en-US" altLang="en-US" sz="2500" dirty="0"/>
            </a:br>
            <a:r>
              <a:rPr lang="en-US" altLang="en-US" sz="2500" dirty="0"/>
              <a:t/>
            </a:r>
            <a:br>
              <a:rPr lang="en-US" altLang="en-US" sz="2500" dirty="0"/>
            </a:br>
            <a:r>
              <a:rPr lang="en-US" altLang="en-US" sz="2500" dirty="0"/>
              <a:t/>
            </a:r>
            <a:br>
              <a:rPr lang="en-US" altLang="en-US" sz="2500" dirty="0"/>
            </a:br>
            <a:r>
              <a:rPr lang="en-US" altLang="en-US" sz="2500" dirty="0"/>
              <a:t/>
            </a:r>
            <a:br>
              <a:rPr lang="en-US" altLang="en-US" sz="2500" dirty="0"/>
            </a:br>
            <a:r>
              <a:rPr lang="en-US" altLang="en-US" sz="2500" dirty="0"/>
              <a:t>Combined</a:t>
            </a:r>
            <a:br>
              <a:rPr lang="en-US" altLang="en-US" sz="2500" dirty="0"/>
            </a:br>
            <a:r>
              <a:rPr lang="en-US" altLang="en-US" sz="2500" dirty="0"/>
              <a:t>Statement of Net Position</a:t>
            </a:r>
            <a:br>
              <a:rPr lang="en-US" altLang="en-US" sz="2500" dirty="0"/>
            </a:br>
            <a:r>
              <a:rPr lang="en-US" altLang="en-US" sz="2500" dirty="0"/>
              <a:t>(in thousands)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DE9C06E3-ACAF-45A9-BE4B-89D30DB1A3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2146616"/>
              </p:ext>
            </p:extLst>
          </p:nvPr>
        </p:nvGraphicFramePr>
        <p:xfrm>
          <a:off x="536073" y="1969007"/>
          <a:ext cx="8071853" cy="39594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Worksheet" r:id="rId3" imgW="8039122" imgH="3943437" progId="Excel.Sheet.12">
                  <p:embed/>
                </p:oleObj>
              </mc:Choice>
              <mc:Fallback>
                <p:oleObj name="Worksheet" r:id="rId3" imgW="8039122" imgH="3943437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36073" y="1969007"/>
                        <a:ext cx="8071853" cy="39594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568651" y="6318250"/>
            <a:ext cx="4006696" cy="315237"/>
          </a:xfrm>
        </p:spPr>
        <p:txBody>
          <a:bodyPr/>
          <a:lstStyle/>
          <a:p>
            <a:pPr>
              <a:defRPr/>
            </a:pPr>
            <a:r>
              <a:rPr lang="en-US" sz="1200" dirty="0"/>
              <a:t>Duplantier, Hrapmann, Hogan and Maher, CPAs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>
            <a:extLst>
              <a:ext uri="{FF2B5EF4-FFF2-40B4-BE49-F238E27FC236}">
                <a16:creationId xmlns:a16="http://schemas.microsoft.com/office/drawing/2014/main" id="{57ACBA6E-F07D-49AF-946A-598B92E484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95722" y="576262"/>
            <a:ext cx="7752556" cy="1081087"/>
          </a:xfrm>
        </p:spPr>
        <p:txBody>
          <a:bodyPr/>
          <a:lstStyle/>
          <a:p>
            <a:pPr algn="ctr" eaLnBrk="1" hangingPunct="1"/>
            <a:r>
              <a:rPr lang="en-US" altLang="en-US" sz="2500" dirty="0"/>
              <a:t>Combined</a:t>
            </a:r>
            <a:br>
              <a:rPr lang="en-US" altLang="en-US" sz="2500" dirty="0"/>
            </a:br>
            <a:r>
              <a:rPr lang="en-US" altLang="en-US" sz="2500" dirty="0"/>
              <a:t>Statement of Net Position - Continued</a:t>
            </a:r>
            <a:br>
              <a:rPr lang="en-US" altLang="en-US" sz="2500" dirty="0"/>
            </a:br>
            <a:r>
              <a:rPr lang="en-US" altLang="en-US" sz="2500" dirty="0"/>
              <a:t>(in thousands)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5702DB5C-BB72-41F6-8D35-E073C58E09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4192344"/>
              </p:ext>
            </p:extLst>
          </p:nvPr>
        </p:nvGraphicFramePr>
        <p:xfrm>
          <a:off x="942975" y="1890713"/>
          <a:ext cx="7258050" cy="439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Worksheet" r:id="rId3" imgW="7258083" imgH="4391132" progId="Excel.Sheet.12">
                  <p:embed/>
                </p:oleObj>
              </mc:Choice>
              <mc:Fallback>
                <p:oleObj name="Worksheet" r:id="rId3" imgW="7258083" imgH="4391132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42975" y="1890713"/>
                        <a:ext cx="7258050" cy="4391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74825" y="6359349"/>
            <a:ext cx="3994350" cy="311505"/>
          </a:xfrm>
        </p:spPr>
        <p:txBody>
          <a:bodyPr/>
          <a:lstStyle/>
          <a:p>
            <a:pPr>
              <a:defRPr/>
            </a:pPr>
            <a:r>
              <a:rPr lang="en-US" sz="1200" dirty="0"/>
              <a:t>Duplantier, Hrapmann, Hogan and Maher, CPAs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">
            <a:extLst>
              <a:ext uri="{FF2B5EF4-FFF2-40B4-BE49-F238E27FC236}">
                <a16:creationId xmlns:a16="http://schemas.microsoft.com/office/drawing/2014/main" id="{905F4E7B-AB28-4F60-BF08-5A5509115B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9100" y="144547"/>
            <a:ext cx="8305800" cy="1614487"/>
          </a:xfrm>
        </p:spPr>
        <p:txBody>
          <a:bodyPr/>
          <a:lstStyle/>
          <a:p>
            <a:pPr algn="ctr" eaLnBrk="1" hangingPunct="1"/>
            <a:r>
              <a:rPr lang="en-US" altLang="en-US" sz="2500" dirty="0"/>
              <a:t>Combined</a:t>
            </a:r>
            <a:br>
              <a:rPr lang="en-US" altLang="en-US" sz="2500" dirty="0"/>
            </a:br>
            <a:r>
              <a:rPr lang="en-US" altLang="en-US" sz="2500" dirty="0"/>
              <a:t>Statement of Revenues, Expenses and </a:t>
            </a:r>
            <a:br>
              <a:rPr lang="en-US" altLang="en-US" sz="2500" dirty="0"/>
            </a:br>
            <a:r>
              <a:rPr lang="en-US" altLang="en-US" sz="2500" dirty="0"/>
              <a:t>Changes in Net Position</a:t>
            </a:r>
            <a:br>
              <a:rPr lang="en-US" altLang="en-US" sz="2500" dirty="0"/>
            </a:br>
            <a:r>
              <a:rPr lang="en-US" altLang="en-US" sz="2500" dirty="0"/>
              <a:t>(in thousands)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23A870BB-80C8-4752-8AB3-B225FC05C9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189014"/>
              </p:ext>
            </p:extLst>
          </p:nvPr>
        </p:nvGraphicFramePr>
        <p:xfrm>
          <a:off x="596900" y="1872568"/>
          <a:ext cx="7868444" cy="47320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Worksheet" r:id="rId3" imgW="8172483" imgH="4914929" progId="Excel.Sheet.12">
                  <p:embed/>
                </p:oleObj>
              </mc:Choice>
              <mc:Fallback>
                <p:oleObj name="Worksheet" r:id="rId3" imgW="8172483" imgH="4914929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96900" y="1872568"/>
                        <a:ext cx="7868444" cy="473207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447112" y="6517005"/>
            <a:ext cx="4168020" cy="253361"/>
          </a:xfrm>
        </p:spPr>
        <p:txBody>
          <a:bodyPr/>
          <a:lstStyle/>
          <a:p>
            <a:pPr>
              <a:defRPr/>
            </a:pPr>
            <a:r>
              <a:rPr lang="en-US" sz="1200" dirty="0"/>
              <a:t>Duplantier, Hrapmann, Hogan and Maher, CPAs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EFEB8C6C-4B5A-4796-B095-14B3BA2FF5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8762" y="221703"/>
            <a:ext cx="8626475" cy="1462087"/>
          </a:xfrm>
        </p:spPr>
        <p:txBody>
          <a:bodyPr/>
          <a:lstStyle/>
          <a:p>
            <a:pPr algn="ctr"/>
            <a:r>
              <a:rPr lang="en-US" altLang="en-US" sz="2500" dirty="0">
                <a:solidFill>
                  <a:srgbClr val="333399"/>
                </a:solidFill>
              </a:rPr>
              <a:t>Combined</a:t>
            </a:r>
            <a:br>
              <a:rPr lang="en-US" altLang="en-US" sz="2500" dirty="0">
                <a:solidFill>
                  <a:srgbClr val="333399"/>
                </a:solidFill>
              </a:rPr>
            </a:br>
            <a:r>
              <a:rPr lang="en-US" altLang="en-US" sz="2500" dirty="0">
                <a:solidFill>
                  <a:srgbClr val="333399"/>
                </a:solidFill>
              </a:rPr>
              <a:t>Statement of Revenues, Expenses and </a:t>
            </a:r>
            <a:br>
              <a:rPr lang="en-US" altLang="en-US" sz="2500" dirty="0">
                <a:solidFill>
                  <a:srgbClr val="333399"/>
                </a:solidFill>
              </a:rPr>
            </a:br>
            <a:r>
              <a:rPr lang="en-US" altLang="en-US" sz="2500" dirty="0">
                <a:solidFill>
                  <a:srgbClr val="333399"/>
                </a:solidFill>
              </a:rPr>
              <a:t>Changes in Net Position - Continued</a:t>
            </a:r>
            <a:br>
              <a:rPr lang="en-US" altLang="en-US" sz="2500" dirty="0">
                <a:solidFill>
                  <a:srgbClr val="333399"/>
                </a:solidFill>
              </a:rPr>
            </a:br>
            <a:r>
              <a:rPr lang="en-US" altLang="en-US" sz="2500" dirty="0">
                <a:solidFill>
                  <a:srgbClr val="333399"/>
                </a:solidFill>
              </a:rPr>
              <a:t>(in thousands)</a:t>
            </a:r>
            <a:endParaRPr lang="en-US" altLang="en-US" dirty="0"/>
          </a:p>
        </p:txBody>
      </p:sp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C36B8ADC-30AB-F5F6-D2A3-789D5510A0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7053574"/>
              </p:ext>
            </p:extLst>
          </p:nvPr>
        </p:nvGraphicFramePr>
        <p:xfrm>
          <a:off x="258762" y="1886745"/>
          <a:ext cx="8626475" cy="430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Worksheet" r:id="rId3" imgW="8496322" imgH="4257558" progId="Excel.Sheet.12">
                  <p:embed/>
                </p:oleObj>
              </mc:Choice>
              <mc:Fallback>
                <p:oleObj name="Worksheet" r:id="rId3" imgW="8496322" imgH="4257558" progId="Excel.Sheet.12">
                  <p:embed/>
                  <p:pic>
                    <p:nvPicPr>
                      <p:cNvPr id="20484" name="Object 4">
                        <a:extLst>
                          <a:ext uri="{FF2B5EF4-FFF2-40B4-BE49-F238E27FC236}">
                            <a16:creationId xmlns:a16="http://schemas.microsoft.com/office/drawing/2014/main" id="{3683D22B-D99D-4ECA-9F7B-8BA475FF392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762" y="1886745"/>
                        <a:ext cx="8626475" cy="430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559011" y="6312023"/>
            <a:ext cx="4025977" cy="324274"/>
          </a:xfrm>
        </p:spPr>
        <p:txBody>
          <a:bodyPr/>
          <a:lstStyle/>
          <a:p>
            <a:pPr>
              <a:defRPr/>
            </a:pPr>
            <a:r>
              <a:rPr lang="en-US" sz="1200" dirty="0"/>
              <a:t>Duplantier, Hrapmann, Hogan and Maher, CPAs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F32D9210-9BB4-4D33-835E-39B4A3802B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7891" y="214314"/>
            <a:ext cx="8608218" cy="1462087"/>
          </a:xfrm>
        </p:spPr>
        <p:txBody>
          <a:bodyPr/>
          <a:lstStyle/>
          <a:p>
            <a:pPr algn="ctr"/>
            <a:r>
              <a:rPr lang="en-US" altLang="en-US" sz="2500" dirty="0">
                <a:solidFill>
                  <a:srgbClr val="333399"/>
                </a:solidFill>
              </a:rPr>
              <a:t>Combined</a:t>
            </a:r>
            <a:br>
              <a:rPr lang="en-US" altLang="en-US" sz="2500" dirty="0">
                <a:solidFill>
                  <a:srgbClr val="333399"/>
                </a:solidFill>
              </a:rPr>
            </a:br>
            <a:r>
              <a:rPr lang="en-US" altLang="en-US" sz="2500" dirty="0">
                <a:solidFill>
                  <a:srgbClr val="333399"/>
                </a:solidFill>
              </a:rPr>
              <a:t>Statement of Revenues, Expenses and </a:t>
            </a:r>
            <a:br>
              <a:rPr lang="en-US" altLang="en-US" sz="2500" dirty="0">
                <a:solidFill>
                  <a:srgbClr val="333399"/>
                </a:solidFill>
              </a:rPr>
            </a:br>
            <a:r>
              <a:rPr lang="en-US" altLang="en-US" sz="2500" dirty="0">
                <a:solidFill>
                  <a:srgbClr val="333399"/>
                </a:solidFill>
              </a:rPr>
              <a:t>Changes in Net Position - Continued</a:t>
            </a:r>
            <a:br>
              <a:rPr lang="en-US" altLang="en-US" sz="2500" dirty="0">
                <a:solidFill>
                  <a:srgbClr val="333399"/>
                </a:solidFill>
              </a:rPr>
            </a:br>
            <a:r>
              <a:rPr lang="en-US" altLang="en-US" sz="2500" dirty="0">
                <a:solidFill>
                  <a:srgbClr val="333399"/>
                </a:solidFill>
              </a:rPr>
              <a:t>(in thousands)</a:t>
            </a:r>
            <a:endParaRPr lang="en-US" altLang="en-US" dirty="0"/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9F989FB3-316A-45ED-8788-9E2B8F5C30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3825769"/>
              </p:ext>
            </p:extLst>
          </p:nvPr>
        </p:nvGraphicFramePr>
        <p:xfrm>
          <a:off x="636589" y="2022475"/>
          <a:ext cx="6707187" cy="2230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Worksheet" r:id="rId3" imgW="6067529" imgH="2019349" progId="Excel.Sheet.12">
                  <p:embed/>
                </p:oleObj>
              </mc:Choice>
              <mc:Fallback>
                <p:oleObj name="Worksheet" r:id="rId3" imgW="6067529" imgH="2019349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36589" y="2022475"/>
                        <a:ext cx="6707187" cy="2230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602637" y="6336296"/>
            <a:ext cx="3938726" cy="307390"/>
          </a:xfrm>
        </p:spPr>
        <p:txBody>
          <a:bodyPr/>
          <a:lstStyle/>
          <a:p>
            <a:pPr>
              <a:defRPr/>
            </a:pPr>
            <a:r>
              <a:rPr lang="en-US" sz="1200" dirty="0"/>
              <a:t>Duplantier, Hrapmann, Hogan and Maher, CPAs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C5225C4B-60E6-43A9-BA11-A4E95ADC73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354012" y="214314"/>
            <a:ext cx="10096500" cy="1462087"/>
          </a:xfrm>
        </p:spPr>
        <p:txBody>
          <a:bodyPr/>
          <a:lstStyle/>
          <a:p>
            <a:pPr algn="ctr"/>
            <a:r>
              <a:rPr lang="en-US" altLang="en-US" sz="3000" dirty="0"/>
              <a:t>Combined Statement of Cash Flows</a:t>
            </a:r>
            <a:br>
              <a:rPr lang="en-US" altLang="en-US" sz="3000" dirty="0"/>
            </a:br>
            <a:r>
              <a:rPr lang="en-US" altLang="en-US" sz="3000" dirty="0"/>
              <a:t>(in thousands)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53B26890-5BC5-4649-BF9F-4AA9DF4EE4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6561141"/>
              </p:ext>
            </p:extLst>
          </p:nvPr>
        </p:nvGraphicFramePr>
        <p:xfrm>
          <a:off x="300037" y="2056606"/>
          <a:ext cx="8543925" cy="35129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Worksheet" r:id="rId3" imgW="8477195" imgH="3486033" progId="Excel.Sheet.12">
                  <p:embed/>
                </p:oleObj>
              </mc:Choice>
              <mc:Fallback>
                <p:oleObj name="Worksheet" r:id="rId3" imgW="8477195" imgH="3486033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0037" y="2056606"/>
                        <a:ext cx="8543925" cy="35129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591158" y="6350584"/>
            <a:ext cx="3961684" cy="293102"/>
          </a:xfrm>
        </p:spPr>
        <p:txBody>
          <a:bodyPr/>
          <a:lstStyle/>
          <a:p>
            <a:pPr>
              <a:defRPr/>
            </a:pPr>
            <a:r>
              <a:rPr lang="en-US" sz="1200" dirty="0"/>
              <a:t>Duplantier, Hrapmann, Hogan and Maher, CPAs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D00AA41A-C49B-4EE5-BB37-8FD57A5F7E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664590"/>
            <a:ext cx="7010400" cy="1157288"/>
          </a:xfrm>
        </p:spPr>
        <p:txBody>
          <a:bodyPr/>
          <a:lstStyle/>
          <a:p>
            <a:pPr algn="ctr" eaLnBrk="1" hangingPunct="1"/>
            <a:r>
              <a:rPr lang="en-US" altLang="en-US" sz="2800" dirty="0"/>
              <a:t>Single Audit Results</a:t>
            </a:r>
            <a:r>
              <a:rPr lang="en-US" altLang="en-US" sz="5400" dirty="0"/>
              <a:t/>
            </a:r>
            <a:br>
              <a:rPr lang="en-US" altLang="en-US" sz="5400" dirty="0"/>
            </a:br>
            <a:r>
              <a:rPr lang="en-US" altLang="en-US" sz="2800" dirty="0"/>
              <a:t>LHC General Fund and</a:t>
            </a:r>
            <a:br>
              <a:rPr lang="en-US" altLang="en-US" sz="2800" dirty="0"/>
            </a:br>
            <a:r>
              <a:rPr lang="en-US" altLang="en-US" sz="2800" dirty="0"/>
              <a:t>Louisiana Housing Authority </a:t>
            </a:r>
            <a:br>
              <a:rPr lang="en-US" altLang="en-US" sz="2800" dirty="0"/>
            </a:br>
            <a:r>
              <a:rPr lang="en-US" altLang="en-US" sz="2800" dirty="0"/>
              <a:t>(Continued)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6A6D9F66-C80B-469D-8501-D76C605B67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900286"/>
            <a:ext cx="8718947" cy="474399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n-US" altLang="en-US" sz="2000" u="sng" dirty="0"/>
              <a:t>Results – Louisiana Housing Corporation (General Fund)</a:t>
            </a:r>
            <a:r>
              <a:rPr lang="en-US" altLang="en-US" sz="2000" dirty="0"/>
              <a:t>: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en-US" sz="1600" dirty="0"/>
              <a:t>Type of auditor’s opinion: Unmodified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en-US" sz="1600" dirty="0"/>
              <a:t>One significant deficiency disclosed in accordance with Uniform Guidance</a:t>
            </a:r>
            <a:endParaRPr lang="en-US" altLang="en-US" sz="300" dirty="0"/>
          </a:p>
          <a:p>
            <a:pPr marL="0" indent="0" defTabSz="457200" eaLnBrk="1" hangingPunct="1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en-US" altLang="en-US" sz="1600" dirty="0"/>
              <a:t>	Eligibility (HOME Investment Partnerships Program) – The Corporation’s records did not 	properly document verification of income eligibility for recipients of tenant based 	rental 	assistance.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defRPr/>
            </a:pPr>
            <a:endParaRPr lang="en-US" altLang="en-US" sz="300" dirty="0"/>
          </a:p>
          <a:p>
            <a:pPr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en-US" sz="1600" dirty="0"/>
              <a:t>No deficiencies that are considered to be material weaknesses.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en-US" sz="1600" dirty="0"/>
              <a:t>No instances of material noncompliance noted.</a:t>
            </a:r>
          </a:p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endParaRPr lang="en-US" altLang="en-US" sz="600" dirty="0"/>
          </a:p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n-US" altLang="en-US" sz="2000" u="sng" dirty="0"/>
              <a:t>Results – Louisiana Housing Authority</a:t>
            </a:r>
            <a:r>
              <a:rPr lang="en-US" altLang="en-US" sz="2000" dirty="0"/>
              <a:t>: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en-US" sz="1600" dirty="0"/>
              <a:t>Type of auditor’s opinion: Unmodified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en-US" sz="1600" dirty="0"/>
              <a:t>No significant deficiencies </a:t>
            </a:r>
            <a:r>
              <a:rPr lang="en-US" sz="1600" dirty="0"/>
              <a:t>disclosed in accordance with </a:t>
            </a:r>
            <a:r>
              <a:rPr lang="en-US" sz="1600" i="1" dirty="0"/>
              <a:t>Uniform Guidance </a:t>
            </a:r>
          </a:p>
          <a:p>
            <a:pPr eaLnBrk="1" hangingPunct="1">
              <a:spcBef>
                <a:spcPct val="0"/>
              </a:spcBef>
              <a:spcAft>
                <a:spcPts val="300"/>
              </a:spcAft>
              <a:defRPr/>
            </a:pPr>
            <a:r>
              <a:rPr lang="en-US" altLang="en-US" sz="1600" dirty="0"/>
              <a:t>No deficiencies that are considered to be material weaknesses.</a:t>
            </a:r>
          </a:p>
          <a:p>
            <a:pPr algn="just">
              <a:defRPr/>
            </a:pPr>
            <a:r>
              <a:rPr lang="en-US" altLang="en-US" sz="1600" dirty="0"/>
              <a:t>No instances of material noncompliance noted.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95285" y="6409677"/>
            <a:ext cx="3953430" cy="313007"/>
          </a:xfrm>
        </p:spPr>
        <p:txBody>
          <a:bodyPr/>
          <a:lstStyle/>
          <a:p>
            <a:pPr>
              <a:defRPr/>
            </a:pPr>
            <a:r>
              <a:rPr lang="en-US" sz="1200" dirty="0"/>
              <a:t>Duplantier, Hrapmann, Hogan and Maher, CPAs</a:t>
            </a:r>
          </a:p>
        </p:txBody>
      </p:sp>
    </p:spTree>
    <p:extLst>
      <p:ext uri="{BB962C8B-B14F-4D97-AF65-F5344CB8AC3E}">
        <p14:creationId xmlns:p14="http://schemas.microsoft.com/office/powerpoint/2010/main" val="33195854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799" y="385762"/>
            <a:ext cx="7010400" cy="1157288"/>
          </a:xfrm>
        </p:spPr>
        <p:txBody>
          <a:bodyPr/>
          <a:lstStyle/>
          <a:p>
            <a:pPr algn="ctr" eaLnBrk="1" hangingPunct="1"/>
            <a:r>
              <a:rPr lang="en-US" altLang="en-US" sz="4000" dirty="0"/>
              <a:t>Single Audit </a:t>
            </a:r>
            <a:br>
              <a:rPr lang="en-US" altLang="en-US" sz="4000" dirty="0"/>
            </a:br>
            <a:r>
              <a:rPr lang="en-US" altLang="en-US" sz="4000" dirty="0"/>
              <a:t>Responsibility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6700" y="2205038"/>
            <a:ext cx="8763000" cy="42672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3333CC"/>
              </a:buClr>
              <a:buNone/>
              <a:defRPr/>
            </a:pPr>
            <a:r>
              <a:rPr lang="en-US" altLang="en-US" sz="2400" u="sng" dirty="0">
                <a:solidFill>
                  <a:srgbClr val="000000"/>
                </a:solidFill>
              </a:rPr>
              <a:t>Auditor’s Responsibilities Under Uniform Guidance</a:t>
            </a:r>
            <a:r>
              <a:rPr lang="en-US" altLang="en-US" sz="2400" dirty="0">
                <a:solidFill>
                  <a:srgbClr val="000000"/>
                </a:solidFill>
              </a:rPr>
              <a:t>: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3333CC"/>
              </a:buClr>
              <a:defRPr/>
            </a:pPr>
            <a:r>
              <a:rPr lang="en-US" altLang="en-US" sz="2000" dirty="0">
                <a:solidFill>
                  <a:srgbClr val="000000"/>
                </a:solidFill>
              </a:rPr>
              <a:t>Identify and assess the risk of a material noncompliance and design and perform audit procedures responsive to those risks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3333CC"/>
              </a:buClr>
              <a:defRPr/>
            </a:pPr>
            <a:r>
              <a:rPr lang="en-US" altLang="en-US" sz="2000" dirty="0">
                <a:solidFill>
                  <a:srgbClr val="000000"/>
                </a:solidFill>
              </a:rPr>
              <a:t>Plan and perform the audit to obtain reasonable assurance about whether the auditee has complied with terms and conditions of federal awards applicable to major programs.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3333CC"/>
              </a:buClr>
              <a:defRPr/>
            </a:pPr>
            <a:r>
              <a:rPr lang="en-US" altLang="en-US" sz="2000" dirty="0">
                <a:solidFill>
                  <a:srgbClr val="000000"/>
                </a:solidFill>
              </a:rPr>
              <a:t>To obtain an understanding on internal control’s relevant to the audit in order to design audit procedures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3333CC"/>
              </a:buClr>
              <a:defRPr/>
            </a:pPr>
            <a:r>
              <a:rPr lang="en-US" altLang="en-US" sz="2000" dirty="0">
                <a:solidFill>
                  <a:srgbClr val="000000"/>
                </a:solidFill>
              </a:rPr>
              <a:t>To test and report on internal control over compliance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3333CC"/>
              </a:buClr>
              <a:defRPr/>
            </a:pPr>
            <a:r>
              <a:rPr lang="en-US" altLang="en-US" sz="2000" dirty="0">
                <a:solidFill>
                  <a:srgbClr val="000000"/>
                </a:solidFill>
              </a:rPr>
              <a:t>Exercise professional judgment and maintain professional skepticism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607075" y="6322219"/>
            <a:ext cx="3929849" cy="300038"/>
          </a:xfrm>
        </p:spPr>
        <p:txBody>
          <a:bodyPr/>
          <a:lstStyle/>
          <a:p>
            <a:pPr>
              <a:defRPr/>
            </a:pPr>
            <a:r>
              <a:rPr lang="en-US" sz="1200" dirty="0"/>
              <a:t>Duplantier, Hrapmann, Hogan and Maher, CPAs</a:t>
            </a:r>
          </a:p>
        </p:txBody>
      </p:sp>
    </p:spTree>
    <p:extLst>
      <p:ext uri="{BB962C8B-B14F-4D97-AF65-F5344CB8AC3E}">
        <p14:creationId xmlns:p14="http://schemas.microsoft.com/office/powerpoint/2010/main" val="14732672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C6852CA6-9B66-43C5-AA92-7B423958F8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4989" y="290514"/>
            <a:ext cx="7793037" cy="1462087"/>
          </a:xfrm>
        </p:spPr>
        <p:txBody>
          <a:bodyPr/>
          <a:lstStyle/>
          <a:p>
            <a:pPr algn="ctr" eaLnBrk="1" hangingPunct="1"/>
            <a:r>
              <a:rPr lang="en-US" altLang="en-US"/>
              <a:t>Summary of Audit Results (Combined)</a:t>
            </a:r>
          </a:p>
        </p:txBody>
      </p:sp>
      <p:graphicFrame>
        <p:nvGraphicFramePr>
          <p:cNvPr id="5" name="Group 51">
            <a:extLst>
              <a:ext uri="{FF2B5EF4-FFF2-40B4-BE49-F238E27FC236}">
                <a16:creationId xmlns:a16="http://schemas.microsoft.com/office/drawing/2014/main" id="{32EBABB1-55D4-4105-A1BC-8DC86DA2A5F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3978934"/>
              </p:ext>
            </p:extLst>
          </p:nvPr>
        </p:nvGraphicFramePr>
        <p:xfrm>
          <a:off x="1107280" y="1971473"/>
          <a:ext cx="6971507" cy="4322495"/>
        </p:xfrm>
        <a:graphic>
          <a:graphicData uri="http://schemas.openxmlformats.org/drawingml/2006/table">
            <a:tbl>
              <a:tblPr/>
              <a:tblGrid>
                <a:gridCol w="47610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04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53280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800" dirty="0"/>
                        <a:t> </a:t>
                      </a:r>
                      <a:r>
                        <a:rPr lang="en-US" altLang="en-US" sz="1700" dirty="0"/>
                        <a:t>Report on the financial statements</a:t>
                      </a:r>
                    </a:p>
                    <a:p>
                      <a:pPr marL="285750" marR="0" indent="-28575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700" b="0" i="0" u="none" strike="noStrike" dirty="0">
                          <a:effectLst/>
                          <a:latin typeface="+mj-lt"/>
                        </a:rPr>
                        <a:t>Statement</a:t>
                      </a:r>
                      <a:r>
                        <a:rPr lang="en-US" sz="1700" b="0" i="0" u="none" strike="noStrike" baseline="0" dirty="0">
                          <a:effectLst/>
                          <a:latin typeface="+mj-lt"/>
                        </a:rPr>
                        <a:t> of Net Position</a:t>
                      </a:r>
                    </a:p>
                    <a:p>
                      <a:pPr marL="285750" marR="0" indent="-28575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700" b="0" i="0" u="none" strike="noStrike" baseline="0" dirty="0">
                          <a:effectLst/>
                          <a:latin typeface="+mj-lt"/>
                        </a:rPr>
                        <a:t>Statement of Revenues, Expenses and Changes in Net Position</a:t>
                      </a:r>
                    </a:p>
                    <a:p>
                      <a:pPr marL="285750" marR="0" indent="-28575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700" b="0" i="0" u="none" strike="noStrike" baseline="0" dirty="0">
                          <a:effectLst/>
                          <a:latin typeface="+mj-lt"/>
                        </a:rPr>
                        <a:t>Statement of Cash Flows</a:t>
                      </a:r>
                    </a:p>
                    <a:p>
                      <a:pPr marL="285750" marR="0" indent="-28575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700" b="0" i="0" u="none" strike="noStrike" baseline="0" dirty="0">
                          <a:effectLst/>
                          <a:latin typeface="+mj-lt"/>
                        </a:rPr>
                        <a:t>Notes to Financial Statements</a:t>
                      </a:r>
                      <a:endParaRPr lang="en-US" sz="17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Unmodified Opinion</a:t>
                      </a:r>
                    </a:p>
                  </a:txBody>
                  <a:tcPr marL="9525" marR="9525" marT="95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4184">
                <a:tc>
                  <a:txBody>
                    <a:bodyPr/>
                    <a:lstStyle/>
                    <a:p>
                      <a:pPr algn="l" fontAlgn="ctr"/>
                      <a:endParaRPr lang="en-US" sz="17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700" b="1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830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700" b="0" i="0" u="none" strike="noStrike" dirty="0">
                          <a:effectLst/>
                          <a:latin typeface="+mj-lt"/>
                        </a:rPr>
                        <a:t> Report on Internal Control</a:t>
                      </a:r>
                      <a:r>
                        <a:rPr lang="en-US" sz="1700" b="0" i="0" u="none" strike="noStrike" baseline="0" dirty="0">
                          <a:effectLst/>
                          <a:latin typeface="+mj-lt"/>
                        </a:rPr>
                        <a:t> over Financial </a:t>
                      </a:r>
                    </a:p>
                    <a:p>
                      <a:pPr algn="l" fontAlgn="ctr"/>
                      <a:r>
                        <a:rPr lang="en-US" sz="1700" b="0" i="0" u="none" strike="noStrike" baseline="0" dirty="0">
                          <a:effectLst/>
                          <a:latin typeface="+mj-lt"/>
                        </a:rPr>
                        <a:t> Reporting and on Compliance and Other</a:t>
                      </a:r>
                    </a:p>
                    <a:p>
                      <a:pPr algn="l" fontAlgn="ctr"/>
                      <a:r>
                        <a:rPr lang="en-US" sz="1700" b="0" i="0" u="none" strike="noStrike" baseline="0" dirty="0">
                          <a:effectLst/>
                          <a:latin typeface="+mj-lt"/>
                        </a:rPr>
                        <a:t> Matters</a:t>
                      </a:r>
                      <a:endParaRPr lang="en-US" sz="17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300"/>
                        </a:spcAft>
                      </a:pPr>
                      <a:r>
                        <a:rPr lang="en-US" sz="1700" b="0" i="0" u="none" strike="noStrike" dirty="0">
                          <a:effectLst/>
                          <a:latin typeface="+mj-lt"/>
                        </a:rPr>
                        <a:t>No Significant Deficiencies reported</a:t>
                      </a:r>
                    </a:p>
                    <a:p>
                      <a:pPr algn="ctr" fontAlgn="ctr"/>
                      <a:r>
                        <a:rPr lang="en-US" sz="1700" b="0" i="0" u="none" strike="noStrike" dirty="0">
                          <a:effectLst/>
                          <a:latin typeface="+mj-lt"/>
                        </a:rPr>
                        <a:t>No Material</a:t>
                      </a:r>
                      <a:r>
                        <a:rPr lang="en-US" sz="1700" b="0" i="0" u="none" strike="noStrike" baseline="0" dirty="0">
                          <a:effectLst/>
                          <a:latin typeface="+mj-lt"/>
                        </a:rPr>
                        <a:t> Weaknesses reported</a:t>
                      </a:r>
                      <a:endParaRPr lang="en-US" sz="17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4184">
                <a:tc>
                  <a:txBody>
                    <a:bodyPr/>
                    <a:lstStyle/>
                    <a:p>
                      <a:pPr algn="l" fontAlgn="ctr"/>
                      <a:endParaRPr lang="en-US" sz="1700" b="1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7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768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effectLst/>
                          <a:latin typeface="+mj-lt"/>
                        </a:rPr>
                        <a:t> </a:t>
                      </a:r>
                      <a:r>
                        <a:rPr lang="en-US" sz="1700" b="0" i="0" u="none" strike="noStrike" dirty="0">
                          <a:effectLst/>
                          <a:latin typeface="+mj-lt"/>
                        </a:rPr>
                        <a:t>Compliance with Laws</a:t>
                      </a:r>
                      <a:r>
                        <a:rPr lang="en-US" sz="1700" b="0" i="0" u="none" strike="noStrike" baseline="0" dirty="0">
                          <a:effectLst/>
                          <a:latin typeface="+mj-lt"/>
                        </a:rPr>
                        <a:t> and Regulations</a:t>
                      </a:r>
                      <a:endParaRPr lang="en-US" sz="17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en-US" sz="1700" dirty="0"/>
                        <a:t>No material non-compliance</a:t>
                      </a:r>
                      <a:endParaRPr lang="en-US" sz="17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33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 </a:t>
                      </a:r>
                    </a:p>
                  </a:txBody>
                  <a:tcPr marT="45692" marB="456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altLang="en-US" sz="1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58248" y="6497302"/>
            <a:ext cx="4027503" cy="228600"/>
          </a:xfrm>
        </p:spPr>
        <p:txBody>
          <a:bodyPr/>
          <a:lstStyle/>
          <a:p>
            <a:pPr>
              <a:defRPr/>
            </a:pPr>
            <a:r>
              <a:rPr lang="en-US" sz="1200" dirty="0"/>
              <a:t>Duplantier, Hrapmann, Hogan and Maher, CPAs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4">
            <a:extLst>
              <a:ext uri="{FF2B5EF4-FFF2-40B4-BE49-F238E27FC236}">
                <a16:creationId xmlns:a16="http://schemas.microsoft.com/office/drawing/2014/main" id="{493289F3-0949-47B9-8D83-A9799007CD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1" y="214314"/>
            <a:ext cx="7629525" cy="1309687"/>
          </a:xfrm>
        </p:spPr>
        <p:txBody>
          <a:bodyPr/>
          <a:lstStyle/>
          <a:p>
            <a:pPr algn="ctr" eaLnBrk="1" hangingPunct="1"/>
            <a:r>
              <a:rPr lang="en-US" altLang="en-US" sz="2500"/>
              <a:t>Single Audit</a:t>
            </a:r>
            <a:br>
              <a:rPr lang="en-US" altLang="en-US" sz="2500"/>
            </a:br>
            <a:r>
              <a:rPr lang="en-US" altLang="en-US" sz="2500"/>
              <a:t>Schedule of Expenditures of Federal Awards</a:t>
            </a:r>
            <a:br>
              <a:rPr lang="en-US" altLang="en-US" sz="2500"/>
            </a:br>
            <a:r>
              <a:rPr lang="en-US" altLang="en-US" sz="2500"/>
              <a:t>(in thousands)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229233"/>
              </p:ext>
            </p:extLst>
          </p:nvPr>
        </p:nvGraphicFramePr>
        <p:xfrm>
          <a:off x="308325" y="2262983"/>
          <a:ext cx="8527350" cy="29733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Worksheet" r:id="rId3" imgW="10648961" imgH="3724314" progId="Excel.Sheet.12">
                  <p:embed/>
                </p:oleObj>
              </mc:Choice>
              <mc:Fallback>
                <p:oleObj name="Worksheet" r:id="rId3" imgW="10648961" imgH="372431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8325" y="2262983"/>
                        <a:ext cx="8527350" cy="29733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96360" y="6338656"/>
            <a:ext cx="3951280" cy="305030"/>
          </a:xfrm>
        </p:spPr>
        <p:txBody>
          <a:bodyPr/>
          <a:lstStyle/>
          <a:p>
            <a:pPr>
              <a:defRPr/>
            </a:pPr>
            <a:r>
              <a:rPr lang="en-US" sz="1200" dirty="0"/>
              <a:t>Duplantier, Hrapmann, Hogan and Maher, CPAs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4">
            <a:extLst>
              <a:ext uri="{FF2B5EF4-FFF2-40B4-BE49-F238E27FC236}">
                <a16:creationId xmlns:a16="http://schemas.microsoft.com/office/drawing/2014/main" id="{67423AE2-BD5F-4696-8E26-3450B05AC3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14314"/>
            <a:ext cx="7696200" cy="1309687"/>
          </a:xfrm>
        </p:spPr>
        <p:txBody>
          <a:bodyPr/>
          <a:lstStyle/>
          <a:p>
            <a:pPr algn="ctr" eaLnBrk="1" hangingPunct="1"/>
            <a:r>
              <a:rPr lang="en-US" altLang="en-US" sz="2800" dirty="0"/>
              <a:t>Single Audit</a:t>
            </a:r>
            <a:br>
              <a:rPr lang="en-US" altLang="en-US" sz="2800" dirty="0"/>
            </a:br>
            <a:r>
              <a:rPr lang="en-US" altLang="en-US" sz="2800" dirty="0"/>
              <a:t>Programs Tested as Major Programs</a:t>
            </a:r>
            <a:br>
              <a:rPr lang="en-US" altLang="en-US" sz="2800" dirty="0"/>
            </a:br>
            <a:r>
              <a:rPr lang="en-US" altLang="en-US" sz="2800" dirty="0"/>
              <a:t>(in thousands)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EDABB8D5-E833-4DB4-BF8E-61E7713A9C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4636230"/>
              </p:ext>
            </p:extLst>
          </p:nvPr>
        </p:nvGraphicFramePr>
        <p:xfrm>
          <a:off x="505301" y="2335324"/>
          <a:ext cx="7822724" cy="18223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Worksheet" r:id="rId3" imgW="8382087" imgH="1952693" progId="Excel.Sheet.12">
                  <p:embed/>
                </p:oleObj>
              </mc:Choice>
              <mc:Fallback>
                <p:oleObj name="Worksheet" r:id="rId3" imgW="8382087" imgH="1952693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05301" y="2335324"/>
                        <a:ext cx="7822724" cy="182233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483551" y="6366397"/>
            <a:ext cx="4176898" cy="277289"/>
          </a:xfrm>
        </p:spPr>
        <p:txBody>
          <a:bodyPr/>
          <a:lstStyle/>
          <a:p>
            <a:pPr>
              <a:defRPr/>
            </a:pPr>
            <a:r>
              <a:rPr lang="en-US" sz="1200" dirty="0"/>
              <a:t>Duplantier, Hrapmann, Hogan and Maher, CPAs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926AC5A9-371A-4EB3-883B-DBAA8BD2885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14400" y="1219200"/>
            <a:ext cx="7772400" cy="1462088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altLang="en-US" sz="6500" dirty="0"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Rental Properties</a:t>
            </a:r>
          </a:p>
        </p:txBody>
      </p:sp>
      <p:pic>
        <p:nvPicPr>
          <p:cNvPr id="28675" name="Picture 1">
            <a:extLst>
              <a:ext uri="{FF2B5EF4-FFF2-40B4-BE49-F238E27FC236}">
                <a16:creationId xmlns:a16="http://schemas.microsoft.com/office/drawing/2014/main" id="{1BDE41F5-1BEB-49D6-86AD-B18FB2991A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25" y="4191001"/>
            <a:ext cx="2190750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83DA6C4-452A-E43D-D96B-6CD69D372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26436" y="6400800"/>
            <a:ext cx="3691128" cy="259080"/>
          </a:xfrm>
        </p:spPr>
        <p:txBody>
          <a:bodyPr/>
          <a:lstStyle/>
          <a:p>
            <a:pPr>
              <a:defRPr/>
            </a:pPr>
            <a:r>
              <a:rPr lang="en-US" sz="1200" dirty="0"/>
              <a:t>Duplantier, </a:t>
            </a:r>
            <a:r>
              <a:rPr lang="en-US" sz="1200" dirty="0" err="1"/>
              <a:t>Hrapmann</a:t>
            </a:r>
            <a:r>
              <a:rPr lang="en-US" sz="1200" dirty="0"/>
              <a:t>, Hogan and Maher, CPAs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C3FD2AE2-3B89-4610-8DB8-81637D3FE9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90514"/>
            <a:ext cx="7793038" cy="1462087"/>
          </a:xfrm>
        </p:spPr>
        <p:txBody>
          <a:bodyPr/>
          <a:lstStyle/>
          <a:p>
            <a:pPr algn="ctr" eaLnBrk="1" hangingPunct="1"/>
            <a:r>
              <a:rPr lang="en-US" altLang="en-US" sz="4000" dirty="0"/>
              <a:t>Summary of Audit Results</a:t>
            </a:r>
            <a:br>
              <a:rPr lang="en-US" altLang="en-US" sz="4000" dirty="0"/>
            </a:br>
            <a:r>
              <a:rPr lang="en-US" altLang="en-US" sz="4000" dirty="0"/>
              <a:t>(Rental Properties)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3065711"/>
              </p:ext>
            </p:extLst>
          </p:nvPr>
        </p:nvGraphicFramePr>
        <p:xfrm>
          <a:off x="685800" y="2109788"/>
          <a:ext cx="7696200" cy="347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Worksheet" r:id="rId3" imgW="7696156" imgH="3476586" progId="Excel.Sheet.12">
                  <p:embed/>
                </p:oleObj>
              </mc:Choice>
              <mc:Fallback>
                <p:oleObj name="Worksheet" r:id="rId3" imgW="7696156" imgH="3476586" progId="Excel.Sheet.12">
                  <p:embed/>
                  <p:pic>
                    <p:nvPicPr>
                      <p:cNvPr id="2" name="Object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85800" y="2109788"/>
                        <a:ext cx="7696200" cy="3476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470234" y="6300216"/>
            <a:ext cx="4203531" cy="267270"/>
          </a:xfrm>
        </p:spPr>
        <p:txBody>
          <a:bodyPr/>
          <a:lstStyle/>
          <a:p>
            <a:pPr>
              <a:defRPr/>
            </a:pPr>
            <a:r>
              <a:rPr lang="en-US" sz="1200" dirty="0"/>
              <a:t>Duplantier, Hrapmann, Hogan and Maher, CPAs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4">
            <a:extLst>
              <a:ext uri="{FF2B5EF4-FFF2-40B4-BE49-F238E27FC236}">
                <a16:creationId xmlns:a16="http://schemas.microsoft.com/office/drawing/2014/main" id="{88901517-96F2-4F47-802E-888A120FDD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9100" y="174951"/>
            <a:ext cx="8305800" cy="1614487"/>
          </a:xfrm>
        </p:spPr>
        <p:txBody>
          <a:bodyPr/>
          <a:lstStyle/>
          <a:p>
            <a:pPr algn="ctr" eaLnBrk="1" hangingPunct="1"/>
            <a:r>
              <a:rPr lang="en-US" altLang="en-US" sz="2500" dirty="0"/>
              <a:t>Rental Properties</a:t>
            </a:r>
            <a:br>
              <a:rPr lang="en-US" altLang="en-US" sz="2500" dirty="0"/>
            </a:br>
            <a:r>
              <a:rPr lang="en-US" altLang="en-US" sz="2500" dirty="0"/>
              <a:t>Condensed Statements of Net Position</a:t>
            </a:r>
            <a:br>
              <a:rPr lang="en-US" altLang="en-US" sz="2500" dirty="0"/>
            </a:br>
            <a:r>
              <a:rPr lang="en-US" altLang="en-US" sz="2500" dirty="0"/>
              <a:t>June 30, 2022</a:t>
            </a:r>
            <a:br>
              <a:rPr lang="en-US" altLang="en-US" sz="2500" dirty="0"/>
            </a:br>
            <a:r>
              <a:rPr lang="en-US" altLang="en-US" sz="2500" dirty="0"/>
              <a:t>(in thousands)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0666131"/>
              </p:ext>
            </p:extLst>
          </p:nvPr>
        </p:nvGraphicFramePr>
        <p:xfrm>
          <a:off x="800896" y="2205832"/>
          <a:ext cx="7367587" cy="330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Worksheet" r:id="rId3" imgW="7353477" imgH="3307111" progId="Excel.Sheet.12">
                  <p:embed/>
                </p:oleObj>
              </mc:Choice>
              <mc:Fallback>
                <p:oleObj name="Worksheet" r:id="rId3" imgW="7353477" imgH="3307111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00896" y="2205832"/>
                        <a:ext cx="7367587" cy="3306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96360" y="6345383"/>
            <a:ext cx="3951280" cy="298303"/>
          </a:xfrm>
        </p:spPr>
        <p:txBody>
          <a:bodyPr/>
          <a:lstStyle/>
          <a:p>
            <a:pPr>
              <a:defRPr/>
            </a:pPr>
            <a:r>
              <a:rPr lang="en-US" sz="1200" dirty="0"/>
              <a:t>Duplantier, Hrapmann, Hogan and Maher, CPAs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4">
            <a:extLst>
              <a:ext uri="{FF2B5EF4-FFF2-40B4-BE49-F238E27FC236}">
                <a16:creationId xmlns:a16="http://schemas.microsoft.com/office/drawing/2014/main" id="{F8728915-8812-4CCA-B9CC-75D02DE7B8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0376" y="18288"/>
            <a:ext cx="8305800" cy="1828800"/>
          </a:xfrm>
        </p:spPr>
        <p:txBody>
          <a:bodyPr/>
          <a:lstStyle/>
          <a:p>
            <a:pPr algn="ctr" eaLnBrk="1" hangingPunct="1"/>
            <a:r>
              <a:rPr lang="en-US" altLang="en-US" sz="2200" dirty="0"/>
              <a:t>Rental Properties</a:t>
            </a:r>
            <a:br>
              <a:rPr lang="en-US" altLang="en-US" sz="2200" dirty="0"/>
            </a:br>
            <a:r>
              <a:rPr lang="en-US" altLang="en-US" sz="2200" dirty="0"/>
              <a:t> Condensed Statements of Revenues, Expenses </a:t>
            </a:r>
            <a:br>
              <a:rPr lang="en-US" altLang="en-US" sz="2200" dirty="0"/>
            </a:br>
            <a:r>
              <a:rPr lang="en-US" altLang="en-US" sz="2200" dirty="0"/>
              <a:t>and Changes in Net Position</a:t>
            </a:r>
            <a:br>
              <a:rPr lang="en-US" altLang="en-US" sz="2200" dirty="0"/>
            </a:br>
            <a:r>
              <a:rPr lang="en-US" altLang="en-US" sz="2200" dirty="0"/>
              <a:t>June 30, 2022</a:t>
            </a:r>
            <a:r>
              <a:rPr lang="en-US" altLang="en-US" sz="2500" dirty="0"/>
              <a:t/>
            </a:r>
            <a:br>
              <a:rPr lang="en-US" altLang="en-US" sz="2500" dirty="0"/>
            </a:br>
            <a:r>
              <a:rPr lang="en-US" altLang="en-US" sz="2000" dirty="0"/>
              <a:t>(in thousands)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9566341"/>
              </p:ext>
            </p:extLst>
          </p:nvPr>
        </p:nvGraphicFramePr>
        <p:xfrm>
          <a:off x="1322389" y="2365376"/>
          <a:ext cx="6581775" cy="2676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name="Worksheet" r:id="rId3" imgW="6581846" imgH="2676457" progId="Excel.Sheet.12">
                  <p:embed/>
                </p:oleObj>
              </mc:Choice>
              <mc:Fallback>
                <p:oleObj name="Worksheet" r:id="rId3" imgW="6581846" imgH="2676457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22389" y="2365376"/>
                        <a:ext cx="6581775" cy="2676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80149" y="6303145"/>
            <a:ext cx="3983701" cy="312591"/>
          </a:xfrm>
        </p:spPr>
        <p:txBody>
          <a:bodyPr/>
          <a:lstStyle/>
          <a:p>
            <a:pPr>
              <a:defRPr/>
            </a:pPr>
            <a:r>
              <a:rPr lang="en-US" sz="1200" dirty="0"/>
              <a:t>Duplantier, Hrapmann, Hogan and Maher, CPAs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>
            <a:extLst>
              <a:ext uri="{FF2B5EF4-FFF2-40B4-BE49-F238E27FC236}">
                <a16:creationId xmlns:a16="http://schemas.microsoft.com/office/drawing/2014/main" id="{F40CBCEF-68D4-48BB-A954-5DDE97261D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9099" y="214314"/>
            <a:ext cx="8305800" cy="1614487"/>
          </a:xfrm>
        </p:spPr>
        <p:txBody>
          <a:bodyPr/>
          <a:lstStyle/>
          <a:p>
            <a:pPr algn="ctr" eaLnBrk="1" hangingPunct="1"/>
            <a:r>
              <a:rPr lang="en-US" altLang="en-US" sz="2500" dirty="0"/>
              <a:t>Rental Properties</a:t>
            </a:r>
            <a:br>
              <a:rPr lang="en-US" altLang="en-US" sz="2500" dirty="0"/>
            </a:br>
            <a:r>
              <a:rPr lang="en-US" altLang="en-US" sz="2500" dirty="0"/>
              <a:t>Condensed Statements of Cash Flows</a:t>
            </a:r>
            <a:br>
              <a:rPr lang="en-US" altLang="en-US" sz="2500" dirty="0"/>
            </a:br>
            <a:r>
              <a:rPr lang="en-US" altLang="en-US" sz="2500" dirty="0"/>
              <a:t>June 30, 2022</a:t>
            </a:r>
            <a:br>
              <a:rPr lang="en-US" altLang="en-US" sz="2500" dirty="0"/>
            </a:br>
            <a:r>
              <a:rPr lang="en-US" altLang="en-US" sz="2500" dirty="0"/>
              <a:t>(in thousands)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0403620"/>
              </p:ext>
            </p:extLst>
          </p:nvPr>
        </p:nvGraphicFramePr>
        <p:xfrm>
          <a:off x="728664" y="2365376"/>
          <a:ext cx="7915275" cy="2447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" name="Worksheet" r:id="rId3" imgW="7915193" imgH="2447886" progId="Excel.Sheet.12">
                  <p:embed/>
                </p:oleObj>
              </mc:Choice>
              <mc:Fallback>
                <p:oleObj name="Worksheet" r:id="rId3" imgW="7915193" imgH="2447886" progId="Excel.Sheet.12">
                  <p:embed/>
                  <p:pic>
                    <p:nvPicPr>
                      <p:cNvPr id="3" name="Object 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28664" y="2365376"/>
                        <a:ext cx="7915275" cy="2447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91909" y="6361403"/>
            <a:ext cx="3960181" cy="282283"/>
          </a:xfrm>
        </p:spPr>
        <p:txBody>
          <a:bodyPr/>
          <a:lstStyle/>
          <a:p>
            <a:pPr>
              <a:defRPr/>
            </a:pPr>
            <a:r>
              <a:rPr lang="en-US" sz="1200" dirty="0"/>
              <a:t>Duplantier, Hrapmann, Hogan and Maher, CPAs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4">
            <a:extLst>
              <a:ext uri="{FF2B5EF4-FFF2-40B4-BE49-F238E27FC236}">
                <a16:creationId xmlns:a16="http://schemas.microsoft.com/office/drawing/2014/main" id="{008322EC-11C7-4985-8C11-97EA584DAD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21208" y="214314"/>
            <a:ext cx="8305800" cy="1614487"/>
          </a:xfrm>
        </p:spPr>
        <p:txBody>
          <a:bodyPr/>
          <a:lstStyle/>
          <a:p>
            <a:pPr algn="ctr" eaLnBrk="1" hangingPunct="1"/>
            <a:r>
              <a:rPr lang="en-US" altLang="en-US" sz="2500" dirty="0"/>
              <a:t>Rental Properties</a:t>
            </a:r>
            <a:br>
              <a:rPr lang="en-US" altLang="en-US" sz="2500" dirty="0"/>
            </a:br>
            <a:r>
              <a:rPr lang="en-US" altLang="en-US" sz="2500" dirty="0"/>
              <a:t>Distributions to Owners</a:t>
            </a:r>
            <a:br>
              <a:rPr lang="en-US" altLang="en-US" sz="2500" dirty="0"/>
            </a:br>
            <a:r>
              <a:rPr lang="en-US" altLang="en-US" sz="2500" dirty="0"/>
              <a:t>For the eight years ended June 30, 2022</a:t>
            </a:r>
            <a:br>
              <a:rPr lang="en-US" altLang="en-US" sz="2500" dirty="0"/>
            </a:br>
            <a:r>
              <a:rPr lang="en-US" altLang="en-US" sz="2500" dirty="0"/>
              <a:t>(in thousands)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90A7EDEC-38AF-45F9-A690-2952610DF6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5298411"/>
              </p:ext>
            </p:extLst>
          </p:nvPr>
        </p:nvGraphicFramePr>
        <p:xfrm>
          <a:off x="234156" y="2232025"/>
          <a:ext cx="8313738" cy="2598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4" name="Worksheet" r:id="rId3" imgW="8313385" imgH="2598263" progId="Excel.Sheet.12">
                  <p:embed/>
                </p:oleObj>
              </mc:Choice>
              <mc:Fallback>
                <p:oleObj name="Worksheet" r:id="rId3" imgW="8313385" imgH="2598263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4156" y="2232025"/>
                        <a:ext cx="8313738" cy="25987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373493" y="6348850"/>
            <a:ext cx="4035063" cy="294836"/>
          </a:xfrm>
        </p:spPr>
        <p:txBody>
          <a:bodyPr/>
          <a:lstStyle/>
          <a:p>
            <a:pPr>
              <a:defRPr/>
            </a:pPr>
            <a:r>
              <a:rPr lang="en-US" sz="1200" dirty="0"/>
              <a:t>Duplantier, Hrapmann, Hogan and Maher, CPAs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4">
            <a:extLst>
              <a:ext uri="{FF2B5EF4-FFF2-40B4-BE49-F238E27FC236}">
                <a16:creationId xmlns:a16="http://schemas.microsoft.com/office/drawing/2014/main" id="{9DC5F4F9-4344-4290-B502-B85B334C16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25450" y="214314"/>
            <a:ext cx="8305800" cy="1614487"/>
          </a:xfrm>
        </p:spPr>
        <p:txBody>
          <a:bodyPr/>
          <a:lstStyle/>
          <a:p>
            <a:pPr algn="ctr" eaLnBrk="1" hangingPunct="1"/>
            <a:r>
              <a:rPr lang="en-US" altLang="en-US" sz="2500" dirty="0"/>
              <a:t>Rental Properties</a:t>
            </a:r>
            <a:br>
              <a:rPr lang="en-US" altLang="en-US" sz="2500" dirty="0"/>
            </a:br>
            <a:r>
              <a:rPr lang="en-US" altLang="en-US" sz="2500" dirty="0"/>
              <a:t>Contributions From Owners</a:t>
            </a:r>
            <a:br>
              <a:rPr lang="en-US" altLang="en-US" sz="2500" dirty="0"/>
            </a:br>
            <a:r>
              <a:rPr lang="en-US" altLang="en-US" sz="2500" dirty="0"/>
              <a:t>For the eight years ended June 30, 2022</a:t>
            </a:r>
            <a:br>
              <a:rPr lang="en-US" altLang="en-US" sz="2500" dirty="0"/>
            </a:br>
            <a:r>
              <a:rPr lang="en-US" altLang="en-US" sz="2500" dirty="0"/>
              <a:t>(in thousands)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EA97298A-27C5-482E-BC5A-117528987E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1601245"/>
              </p:ext>
            </p:extLst>
          </p:nvPr>
        </p:nvGraphicFramePr>
        <p:xfrm>
          <a:off x="295275" y="2251870"/>
          <a:ext cx="8435975" cy="2598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8" name="Worksheet" r:id="rId3" imgW="8435446" imgH="2598263" progId="Excel.Sheet.12">
                  <p:embed/>
                </p:oleObj>
              </mc:Choice>
              <mc:Fallback>
                <p:oleObj name="Worksheet" r:id="rId3" imgW="8435446" imgH="2598263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95275" y="2251870"/>
                        <a:ext cx="8435975" cy="25987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557381" y="6290382"/>
            <a:ext cx="4029237" cy="353304"/>
          </a:xfrm>
        </p:spPr>
        <p:txBody>
          <a:bodyPr/>
          <a:lstStyle/>
          <a:p>
            <a:pPr>
              <a:defRPr/>
            </a:pPr>
            <a:r>
              <a:rPr lang="en-US" sz="1200" dirty="0"/>
              <a:t>Duplantier, Hrapmann, Hogan and Maher, CPAs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A6DB0D92-0A51-4521-A844-0C5D3F446E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Management’s Responsibilities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5AC79C12-D89C-4B8A-BCC2-AF60C88F894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21470" y="2067332"/>
            <a:ext cx="8101012" cy="4247743"/>
          </a:xfrm>
        </p:spPr>
        <p:txBody>
          <a:bodyPr/>
          <a:lstStyle/>
          <a:p>
            <a:pPr algn="just"/>
            <a:r>
              <a:rPr lang="en-US" altLang="en-US" sz="2200" dirty="0"/>
              <a:t>Preparation and fair presentation of the financial statements in accordance with accounting principles generally accepted in the United States of America</a:t>
            </a:r>
          </a:p>
          <a:p>
            <a:pPr algn="just"/>
            <a:endParaRPr lang="en-US" altLang="en-US" sz="600" dirty="0"/>
          </a:p>
          <a:p>
            <a:pPr algn="just"/>
            <a:r>
              <a:rPr lang="en-US" altLang="en-US" sz="2200" dirty="0"/>
              <a:t>Design, implementation and maintenance of effective internal controls, adequate records and safeguarding of assets</a:t>
            </a:r>
          </a:p>
          <a:p>
            <a:pPr algn="just"/>
            <a:endParaRPr lang="en-US" altLang="en-US" sz="600" dirty="0"/>
          </a:p>
          <a:p>
            <a:pPr algn="just"/>
            <a:r>
              <a:rPr lang="en-US" altLang="en-US" sz="2200" dirty="0"/>
              <a:t>Appropriate selection and use of accounting policies</a:t>
            </a:r>
          </a:p>
          <a:p>
            <a:pPr algn="just"/>
            <a:endParaRPr lang="en-US" altLang="en-US" sz="600" dirty="0"/>
          </a:p>
          <a:p>
            <a:pPr algn="just"/>
            <a:r>
              <a:rPr lang="en-US" altLang="en-US" sz="2200" dirty="0"/>
              <a:t>Evaluation as to whether there are conditions or events, considered in the aggregate, that raise substantial doubt about the Corporation’s ability to continue as a going concern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18299" y="6382512"/>
            <a:ext cx="4107402" cy="261174"/>
          </a:xfrm>
        </p:spPr>
        <p:txBody>
          <a:bodyPr/>
          <a:lstStyle/>
          <a:p>
            <a:pPr>
              <a:defRPr/>
            </a:pPr>
            <a:r>
              <a:rPr lang="en-US" sz="1200" dirty="0"/>
              <a:t>Duplantier, Hrapmann, Hogan and Maher, CPAs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 noChangeArrowheads="1"/>
          </p:cNvSpPr>
          <p:nvPr>
            <p:ph type="title"/>
          </p:nvPr>
        </p:nvSpPr>
        <p:spPr>
          <a:xfrm>
            <a:off x="689770" y="176211"/>
            <a:ext cx="7793037" cy="1462088"/>
          </a:xfrm>
        </p:spPr>
        <p:txBody>
          <a:bodyPr/>
          <a:lstStyle/>
          <a:p>
            <a:pPr algn="ctr"/>
            <a:r>
              <a:rPr lang="en-US" altLang="en-US" dirty="0"/>
              <a:t>Auditor’s Responsibility</a:t>
            </a:r>
          </a:p>
        </p:txBody>
      </p:sp>
      <p:sp>
        <p:nvSpPr>
          <p:cNvPr id="14339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385764" y="2078038"/>
            <a:ext cx="8401050" cy="3922712"/>
          </a:xfrm>
        </p:spPr>
        <p:txBody>
          <a:bodyPr/>
          <a:lstStyle/>
          <a:p>
            <a:pPr algn="just"/>
            <a:r>
              <a:rPr lang="en-US" altLang="en-US" sz="1400" dirty="0"/>
              <a:t>To provide reasonable, but not absolute assurance of detecting material misstatements in the financial statements (reasonable assurance is a high level of assurance but it is not absolute assurance and therefore will not guarantee and audit will always detect a material misstatement)</a:t>
            </a:r>
          </a:p>
          <a:p>
            <a:pPr algn="just"/>
            <a:r>
              <a:rPr lang="en-US" altLang="en-US" sz="1400" dirty="0"/>
              <a:t>To exercise professional judgment and maintain professional skepticism</a:t>
            </a:r>
          </a:p>
          <a:p>
            <a:pPr algn="just"/>
            <a:r>
              <a:rPr lang="en-US" altLang="en-US" sz="1400" dirty="0"/>
              <a:t>To identify and assess the risks of material misstatement of the financial statements, whether due to fraud or error</a:t>
            </a:r>
          </a:p>
          <a:p>
            <a:pPr algn="just"/>
            <a:r>
              <a:rPr lang="en-US" altLang="en-US" sz="1400" dirty="0"/>
              <a:t>To gain an understanding of the internal control policies and procedures to design an effective and efficient audit approach</a:t>
            </a:r>
          </a:p>
          <a:p>
            <a:pPr algn="just"/>
            <a:r>
              <a:rPr lang="en-US" altLang="en-US" sz="1400" dirty="0"/>
              <a:t>To evaluate the appropriateness of accounting policies used and the reasonableness of significant accounting estimates made by management</a:t>
            </a:r>
          </a:p>
          <a:p>
            <a:pPr algn="just"/>
            <a:r>
              <a:rPr lang="en-US" altLang="en-US" sz="1400" dirty="0"/>
              <a:t>To conclude whether, in our judgment, there are conditions or events that raise substantial doubt about the Coalition’s ability to continue as a going concern</a:t>
            </a:r>
          </a:p>
          <a:p>
            <a:pPr algn="just"/>
            <a:r>
              <a:rPr lang="en-US" altLang="en-US" sz="1400" dirty="0"/>
              <a:t>To evaluate the overall presentation of the financial statements</a:t>
            </a:r>
          </a:p>
          <a:p>
            <a:pPr algn="just"/>
            <a:r>
              <a:rPr lang="en-US" altLang="en-US" sz="1400" dirty="0"/>
              <a:t>To evaluate identified control deficiencies </a:t>
            </a:r>
          </a:p>
          <a:p>
            <a:pPr algn="just"/>
            <a:r>
              <a:rPr lang="en-US" altLang="en-US" sz="1400" dirty="0"/>
              <a:t>To determine whether those deficiencies, individually or in combination are significant deficiencies or material weaknesses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07583" y="6224589"/>
            <a:ext cx="4128834" cy="457200"/>
          </a:xfrm>
        </p:spPr>
        <p:txBody>
          <a:bodyPr/>
          <a:lstStyle/>
          <a:p>
            <a:pPr>
              <a:defRPr/>
            </a:pPr>
            <a:r>
              <a:rPr lang="en-US" sz="1200" dirty="0"/>
              <a:t>Duplantier, Hrapmann, Hogan and Maher, CPAs</a:t>
            </a:r>
          </a:p>
        </p:txBody>
      </p:sp>
    </p:spTree>
    <p:extLst>
      <p:ext uri="{BB962C8B-B14F-4D97-AF65-F5344CB8AC3E}">
        <p14:creationId xmlns:p14="http://schemas.microsoft.com/office/powerpoint/2010/main" val="3390216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3084FF0B-94FC-400E-8A77-E5BD8A5AF9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0819" y="214314"/>
            <a:ext cx="8575830" cy="1462087"/>
          </a:xfrm>
        </p:spPr>
        <p:txBody>
          <a:bodyPr/>
          <a:lstStyle/>
          <a:p>
            <a:pPr algn="ctr" eaLnBrk="1" hangingPunct="1"/>
            <a:r>
              <a:rPr lang="en-US" altLang="en-US" sz="4000" dirty="0"/>
              <a:t>Planned Scope and Timing</a:t>
            </a:r>
            <a:br>
              <a:rPr lang="en-US" altLang="en-US" sz="4000" dirty="0"/>
            </a:br>
            <a:r>
              <a:rPr lang="en-US" altLang="en-US" sz="4000" dirty="0"/>
              <a:t> of the Audit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06704B87-4F28-44F1-A1D6-428D0D2C61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28663" y="2159001"/>
            <a:ext cx="7550943" cy="3425825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n-US" altLang="en-US" dirty="0"/>
              <a:t>We performed the audits according to the planned scope and timing as noted in our required communication to the board dated July 21, 2022.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71565" y="6189675"/>
            <a:ext cx="4000870" cy="457200"/>
          </a:xfrm>
        </p:spPr>
        <p:txBody>
          <a:bodyPr/>
          <a:lstStyle/>
          <a:p>
            <a:pPr>
              <a:defRPr/>
            </a:pPr>
            <a:r>
              <a:rPr lang="en-US" sz="1200" dirty="0"/>
              <a:t>Duplantier, Hrapmann, Hogan and Maher, CPAs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35601837-C1D5-42D2-BEFB-EDF55603C8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50416" y="214314"/>
            <a:ext cx="8397130" cy="1462087"/>
          </a:xfrm>
        </p:spPr>
        <p:txBody>
          <a:bodyPr/>
          <a:lstStyle/>
          <a:p>
            <a:pPr algn="ctr" eaLnBrk="1" hangingPunct="1"/>
            <a:r>
              <a:rPr lang="en-US" altLang="en-US" sz="3800" dirty="0"/>
              <a:t>Significant Accounting Policies and Procedures (Disclosed in Note 1)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08556405-2676-4374-BA7E-78EF1C4944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42887" y="2119313"/>
            <a:ext cx="8704659" cy="4031456"/>
          </a:xfrm>
        </p:spPr>
        <p:txBody>
          <a:bodyPr/>
          <a:lstStyle/>
          <a:p>
            <a:pPr algn="just" eaLnBrk="1" hangingPunct="1">
              <a:spcAft>
                <a:spcPts val="300"/>
              </a:spcAft>
              <a:tabLst>
                <a:tab pos="1709738" algn="l"/>
              </a:tabLst>
            </a:pPr>
            <a:r>
              <a:rPr lang="en-US" altLang="en-US" sz="2000" dirty="0">
                <a:solidFill>
                  <a:schemeClr val="bg2"/>
                </a:solidFill>
              </a:rPr>
              <a:t>GASB 34 – “Basic Financial Statements and Management's Discussion 			and Analysis for State and Local Governments”</a:t>
            </a:r>
          </a:p>
          <a:p>
            <a:pPr algn="just" eaLnBrk="1" hangingPunct="1">
              <a:spcAft>
                <a:spcPts val="300"/>
              </a:spcAft>
            </a:pPr>
            <a:r>
              <a:rPr lang="en-US" altLang="en-US" sz="2000" dirty="0">
                <a:solidFill>
                  <a:schemeClr val="bg2"/>
                </a:solidFill>
              </a:rPr>
              <a:t>GASB 40 – “Deposit and Investment Risk Disclosures”</a:t>
            </a:r>
          </a:p>
          <a:p>
            <a:pPr algn="just" eaLnBrk="1" hangingPunct="1">
              <a:spcAft>
                <a:spcPts val="300"/>
              </a:spcAft>
            </a:pPr>
            <a:r>
              <a:rPr lang="en-US" altLang="en-US" sz="2000" dirty="0">
                <a:solidFill>
                  <a:schemeClr val="bg2"/>
                </a:solidFill>
              </a:rPr>
              <a:t>GASB 65 – “Items Previously Reported as Assets and Liabilities”</a:t>
            </a:r>
          </a:p>
          <a:p>
            <a:pPr algn="just" eaLnBrk="1" hangingPunct="1">
              <a:spcAft>
                <a:spcPts val="300"/>
              </a:spcAft>
              <a:tabLst>
                <a:tab pos="1709738" algn="l"/>
              </a:tabLst>
            </a:pPr>
            <a:r>
              <a:rPr lang="en-US" altLang="en-US" sz="2000" dirty="0">
                <a:solidFill>
                  <a:schemeClr val="bg2"/>
                </a:solidFill>
              </a:rPr>
              <a:t>GASB 68 – “Accounting and Financial Reporting for Pension Plans – an 		amendment of GASB Statement 27”</a:t>
            </a:r>
          </a:p>
          <a:p>
            <a:pPr algn="just" eaLnBrk="1" hangingPunct="1">
              <a:spcAft>
                <a:spcPts val="300"/>
              </a:spcAft>
              <a:tabLst>
                <a:tab pos="1709738" algn="l"/>
              </a:tabLst>
            </a:pPr>
            <a:r>
              <a:rPr lang="en-US" altLang="en-US" sz="2000" dirty="0">
                <a:solidFill>
                  <a:schemeClr val="bg2"/>
                </a:solidFill>
              </a:rPr>
              <a:t>GASB 71 – “Pension Transition for Contributions Subsequent to the 			Measurement Date – an amendment of GASB </a:t>
            </a:r>
            <a:r>
              <a:rPr lang="en-US" altLang="en-US" sz="2000" dirty="0" err="1">
                <a:solidFill>
                  <a:schemeClr val="bg2"/>
                </a:solidFill>
              </a:rPr>
              <a:t>Stmt</a:t>
            </a:r>
            <a:r>
              <a:rPr lang="en-US" altLang="en-US" sz="2000" dirty="0">
                <a:solidFill>
                  <a:schemeClr val="bg2"/>
                </a:solidFill>
              </a:rPr>
              <a:t> No. 68”</a:t>
            </a:r>
          </a:p>
          <a:p>
            <a:pPr algn="just" eaLnBrk="1" hangingPunct="1">
              <a:spcAft>
                <a:spcPts val="300"/>
              </a:spcAft>
            </a:pPr>
            <a:r>
              <a:rPr lang="en-US" altLang="en-US" sz="2000" dirty="0">
                <a:solidFill>
                  <a:schemeClr val="bg2"/>
                </a:solidFill>
              </a:rPr>
              <a:t>GASB 72 – “Fair Value Measurement and Application”</a:t>
            </a:r>
          </a:p>
          <a:p>
            <a:pPr algn="just" eaLnBrk="1" hangingPunct="1">
              <a:spcAft>
                <a:spcPts val="300"/>
              </a:spcAft>
              <a:tabLst>
                <a:tab pos="1709738" algn="l"/>
              </a:tabLst>
            </a:pPr>
            <a:r>
              <a:rPr lang="en-US" altLang="en-US" sz="2000" dirty="0">
                <a:solidFill>
                  <a:schemeClr val="bg2"/>
                </a:solidFill>
              </a:rPr>
              <a:t>GASB 75 – “Accounting and Financial Reporting for Post Employment 			Benefits Other than Pensions”</a:t>
            </a:r>
          </a:p>
          <a:p>
            <a:pPr eaLnBrk="1" hangingPunct="1"/>
            <a:endParaRPr lang="en-US" altLang="en-US" sz="2800" dirty="0"/>
          </a:p>
          <a:p>
            <a:pPr eaLnBrk="1" hangingPunct="1"/>
            <a:endParaRPr lang="en-US" altLang="en-US" sz="28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602496" y="6285391"/>
            <a:ext cx="3939008" cy="317096"/>
          </a:xfrm>
        </p:spPr>
        <p:txBody>
          <a:bodyPr/>
          <a:lstStyle/>
          <a:p>
            <a:pPr>
              <a:defRPr/>
            </a:pPr>
            <a:r>
              <a:rPr lang="en-US" sz="1200" dirty="0"/>
              <a:t>Duplantier, Hrapmann, Hogan and Maher, CPAs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F05B8798-FB6A-46C3-952B-ECFEF8FC14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39775" y="260034"/>
            <a:ext cx="7793038" cy="1462087"/>
          </a:xfrm>
        </p:spPr>
        <p:txBody>
          <a:bodyPr/>
          <a:lstStyle/>
          <a:p>
            <a:pPr algn="ctr" eaLnBrk="1" hangingPunct="1"/>
            <a:r>
              <a:rPr lang="en-US" altLang="en-US" sz="3000" dirty="0"/>
              <a:t>Significant Accounting </a:t>
            </a:r>
            <a:br>
              <a:rPr lang="en-US" altLang="en-US" sz="3000" dirty="0"/>
            </a:br>
            <a:r>
              <a:rPr lang="en-US" altLang="en-US" sz="3000" dirty="0"/>
              <a:t>Estimates and Judgments</a:t>
            </a:r>
            <a:br>
              <a:rPr lang="en-US" altLang="en-US" sz="3000" dirty="0"/>
            </a:br>
            <a:r>
              <a:rPr lang="en-US" altLang="en-US" sz="3000" dirty="0"/>
              <a:t>(Combined)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FF70B382-D2F9-431C-8946-5242FE08E7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9775" y="1938272"/>
            <a:ext cx="7872445" cy="4469672"/>
          </a:xfrm>
        </p:spPr>
        <p:txBody>
          <a:bodyPr/>
          <a:lstStyle/>
          <a:p>
            <a:pPr marL="0" indent="0" algn="just" eaLnBrk="1" hangingPunct="1">
              <a:buNone/>
              <a:defRPr/>
            </a:pPr>
            <a:r>
              <a:rPr lang="en-US" altLang="en-US" sz="2400" dirty="0"/>
              <a:t>We evaluated the key factors and assumptions used by management in making accounting estimates and judgments significant to the financial statements.</a:t>
            </a:r>
          </a:p>
          <a:p>
            <a:pPr marL="0" indent="0" eaLnBrk="1" hangingPunct="1">
              <a:buNone/>
              <a:defRPr/>
            </a:pPr>
            <a:endParaRPr lang="en-US" altLang="en-US" sz="600" dirty="0"/>
          </a:p>
          <a:p>
            <a:pPr eaLnBrk="1" hangingPunct="1">
              <a:defRPr/>
            </a:pPr>
            <a:r>
              <a:rPr lang="en-US" altLang="en-US" sz="2400" dirty="0"/>
              <a:t>Fair value of investments </a:t>
            </a:r>
          </a:p>
          <a:p>
            <a:pPr eaLnBrk="1" hangingPunct="1">
              <a:defRPr/>
            </a:pPr>
            <a:r>
              <a:rPr lang="en-US" altLang="en-US" sz="2400" dirty="0"/>
              <a:t>Loan receivables</a:t>
            </a:r>
          </a:p>
          <a:p>
            <a:pPr eaLnBrk="1" hangingPunct="1">
              <a:defRPr/>
            </a:pPr>
            <a:r>
              <a:rPr lang="en-US" altLang="en-US" sz="2400" dirty="0"/>
              <a:t>Reserve for loan losses</a:t>
            </a:r>
          </a:p>
          <a:p>
            <a:pPr eaLnBrk="1" hangingPunct="1">
              <a:defRPr/>
            </a:pPr>
            <a:r>
              <a:rPr lang="en-US" altLang="en-US" sz="2400" dirty="0"/>
              <a:t>Payables – deferred income</a:t>
            </a:r>
          </a:p>
          <a:p>
            <a:pPr eaLnBrk="1" hangingPunct="1">
              <a:defRPr/>
            </a:pPr>
            <a:r>
              <a:rPr lang="en-US" altLang="en-US" sz="2400" dirty="0"/>
              <a:t>Compensated absences liability</a:t>
            </a:r>
          </a:p>
          <a:p>
            <a:pPr eaLnBrk="1" hangingPunct="1">
              <a:defRPr/>
            </a:pPr>
            <a:r>
              <a:rPr lang="en-US" altLang="en-US" sz="2400" dirty="0"/>
              <a:t>Net pension liability</a:t>
            </a:r>
          </a:p>
          <a:p>
            <a:pPr eaLnBrk="1" hangingPunct="1">
              <a:defRPr/>
            </a:pPr>
            <a:r>
              <a:rPr lang="en-US" altLang="en-US" sz="2400" dirty="0"/>
              <a:t>Other post employment benefits payable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610932" y="6412587"/>
            <a:ext cx="3922135" cy="257228"/>
          </a:xfrm>
        </p:spPr>
        <p:txBody>
          <a:bodyPr/>
          <a:lstStyle/>
          <a:p>
            <a:pPr>
              <a:defRPr/>
            </a:pPr>
            <a:r>
              <a:rPr lang="en-US" sz="1200" dirty="0"/>
              <a:t>Duplantier, Hrapmann, Hogan and Maher, CPAs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F58B38F1-2A49-48E5-BA44-B3754BCB02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dirty="0"/>
              <a:t>Other items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AC506F75-4D0A-458F-8AD8-9F6DAAA340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1514" y="2106613"/>
            <a:ext cx="8101012" cy="37512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1200"/>
              </a:spcBef>
            </a:pPr>
            <a:r>
              <a:rPr lang="en-US" altLang="en-US" sz="2800" dirty="0"/>
              <a:t>No uncorrected misstatements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</a:pPr>
            <a:r>
              <a:rPr lang="en-US" altLang="en-US" sz="2800" dirty="0"/>
              <a:t>No difficulties encountered in performing the audit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</a:pPr>
            <a:r>
              <a:rPr lang="en-US" altLang="en-US" sz="2800" dirty="0"/>
              <a:t>No disagreements with management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</a:pPr>
            <a:r>
              <a:rPr lang="en-US" altLang="en-US" sz="2800" dirty="0"/>
              <a:t>We obtained management representation letters which were all properly dated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</a:pPr>
            <a:r>
              <a:rPr lang="en-US" altLang="en-US" sz="2800" dirty="0"/>
              <a:t>No noted consultations with other independent accountants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21338" y="6352465"/>
            <a:ext cx="4101323" cy="291221"/>
          </a:xfrm>
        </p:spPr>
        <p:txBody>
          <a:bodyPr/>
          <a:lstStyle/>
          <a:p>
            <a:pPr>
              <a:defRPr/>
            </a:pPr>
            <a:r>
              <a:rPr lang="en-US" sz="1200" dirty="0"/>
              <a:t>Duplantier, Hrapmann, Hogan and Maher, CPAs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E6D8DC35-8CF3-47B7-9341-446985BA72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457200"/>
            <a:ext cx="7010400" cy="1157288"/>
          </a:xfrm>
        </p:spPr>
        <p:txBody>
          <a:bodyPr/>
          <a:lstStyle/>
          <a:p>
            <a:pPr algn="ctr" eaLnBrk="1" hangingPunct="1"/>
            <a:r>
              <a:rPr lang="en-US" altLang="en-US" sz="3000"/>
              <a:t>Required Supplementary Information</a:t>
            </a:r>
            <a:br>
              <a:rPr lang="en-US" altLang="en-US" sz="3000"/>
            </a:br>
            <a:r>
              <a:rPr lang="en-US" altLang="en-US" sz="3000"/>
              <a:t>(Combined)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2703155B-10F9-4887-ACBC-A7C7541741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8655" y="2126457"/>
            <a:ext cx="7979570" cy="4117181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buNone/>
              <a:defRPr/>
            </a:pPr>
            <a:r>
              <a:rPr lang="en-US" altLang="en-US" sz="2500" dirty="0"/>
              <a:t>Required supplementary information; limited procedures performed:</a:t>
            </a:r>
          </a:p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buNone/>
              <a:defRPr/>
            </a:pPr>
            <a:endParaRPr lang="en-US" altLang="en-US" sz="1800" dirty="0"/>
          </a:p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buNone/>
              <a:defRPr/>
            </a:pPr>
            <a:r>
              <a:rPr lang="en-US" altLang="en-US" sz="2000" dirty="0"/>
              <a:t>    1. Management’s Discussion and Analysis</a:t>
            </a:r>
          </a:p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buNone/>
              <a:defRPr/>
            </a:pPr>
            <a:endParaRPr lang="en-US" altLang="en-US" sz="1500" dirty="0"/>
          </a:p>
          <a:p>
            <a:pPr marL="628650" indent="-285750" eaLnBrk="1" hangingPunct="1">
              <a:lnSpc>
                <a:spcPct val="90000"/>
              </a:lnSpc>
              <a:spcBef>
                <a:spcPct val="0"/>
              </a:spcBef>
              <a:buNone/>
              <a:tabLst>
                <a:tab pos="630238" algn="l"/>
              </a:tabLst>
              <a:defRPr/>
            </a:pPr>
            <a:r>
              <a:rPr lang="en-US" altLang="en-US" sz="2000" dirty="0"/>
              <a:t>2. Schedule of Corporation’s Proportionate Share of Collective Total OPEB Liability</a:t>
            </a:r>
          </a:p>
          <a:p>
            <a:pPr marL="628650" indent="-285750" eaLnBrk="1" hangingPunct="1">
              <a:lnSpc>
                <a:spcPct val="90000"/>
              </a:lnSpc>
              <a:spcBef>
                <a:spcPct val="0"/>
              </a:spcBef>
              <a:buNone/>
              <a:tabLst>
                <a:tab pos="630238" algn="l"/>
              </a:tabLst>
              <a:defRPr/>
            </a:pPr>
            <a:endParaRPr lang="en-US" altLang="en-US" sz="1500" dirty="0"/>
          </a:p>
          <a:p>
            <a:pPr marL="628650" indent="-285750" eaLnBrk="1" hangingPunct="1">
              <a:lnSpc>
                <a:spcPct val="90000"/>
              </a:lnSpc>
              <a:spcBef>
                <a:spcPct val="0"/>
              </a:spcBef>
              <a:buNone/>
              <a:tabLst>
                <a:tab pos="630238" algn="l"/>
              </a:tabLst>
              <a:defRPr/>
            </a:pPr>
            <a:r>
              <a:rPr lang="en-US" altLang="en-US" sz="2000" dirty="0"/>
              <a:t>3. Schedule of Corporation’s Proportionate Share of Net Pension Liability</a:t>
            </a:r>
          </a:p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buNone/>
              <a:defRPr/>
            </a:pPr>
            <a:endParaRPr lang="en-US" altLang="en-US" sz="1500" dirty="0"/>
          </a:p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buNone/>
              <a:defRPr/>
            </a:pPr>
            <a:r>
              <a:rPr lang="en-US" altLang="en-US" sz="2000" dirty="0"/>
              <a:t>    4. Schedule of Corporation’s Pension Contributions</a:t>
            </a:r>
          </a:p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buNone/>
              <a:defRPr/>
            </a:pPr>
            <a:endParaRPr lang="en-US" altLang="en-US" sz="1500" dirty="0"/>
          </a:p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buNone/>
              <a:defRPr/>
            </a:pPr>
            <a:r>
              <a:rPr lang="en-US" altLang="en-US" sz="2000" dirty="0"/>
              <a:t>    5. Notes to Required Supplementary Information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22530" y="6320901"/>
            <a:ext cx="4098940" cy="300038"/>
          </a:xfrm>
        </p:spPr>
        <p:txBody>
          <a:bodyPr/>
          <a:lstStyle/>
          <a:p>
            <a:pPr>
              <a:defRPr/>
            </a:pPr>
            <a:r>
              <a:rPr lang="en-US" sz="1200" dirty="0"/>
              <a:t>Duplantier, Hrapmann, Hogan and Maher, CPAs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1474</TotalTime>
  <Words>1470</Words>
  <Application>Microsoft Office PowerPoint</Application>
  <PresentationFormat>On-screen Show (4:3)</PresentationFormat>
  <Paragraphs>153</Paragraphs>
  <Slides>28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Arial</vt:lpstr>
      <vt:lpstr>Calibri</vt:lpstr>
      <vt:lpstr>Tahoma</vt:lpstr>
      <vt:lpstr>Times New Roman</vt:lpstr>
      <vt:lpstr>Wingdings</vt:lpstr>
      <vt:lpstr>Blends</vt:lpstr>
      <vt:lpstr>Worksheet</vt:lpstr>
      <vt:lpstr>Louisiana Housing Corporation</vt:lpstr>
      <vt:lpstr>Summary of Audit Results (Combined)</vt:lpstr>
      <vt:lpstr>Management’s Responsibilities</vt:lpstr>
      <vt:lpstr>Auditor’s Responsibility</vt:lpstr>
      <vt:lpstr>Planned Scope and Timing  of the Audit</vt:lpstr>
      <vt:lpstr>Significant Accounting Policies and Procedures (Disclosed in Note 1)</vt:lpstr>
      <vt:lpstr>Significant Accounting  Estimates and Judgments (Combined)</vt:lpstr>
      <vt:lpstr>Other items</vt:lpstr>
      <vt:lpstr>Required Supplementary Information (Combined)</vt:lpstr>
      <vt:lpstr>Other Supplementary Information (Combined)</vt:lpstr>
      <vt:lpstr>Management Letter </vt:lpstr>
      <vt:lpstr>     Combined Statement of Net Position (in thousands)</vt:lpstr>
      <vt:lpstr>Combined Statement of Net Position - Continued (in thousands)</vt:lpstr>
      <vt:lpstr>Combined Statement of Revenues, Expenses and  Changes in Net Position (in thousands)</vt:lpstr>
      <vt:lpstr>Combined Statement of Revenues, Expenses and  Changes in Net Position - Continued (in thousands)</vt:lpstr>
      <vt:lpstr>Combined Statement of Revenues, Expenses and  Changes in Net Position - Continued (in thousands)</vt:lpstr>
      <vt:lpstr>Combined Statement of Cash Flows (in thousands)</vt:lpstr>
      <vt:lpstr>Single Audit Results LHC General Fund and Louisiana Housing Authority  (Continued)</vt:lpstr>
      <vt:lpstr>Single Audit  Responsibility</vt:lpstr>
      <vt:lpstr>Single Audit Schedule of Expenditures of Federal Awards (in thousands)</vt:lpstr>
      <vt:lpstr>Single Audit Programs Tested as Major Programs (in thousands)</vt:lpstr>
      <vt:lpstr>Rental Properties</vt:lpstr>
      <vt:lpstr>Summary of Audit Results (Rental Properties)</vt:lpstr>
      <vt:lpstr>Rental Properties Condensed Statements of Net Position June 30, 2022 (in thousands)</vt:lpstr>
      <vt:lpstr>Rental Properties  Condensed Statements of Revenues, Expenses  and Changes in Net Position June 30, 2022 (in thousands)</vt:lpstr>
      <vt:lpstr>Rental Properties Condensed Statements of Cash Flows June 30, 2022 (in thousands)</vt:lpstr>
      <vt:lpstr>Rental Properties Distributions to Owners For the eight years ended June 30, 2022 (in thousands)</vt:lpstr>
      <vt:lpstr>Rental Properties Contributions From Owners For the eight years ended June 30, 2022 (in thousands)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Louisiana Housing Corporation</dc:title>
  <dc:creator>Michelle Cunningham</dc:creator>
  <cp:lastModifiedBy>Barry Brooks</cp:lastModifiedBy>
  <cp:revision>143</cp:revision>
  <cp:lastPrinted>2022-11-01T21:15:53Z</cp:lastPrinted>
  <dcterms:created xsi:type="dcterms:W3CDTF">2018-10-23T21:10:04Z</dcterms:created>
  <dcterms:modified xsi:type="dcterms:W3CDTF">2022-11-03T14:23:59Z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abName">
    <vt:lpwstr>Audit Committee Communications</vt:lpwstr>
  </property>
  <property fmtid="{D5CDD505-2E9C-101B-9397-08002B2CF9AE}" pid="3" name="tabIndex">
    <vt:lpwstr>1400</vt:lpwstr>
  </property>
  <property fmtid="{D5CDD505-2E9C-101B-9397-08002B2CF9AE}" pid="4" name="workpaperIndex">
    <vt:lpwstr>1400.01</vt:lpwstr>
  </property>
</Properties>
</file>