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notesMasterIdLst>
    <p:notesMasterId r:id="rId26"/>
  </p:notesMasterIdLst>
  <p:sldIdLst>
    <p:sldId id="256" r:id="rId2"/>
    <p:sldId id="2248" r:id="rId3"/>
    <p:sldId id="2240" r:id="rId4"/>
    <p:sldId id="2252" r:id="rId5"/>
    <p:sldId id="2249" r:id="rId6"/>
    <p:sldId id="2251" r:id="rId7"/>
    <p:sldId id="2269" r:id="rId8"/>
    <p:sldId id="2265" r:id="rId9"/>
    <p:sldId id="2267" r:id="rId10"/>
    <p:sldId id="2268" r:id="rId11"/>
    <p:sldId id="2253" r:id="rId12"/>
    <p:sldId id="2254" r:id="rId13"/>
    <p:sldId id="2255" r:id="rId14"/>
    <p:sldId id="2256" r:id="rId15"/>
    <p:sldId id="2257" r:id="rId16"/>
    <p:sldId id="2258" r:id="rId17"/>
    <p:sldId id="2259" r:id="rId18"/>
    <p:sldId id="2260" r:id="rId19"/>
    <p:sldId id="2261" r:id="rId20"/>
    <p:sldId id="2263" r:id="rId21"/>
    <p:sldId id="2264" r:id="rId22"/>
    <p:sldId id="2272" r:id="rId23"/>
    <p:sldId id="2273" r:id="rId24"/>
    <p:sldId id="2271"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8AB7"/>
    <a:srgbClr val="2A2A2A"/>
    <a:srgbClr val="0D537C"/>
    <a:srgbClr val="A88B54"/>
    <a:srgbClr val="C7BA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31"/>
    <p:restoredTop sz="94733"/>
  </p:normalViewPr>
  <p:slideViewPr>
    <p:cSldViewPr snapToGrid="0" snapToObjects="1">
      <p:cViewPr varScale="1">
        <p:scale>
          <a:sx n="107" d="100"/>
          <a:sy n="107" d="100"/>
        </p:scale>
        <p:origin x="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FA3BEC-4105-184B-B4F3-4707BAA78EF9}" type="doc">
      <dgm:prSet loTypeId="urn:microsoft.com/office/officeart/2005/8/layout/cycle3" loCatId="" qsTypeId="urn:microsoft.com/office/officeart/2005/8/quickstyle/simple1" qsCatId="simple" csTypeId="urn:microsoft.com/office/officeart/2005/8/colors/accent1_2" csCatId="accent1" phldr="1"/>
      <dgm:spPr/>
      <dgm:t>
        <a:bodyPr/>
        <a:lstStyle/>
        <a:p>
          <a:endParaRPr lang="en-US"/>
        </a:p>
      </dgm:t>
    </dgm:pt>
    <dgm:pt modelId="{75BBEA88-AB75-4147-8758-A77A4C2E37A0}">
      <dgm:prSet phldrT="[Text]" custT="1"/>
      <dgm:spPr>
        <a:solidFill>
          <a:srgbClr val="0D537C"/>
        </a:solidFill>
      </dgm:spPr>
      <dgm:t>
        <a:bodyPr/>
        <a:lstStyle/>
        <a:p>
          <a:r>
            <a:rPr lang="en-US" sz="1800" b="1" dirty="0">
              <a:solidFill>
                <a:schemeClr val="bg1"/>
              </a:solidFill>
            </a:rPr>
            <a:t>Projected Homes/Dollars Allocated</a:t>
          </a:r>
        </a:p>
      </dgm:t>
    </dgm:pt>
    <dgm:pt modelId="{E85DD653-121F-D241-998B-9AF7F9343618}" type="parTrans" cxnId="{F73A9F2E-62F4-FA48-8BEB-A056774FC66F}">
      <dgm:prSet/>
      <dgm:spPr/>
      <dgm:t>
        <a:bodyPr/>
        <a:lstStyle/>
        <a:p>
          <a:endParaRPr lang="en-US" sz="1800" b="1">
            <a:solidFill>
              <a:schemeClr val="bg1"/>
            </a:solidFill>
          </a:endParaRPr>
        </a:p>
      </dgm:t>
    </dgm:pt>
    <dgm:pt modelId="{CCD69110-10EF-7C41-854E-34AA7689D296}" type="sibTrans" cxnId="{F73A9F2E-62F4-FA48-8BEB-A056774FC66F}">
      <dgm:prSet/>
      <dgm:spPr/>
      <dgm:t>
        <a:bodyPr/>
        <a:lstStyle/>
        <a:p>
          <a:endParaRPr lang="en-US" sz="1800" b="1">
            <a:solidFill>
              <a:schemeClr val="bg1"/>
            </a:solidFill>
          </a:endParaRPr>
        </a:p>
      </dgm:t>
    </dgm:pt>
    <dgm:pt modelId="{0961B313-89E2-C04F-8F7D-3221DDE5B437}">
      <dgm:prSet phldrT="[Text]" custT="1"/>
      <dgm:spPr>
        <a:solidFill>
          <a:srgbClr val="0D537C"/>
        </a:solidFill>
      </dgm:spPr>
      <dgm:t>
        <a:bodyPr/>
        <a:lstStyle/>
        <a:p>
          <a:r>
            <a:rPr lang="en-US" sz="1800" b="1" dirty="0">
              <a:solidFill>
                <a:schemeClr val="bg1"/>
              </a:solidFill>
            </a:rPr>
            <a:t>Rehabilitated Units</a:t>
          </a:r>
        </a:p>
      </dgm:t>
    </dgm:pt>
    <dgm:pt modelId="{EACCCE7D-2452-1F44-BAE9-C6DFAE7BB491}" type="parTrans" cxnId="{D8A368BA-1E6B-3B49-802C-C97DD543BBA7}">
      <dgm:prSet/>
      <dgm:spPr/>
      <dgm:t>
        <a:bodyPr/>
        <a:lstStyle/>
        <a:p>
          <a:endParaRPr lang="en-US" sz="1800" b="1">
            <a:solidFill>
              <a:schemeClr val="bg1"/>
            </a:solidFill>
          </a:endParaRPr>
        </a:p>
      </dgm:t>
    </dgm:pt>
    <dgm:pt modelId="{189B08E1-AA6A-D840-AC4B-E2553D209069}" type="sibTrans" cxnId="{D8A368BA-1E6B-3B49-802C-C97DD543BBA7}">
      <dgm:prSet/>
      <dgm:spPr/>
      <dgm:t>
        <a:bodyPr/>
        <a:lstStyle/>
        <a:p>
          <a:endParaRPr lang="en-US" sz="1800" b="1">
            <a:solidFill>
              <a:schemeClr val="bg1"/>
            </a:solidFill>
          </a:endParaRPr>
        </a:p>
      </dgm:t>
    </dgm:pt>
    <dgm:pt modelId="{0A58AE2A-139D-924A-913B-FABD7E7C071A}">
      <dgm:prSet phldrT="[Text]" custT="1"/>
      <dgm:spPr>
        <a:solidFill>
          <a:srgbClr val="0D537C"/>
        </a:solidFill>
      </dgm:spPr>
      <dgm:t>
        <a:bodyPr/>
        <a:lstStyle/>
        <a:p>
          <a:r>
            <a:rPr lang="en-US" sz="1800" b="1" dirty="0">
              <a:solidFill>
                <a:schemeClr val="bg1"/>
              </a:solidFill>
            </a:rPr>
            <a:t>Dollars Awarded</a:t>
          </a:r>
        </a:p>
      </dgm:t>
    </dgm:pt>
    <dgm:pt modelId="{C4A9FE3F-F65C-EA4F-8E69-C2F81212735E}" type="parTrans" cxnId="{65C6DD02-8C6E-AD4B-84B5-84304C243B0E}">
      <dgm:prSet/>
      <dgm:spPr/>
      <dgm:t>
        <a:bodyPr/>
        <a:lstStyle/>
        <a:p>
          <a:endParaRPr lang="en-US" sz="1800" b="1">
            <a:solidFill>
              <a:schemeClr val="bg1"/>
            </a:solidFill>
          </a:endParaRPr>
        </a:p>
      </dgm:t>
    </dgm:pt>
    <dgm:pt modelId="{AED92762-FD5F-C749-84E6-AC49A87E8234}" type="sibTrans" cxnId="{65C6DD02-8C6E-AD4B-84B5-84304C243B0E}">
      <dgm:prSet/>
      <dgm:spPr/>
      <dgm:t>
        <a:bodyPr/>
        <a:lstStyle/>
        <a:p>
          <a:endParaRPr lang="en-US" sz="1800" b="1">
            <a:solidFill>
              <a:schemeClr val="bg1"/>
            </a:solidFill>
          </a:endParaRPr>
        </a:p>
      </dgm:t>
    </dgm:pt>
    <dgm:pt modelId="{A64AB85E-0E88-654D-B7FF-507AEE713D13}">
      <dgm:prSet phldrT="[Text]" custT="1"/>
      <dgm:spPr>
        <a:solidFill>
          <a:srgbClr val="0D537C"/>
        </a:solidFill>
      </dgm:spPr>
      <dgm:t>
        <a:bodyPr/>
        <a:lstStyle/>
        <a:p>
          <a:r>
            <a:rPr lang="en-US" sz="1800" b="1" dirty="0">
              <a:solidFill>
                <a:schemeClr val="bg1"/>
              </a:solidFill>
            </a:rPr>
            <a:t>Number of Vouchers Issued </a:t>
          </a:r>
        </a:p>
      </dgm:t>
    </dgm:pt>
    <dgm:pt modelId="{AC65078D-40E3-2248-8F14-55D2B834C4CB}" type="parTrans" cxnId="{59AA953D-C18C-8B40-B07D-9A3A5662E896}">
      <dgm:prSet/>
      <dgm:spPr/>
      <dgm:t>
        <a:bodyPr/>
        <a:lstStyle/>
        <a:p>
          <a:endParaRPr lang="en-US" sz="1800" b="1">
            <a:solidFill>
              <a:schemeClr val="bg1"/>
            </a:solidFill>
          </a:endParaRPr>
        </a:p>
      </dgm:t>
    </dgm:pt>
    <dgm:pt modelId="{DB26A66D-56B7-BC49-A241-74EFC6DFA7F5}" type="sibTrans" cxnId="{59AA953D-C18C-8B40-B07D-9A3A5662E896}">
      <dgm:prSet/>
      <dgm:spPr/>
      <dgm:t>
        <a:bodyPr/>
        <a:lstStyle/>
        <a:p>
          <a:endParaRPr lang="en-US" sz="1800" b="1">
            <a:solidFill>
              <a:schemeClr val="bg1"/>
            </a:solidFill>
          </a:endParaRPr>
        </a:p>
      </dgm:t>
    </dgm:pt>
    <dgm:pt modelId="{8808C66B-503B-2D4F-BEFE-873F428C4D92}">
      <dgm:prSet phldrT="[Text]" custT="1"/>
      <dgm:spPr>
        <a:solidFill>
          <a:srgbClr val="0D537C"/>
        </a:solidFill>
      </dgm:spPr>
      <dgm:t>
        <a:bodyPr/>
        <a:lstStyle/>
        <a:p>
          <a:r>
            <a:rPr lang="en-US" sz="1800" b="1" dirty="0">
              <a:solidFill>
                <a:schemeClr val="bg1"/>
              </a:solidFill>
            </a:rPr>
            <a:t>New Revenue Generated</a:t>
          </a:r>
        </a:p>
      </dgm:t>
    </dgm:pt>
    <dgm:pt modelId="{3A8B3675-45C9-3A40-B413-E4243A86924F}" type="parTrans" cxnId="{FD0511BB-DB87-304B-916B-6EBDF505CAC3}">
      <dgm:prSet/>
      <dgm:spPr/>
      <dgm:t>
        <a:bodyPr/>
        <a:lstStyle/>
        <a:p>
          <a:endParaRPr lang="en-US" sz="1800" b="1">
            <a:solidFill>
              <a:schemeClr val="bg1"/>
            </a:solidFill>
          </a:endParaRPr>
        </a:p>
      </dgm:t>
    </dgm:pt>
    <dgm:pt modelId="{0DD47E75-2FA0-C648-82FC-4FB97DFB0E81}" type="sibTrans" cxnId="{FD0511BB-DB87-304B-916B-6EBDF505CAC3}">
      <dgm:prSet/>
      <dgm:spPr/>
      <dgm:t>
        <a:bodyPr/>
        <a:lstStyle/>
        <a:p>
          <a:endParaRPr lang="en-US" sz="1800" b="1">
            <a:solidFill>
              <a:schemeClr val="bg1"/>
            </a:solidFill>
          </a:endParaRPr>
        </a:p>
      </dgm:t>
    </dgm:pt>
    <dgm:pt modelId="{E2933BBD-6F04-0741-A07F-D179CB3FAD59}">
      <dgm:prSet custT="1"/>
      <dgm:spPr>
        <a:solidFill>
          <a:srgbClr val="0D537C"/>
        </a:solidFill>
      </dgm:spPr>
      <dgm:t>
        <a:bodyPr/>
        <a:lstStyle/>
        <a:p>
          <a:r>
            <a:rPr lang="en-US" sz="1800" b="1" dirty="0">
              <a:solidFill>
                <a:schemeClr val="bg1"/>
              </a:solidFill>
            </a:rPr>
            <a:t>Projected Rental Units/Dollars Allocated</a:t>
          </a:r>
        </a:p>
      </dgm:t>
    </dgm:pt>
    <dgm:pt modelId="{C31BCE49-5DC5-E24B-AED3-5341A715FB2D}" type="parTrans" cxnId="{143D2B1D-E014-EB49-A0E0-FEB25B5C5957}">
      <dgm:prSet/>
      <dgm:spPr/>
      <dgm:t>
        <a:bodyPr/>
        <a:lstStyle/>
        <a:p>
          <a:endParaRPr lang="en-US" sz="1800" b="1">
            <a:solidFill>
              <a:schemeClr val="bg1"/>
            </a:solidFill>
          </a:endParaRPr>
        </a:p>
      </dgm:t>
    </dgm:pt>
    <dgm:pt modelId="{E56C483E-CA09-A74E-B4E5-02C17C8FA782}" type="sibTrans" cxnId="{143D2B1D-E014-EB49-A0E0-FEB25B5C5957}">
      <dgm:prSet/>
      <dgm:spPr/>
      <dgm:t>
        <a:bodyPr/>
        <a:lstStyle/>
        <a:p>
          <a:endParaRPr lang="en-US" sz="1800" b="1">
            <a:solidFill>
              <a:schemeClr val="bg1"/>
            </a:solidFill>
          </a:endParaRPr>
        </a:p>
      </dgm:t>
    </dgm:pt>
    <dgm:pt modelId="{0C99E92B-7402-7A42-BE2E-D38661A4F5CF}">
      <dgm:prSet phldrT="[Text]" custT="1"/>
      <dgm:spPr>
        <a:solidFill>
          <a:srgbClr val="0D537C"/>
        </a:solidFill>
      </dgm:spPr>
      <dgm:t>
        <a:bodyPr/>
        <a:lstStyle/>
        <a:p>
          <a:r>
            <a:rPr lang="en-US" sz="1800" b="1" dirty="0">
              <a:solidFill>
                <a:schemeClr val="bg1"/>
              </a:solidFill>
            </a:rPr>
            <a:t>Number of First Time Homebuyers</a:t>
          </a:r>
        </a:p>
      </dgm:t>
    </dgm:pt>
    <dgm:pt modelId="{D677EA03-DAA5-8B45-B36B-35551E708BE2}" type="parTrans" cxnId="{8E26175E-B1CC-7843-B913-4B7E1BE22B7D}">
      <dgm:prSet/>
      <dgm:spPr/>
      <dgm:t>
        <a:bodyPr/>
        <a:lstStyle/>
        <a:p>
          <a:endParaRPr lang="en-US" sz="1800" b="1">
            <a:solidFill>
              <a:schemeClr val="bg1"/>
            </a:solidFill>
          </a:endParaRPr>
        </a:p>
      </dgm:t>
    </dgm:pt>
    <dgm:pt modelId="{F45DA7BF-215D-7D46-935F-95650E3222A7}" type="sibTrans" cxnId="{8E26175E-B1CC-7843-B913-4B7E1BE22B7D}">
      <dgm:prSet/>
      <dgm:spPr/>
      <dgm:t>
        <a:bodyPr/>
        <a:lstStyle/>
        <a:p>
          <a:endParaRPr lang="en-US" sz="1800" b="1">
            <a:solidFill>
              <a:schemeClr val="bg1"/>
            </a:solidFill>
          </a:endParaRPr>
        </a:p>
      </dgm:t>
    </dgm:pt>
    <dgm:pt modelId="{C335E889-E3AD-4AA7-A4E9-94D8AEDB0000}">
      <dgm:prSet phldrT="[Text]" custT="1"/>
      <dgm:spPr>
        <a:solidFill>
          <a:srgbClr val="0D537C"/>
        </a:solidFill>
      </dgm:spPr>
      <dgm:t>
        <a:bodyPr/>
        <a:lstStyle/>
        <a:p>
          <a:r>
            <a:rPr lang="en-US" sz="1800" b="1" dirty="0" smtClean="0">
              <a:solidFill>
                <a:schemeClr val="bg1"/>
              </a:solidFill>
            </a:rPr>
            <a:t>Increased Reach</a:t>
          </a:r>
          <a:endParaRPr lang="en-US" sz="1800" b="1" dirty="0">
            <a:solidFill>
              <a:schemeClr val="bg1"/>
            </a:solidFill>
          </a:endParaRPr>
        </a:p>
      </dgm:t>
    </dgm:pt>
    <dgm:pt modelId="{50A44344-111C-49D0-958A-C35CDD9E13A1}" type="parTrans" cxnId="{E510EF4A-6DB8-48AC-95DA-3678D61880F7}">
      <dgm:prSet/>
      <dgm:spPr/>
      <dgm:t>
        <a:bodyPr/>
        <a:lstStyle/>
        <a:p>
          <a:endParaRPr lang="en-US"/>
        </a:p>
      </dgm:t>
    </dgm:pt>
    <dgm:pt modelId="{B95C3974-EE3F-43C0-908D-8B4563EDF76E}" type="sibTrans" cxnId="{E510EF4A-6DB8-48AC-95DA-3678D61880F7}">
      <dgm:prSet/>
      <dgm:spPr/>
      <dgm:t>
        <a:bodyPr/>
        <a:lstStyle/>
        <a:p>
          <a:endParaRPr lang="en-US"/>
        </a:p>
      </dgm:t>
    </dgm:pt>
    <dgm:pt modelId="{3D0DC909-654A-C443-A7DF-C3F2A67FC54B}" type="pres">
      <dgm:prSet presAssocID="{62FA3BEC-4105-184B-B4F3-4707BAA78EF9}" presName="Name0" presStyleCnt="0">
        <dgm:presLayoutVars>
          <dgm:dir/>
          <dgm:resizeHandles val="exact"/>
        </dgm:presLayoutVars>
      </dgm:prSet>
      <dgm:spPr/>
      <dgm:t>
        <a:bodyPr/>
        <a:lstStyle/>
        <a:p>
          <a:endParaRPr lang="en-US"/>
        </a:p>
      </dgm:t>
    </dgm:pt>
    <dgm:pt modelId="{B9A74C91-576B-5144-823F-0EA5DAD9479E}" type="pres">
      <dgm:prSet presAssocID="{62FA3BEC-4105-184B-B4F3-4707BAA78EF9}" presName="cycle" presStyleCnt="0"/>
      <dgm:spPr/>
    </dgm:pt>
    <dgm:pt modelId="{3062AD47-A94A-204F-8333-6DB9307530AE}" type="pres">
      <dgm:prSet presAssocID="{0C99E92B-7402-7A42-BE2E-D38661A4F5CF}" presName="nodeFirstNode" presStyleLbl="node1" presStyleIdx="0" presStyleCnt="8" custScaleY="117202">
        <dgm:presLayoutVars>
          <dgm:bulletEnabled val="1"/>
        </dgm:presLayoutVars>
      </dgm:prSet>
      <dgm:spPr/>
      <dgm:t>
        <a:bodyPr/>
        <a:lstStyle/>
        <a:p>
          <a:endParaRPr lang="en-US"/>
        </a:p>
      </dgm:t>
    </dgm:pt>
    <dgm:pt modelId="{125E8D78-60CC-9947-B16B-43018A768847}" type="pres">
      <dgm:prSet presAssocID="{F45DA7BF-215D-7D46-935F-95650E3222A7}" presName="sibTransFirstNode" presStyleLbl="bgShp" presStyleIdx="0" presStyleCnt="1"/>
      <dgm:spPr/>
      <dgm:t>
        <a:bodyPr/>
        <a:lstStyle/>
        <a:p>
          <a:endParaRPr lang="en-US"/>
        </a:p>
      </dgm:t>
    </dgm:pt>
    <dgm:pt modelId="{9C803F52-AC11-054B-9794-4BBB709F8B85}" type="pres">
      <dgm:prSet presAssocID="{75BBEA88-AB75-4147-8758-A77A4C2E37A0}" presName="nodeFollowingNodes" presStyleLbl="node1" presStyleIdx="1" presStyleCnt="8" custScaleY="117202" custRadScaleRad="108393" custRadScaleInc="10074">
        <dgm:presLayoutVars>
          <dgm:bulletEnabled val="1"/>
        </dgm:presLayoutVars>
      </dgm:prSet>
      <dgm:spPr/>
      <dgm:t>
        <a:bodyPr/>
        <a:lstStyle/>
        <a:p>
          <a:endParaRPr lang="en-US"/>
        </a:p>
      </dgm:t>
    </dgm:pt>
    <dgm:pt modelId="{3EF570FF-64FD-CB4B-8637-7A36B76F3905}" type="pres">
      <dgm:prSet presAssocID="{E2933BBD-6F04-0741-A07F-D179CB3FAD59}" presName="nodeFollowingNodes" presStyleLbl="node1" presStyleIdx="2" presStyleCnt="8" custScaleX="103004" custScaleY="121739" custRadScaleRad="112805" custRadScaleInc="-14054">
        <dgm:presLayoutVars>
          <dgm:bulletEnabled val="1"/>
        </dgm:presLayoutVars>
      </dgm:prSet>
      <dgm:spPr/>
      <dgm:t>
        <a:bodyPr/>
        <a:lstStyle/>
        <a:p>
          <a:endParaRPr lang="en-US"/>
        </a:p>
      </dgm:t>
    </dgm:pt>
    <dgm:pt modelId="{06A32F00-2C07-964D-BC50-CB189EA2262A}" type="pres">
      <dgm:prSet presAssocID="{0961B313-89E2-C04F-8F7D-3221DDE5B437}" presName="nodeFollowingNodes" presStyleLbl="node1" presStyleIdx="3" presStyleCnt="8" custScaleX="102552" custScaleY="117202" custRadScaleRad="102221" custRadScaleInc="-45506">
        <dgm:presLayoutVars>
          <dgm:bulletEnabled val="1"/>
        </dgm:presLayoutVars>
      </dgm:prSet>
      <dgm:spPr/>
      <dgm:t>
        <a:bodyPr/>
        <a:lstStyle/>
        <a:p>
          <a:endParaRPr lang="en-US"/>
        </a:p>
      </dgm:t>
    </dgm:pt>
    <dgm:pt modelId="{ED570BDB-CDC4-7D4B-95E5-8101C41FD685}" type="pres">
      <dgm:prSet presAssocID="{0A58AE2A-139D-924A-913B-FABD7E7C071A}" presName="nodeFollowingNodes" presStyleLbl="node1" presStyleIdx="4" presStyleCnt="8" custScaleX="102552" custScaleY="117202" custRadScaleRad="94429" custRadScaleInc="-18438">
        <dgm:presLayoutVars>
          <dgm:bulletEnabled val="1"/>
        </dgm:presLayoutVars>
      </dgm:prSet>
      <dgm:spPr/>
      <dgm:t>
        <a:bodyPr/>
        <a:lstStyle/>
        <a:p>
          <a:endParaRPr lang="en-US"/>
        </a:p>
      </dgm:t>
    </dgm:pt>
    <dgm:pt modelId="{76E0F9B6-12A0-B844-BB7D-11FD9BF5EE60}" type="pres">
      <dgm:prSet presAssocID="{A64AB85E-0E88-654D-B7FF-507AEE713D13}" presName="nodeFollowingNodes" presStyleLbl="node1" presStyleIdx="5" presStyleCnt="8" custScaleX="102552" custScaleY="117202" custRadScaleRad="108410" custRadScaleInc="27142">
        <dgm:presLayoutVars>
          <dgm:bulletEnabled val="1"/>
        </dgm:presLayoutVars>
      </dgm:prSet>
      <dgm:spPr/>
      <dgm:t>
        <a:bodyPr/>
        <a:lstStyle/>
        <a:p>
          <a:endParaRPr lang="en-US"/>
        </a:p>
      </dgm:t>
    </dgm:pt>
    <dgm:pt modelId="{489BBF55-C8FD-B04D-AE7A-8CDF744BCABF}" type="pres">
      <dgm:prSet presAssocID="{8808C66B-503B-2D4F-BEFE-873F428C4D92}" presName="nodeFollowingNodes" presStyleLbl="node1" presStyleIdx="6" presStyleCnt="8" custScaleX="102552" custScaleY="117202" custRadScaleRad="103637" custRadScaleInc="17413">
        <dgm:presLayoutVars>
          <dgm:bulletEnabled val="1"/>
        </dgm:presLayoutVars>
      </dgm:prSet>
      <dgm:spPr/>
      <dgm:t>
        <a:bodyPr/>
        <a:lstStyle/>
        <a:p>
          <a:endParaRPr lang="en-US"/>
        </a:p>
      </dgm:t>
    </dgm:pt>
    <dgm:pt modelId="{220C91C4-A86B-465B-91D5-18C27CB8EB0D}" type="pres">
      <dgm:prSet presAssocID="{C335E889-E3AD-4AA7-A4E9-94D8AEDB0000}" presName="nodeFollowingNodes" presStyleLbl="node1" presStyleIdx="7" presStyleCnt="8">
        <dgm:presLayoutVars>
          <dgm:bulletEnabled val="1"/>
        </dgm:presLayoutVars>
      </dgm:prSet>
      <dgm:spPr/>
      <dgm:t>
        <a:bodyPr/>
        <a:lstStyle/>
        <a:p>
          <a:endParaRPr lang="en-US"/>
        </a:p>
      </dgm:t>
    </dgm:pt>
  </dgm:ptLst>
  <dgm:cxnLst>
    <dgm:cxn modelId="{CDD958AE-16B0-EC43-89E7-7A818F33978E}" type="presOf" srcId="{0C99E92B-7402-7A42-BE2E-D38661A4F5CF}" destId="{3062AD47-A94A-204F-8333-6DB9307530AE}" srcOrd="0" destOrd="0" presId="urn:microsoft.com/office/officeart/2005/8/layout/cycle3"/>
    <dgm:cxn modelId="{2FE0E294-0105-F647-B136-FC8AE3203A64}" type="presOf" srcId="{75BBEA88-AB75-4147-8758-A77A4C2E37A0}" destId="{9C803F52-AC11-054B-9794-4BBB709F8B85}" srcOrd="0" destOrd="0" presId="urn:microsoft.com/office/officeart/2005/8/layout/cycle3"/>
    <dgm:cxn modelId="{68C17526-9CA4-FA41-9F59-96F2A2F101DB}" type="presOf" srcId="{0A58AE2A-139D-924A-913B-FABD7E7C071A}" destId="{ED570BDB-CDC4-7D4B-95E5-8101C41FD685}" srcOrd="0" destOrd="0" presId="urn:microsoft.com/office/officeart/2005/8/layout/cycle3"/>
    <dgm:cxn modelId="{F73A9F2E-62F4-FA48-8BEB-A056774FC66F}" srcId="{62FA3BEC-4105-184B-B4F3-4707BAA78EF9}" destId="{75BBEA88-AB75-4147-8758-A77A4C2E37A0}" srcOrd="1" destOrd="0" parTransId="{E85DD653-121F-D241-998B-9AF7F9343618}" sibTransId="{CCD69110-10EF-7C41-854E-34AA7689D296}"/>
    <dgm:cxn modelId="{E7E28D49-43AD-7C43-987E-398F23753432}" type="presOf" srcId="{0961B313-89E2-C04F-8F7D-3221DDE5B437}" destId="{06A32F00-2C07-964D-BC50-CB189EA2262A}" srcOrd="0" destOrd="0" presId="urn:microsoft.com/office/officeart/2005/8/layout/cycle3"/>
    <dgm:cxn modelId="{8E26175E-B1CC-7843-B913-4B7E1BE22B7D}" srcId="{62FA3BEC-4105-184B-B4F3-4707BAA78EF9}" destId="{0C99E92B-7402-7A42-BE2E-D38661A4F5CF}" srcOrd="0" destOrd="0" parTransId="{D677EA03-DAA5-8B45-B36B-35551E708BE2}" sibTransId="{F45DA7BF-215D-7D46-935F-95650E3222A7}"/>
    <dgm:cxn modelId="{65C6DD02-8C6E-AD4B-84B5-84304C243B0E}" srcId="{62FA3BEC-4105-184B-B4F3-4707BAA78EF9}" destId="{0A58AE2A-139D-924A-913B-FABD7E7C071A}" srcOrd="4" destOrd="0" parTransId="{C4A9FE3F-F65C-EA4F-8E69-C2F81212735E}" sibTransId="{AED92762-FD5F-C749-84E6-AC49A87E8234}"/>
    <dgm:cxn modelId="{D8A368BA-1E6B-3B49-802C-C97DD543BBA7}" srcId="{62FA3BEC-4105-184B-B4F3-4707BAA78EF9}" destId="{0961B313-89E2-C04F-8F7D-3221DDE5B437}" srcOrd="3" destOrd="0" parTransId="{EACCCE7D-2452-1F44-BAE9-C6DFAE7BB491}" sibTransId="{189B08E1-AA6A-D840-AC4B-E2553D209069}"/>
    <dgm:cxn modelId="{E510EF4A-6DB8-48AC-95DA-3678D61880F7}" srcId="{62FA3BEC-4105-184B-B4F3-4707BAA78EF9}" destId="{C335E889-E3AD-4AA7-A4E9-94D8AEDB0000}" srcOrd="7" destOrd="0" parTransId="{50A44344-111C-49D0-958A-C35CDD9E13A1}" sibTransId="{B95C3974-EE3F-43C0-908D-8B4563EDF76E}"/>
    <dgm:cxn modelId="{4CD9B1F8-CF38-47EE-83DF-27E447587A88}" type="presOf" srcId="{C335E889-E3AD-4AA7-A4E9-94D8AEDB0000}" destId="{220C91C4-A86B-465B-91D5-18C27CB8EB0D}" srcOrd="0" destOrd="0" presId="urn:microsoft.com/office/officeart/2005/8/layout/cycle3"/>
    <dgm:cxn modelId="{9BB2C98B-6237-914C-AF52-5512AA295DF9}" type="presOf" srcId="{E2933BBD-6F04-0741-A07F-D179CB3FAD59}" destId="{3EF570FF-64FD-CB4B-8637-7A36B76F3905}" srcOrd="0" destOrd="0" presId="urn:microsoft.com/office/officeart/2005/8/layout/cycle3"/>
    <dgm:cxn modelId="{143D2B1D-E014-EB49-A0E0-FEB25B5C5957}" srcId="{62FA3BEC-4105-184B-B4F3-4707BAA78EF9}" destId="{E2933BBD-6F04-0741-A07F-D179CB3FAD59}" srcOrd="2" destOrd="0" parTransId="{C31BCE49-5DC5-E24B-AED3-5341A715FB2D}" sibTransId="{E56C483E-CA09-A74E-B4E5-02C17C8FA782}"/>
    <dgm:cxn modelId="{61A4EFF1-38CB-E042-9D89-0766C7AC54C3}" type="presOf" srcId="{F45DA7BF-215D-7D46-935F-95650E3222A7}" destId="{125E8D78-60CC-9947-B16B-43018A768847}" srcOrd="0" destOrd="0" presId="urn:microsoft.com/office/officeart/2005/8/layout/cycle3"/>
    <dgm:cxn modelId="{B4914D38-3849-F34C-8521-56A9727BDAFD}" type="presOf" srcId="{62FA3BEC-4105-184B-B4F3-4707BAA78EF9}" destId="{3D0DC909-654A-C443-A7DF-C3F2A67FC54B}" srcOrd="0" destOrd="0" presId="urn:microsoft.com/office/officeart/2005/8/layout/cycle3"/>
    <dgm:cxn modelId="{59AA953D-C18C-8B40-B07D-9A3A5662E896}" srcId="{62FA3BEC-4105-184B-B4F3-4707BAA78EF9}" destId="{A64AB85E-0E88-654D-B7FF-507AEE713D13}" srcOrd="5" destOrd="0" parTransId="{AC65078D-40E3-2248-8F14-55D2B834C4CB}" sibTransId="{DB26A66D-56B7-BC49-A241-74EFC6DFA7F5}"/>
    <dgm:cxn modelId="{FEBF2C0E-296A-F449-A393-02BDC50211F7}" type="presOf" srcId="{8808C66B-503B-2D4F-BEFE-873F428C4D92}" destId="{489BBF55-C8FD-B04D-AE7A-8CDF744BCABF}" srcOrd="0" destOrd="0" presId="urn:microsoft.com/office/officeart/2005/8/layout/cycle3"/>
    <dgm:cxn modelId="{FD0511BB-DB87-304B-916B-6EBDF505CAC3}" srcId="{62FA3BEC-4105-184B-B4F3-4707BAA78EF9}" destId="{8808C66B-503B-2D4F-BEFE-873F428C4D92}" srcOrd="6" destOrd="0" parTransId="{3A8B3675-45C9-3A40-B413-E4243A86924F}" sibTransId="{0DD47E75-2FA0-C648-82FC-4FB97DFB0E81}"/>
    <dgm:cxn modelId="{DCF7CAE5-B201-3148-A627-1D23DAEC408E}" type="presOf" srcId="{A64AB85E-0E88-654D-B7FF-507AEE713D13}" destId="{76E0F9B6-12A0-B844-BB7D-11FD9BF5EE60}" srcOrd="0" destOrd="0" presId="urn:microsoft.com/office/officeart/2005/8/layout/cycle3"/>
    <dgm:cxn modelId="{DC116FA0-D63C-D140-802E-06A7919C0E5A}" type="presParOf" srcId="{3D0DC909-654A-C443-A7DF-C3F2A67FC54B}" destId="{B9A74C91-576B-5144-823F-0EA5DAD9479E}" srcOrd="0" destOrd="0" presId="urn:microsoft.com/office/officeart/2005/8/layout/cycle3"/>
    <dgm:cxn modelId="{5259D8F2-9585-2C43-90CE-74E60F40C020}" type="presParOf" srcId="{B9A74C91-576B-5144-823F-0EA5DAD9479E}" destId="{3062AD47-A94A-204F-8333-6DB9307530AE}" srcOrd="0" destOrd="0" presId="urn:microsoft.com/office/officeart/2005/8/layout/cycle3"/>
    <dgm:cxn modelId="{A36C0D27-2744-3F49-9A19-CF2B841E2B8D}" type="presParOf" srcId="{B9A74C91-576B-5144-823F-0EA5DAD9479E}" destId="{125E8D78-60CC-9947-B16B-43018A768847}" srcOrd="1" destOrd="0" presId="urn:microsoft.com/office/officeart/2005/8/layout/cycle3"/>
    <dgm:cxn modelId="{DF5CE06D-3E33-8B4A-BD2D-3C9B08F4CEF7}" type="presParOf" srcId="{B9A74C91-576B-5144-823F-0EA5DAD9479E}" destId="{9C803F52-AC11-054B-9794-4BBB709F8B85}" srcOrd="2" destOrd="0" presId="urn:microsoft.com/office/officeart/2005/8/layout/cycle3"/>
    <dgm:cxn modelId="{6FC9BD5B-BA21-9344-81CC-6D01E31C0AC7}" type="presParOf" srcId="{B9A74C91-576B-5144-823F-0EA5DAD9479E}" destId="{3EF570FF-64FD-CB4B-8637-7A36B76F3905}" srcOrd="3" destOrd="0" presId="urn:microsoft.com/office/officeart/2005/8/layout/cycle3"/>
    <dgm:cxn modelId="{EA599B75-E326-F947-B4AE-FDDFF52BE3B1}" type="presParOf" srcId="{B9A74C91-576B-5144-823F-0EA5DAD9479E}" destId="{06A32F00-2C07-964D-BC50-CB189EA2262A}" srcOrd="4" destOrd="0" presId="urn:microsoft.com/office/officeart/2005/8/layout/cycle3"/>
    <dgm:cxn modelId="{7D66F39D-0A77-0B49-9BFA-2AF6B903A3DF}" type="presParOf" srcId="{B9A74C91-576B-5144-823F-0EA5DAD9479E}" destId="{ED570BDB-CDC4-7D4B-95E5-8101C41FD685}" srcOrd="5" destOrd="0" presId="urn:microsoft.com/office/officeart/2005/8/layout/cycle3"/>
    <dgm:cxn modelId="{4FB9936A-942C-8B4A-A7E6-9D7BB4ED4559}" type="presParOf" srcId="{B9A74C91-576B-5144-823F-0EA5DAD9479E}" destId="{76E0F9B6-12A0-B844-BB7D-11FD9BF5EE60}" srcOrd="6" destOrd="0" presId="urn:microsoft.com/office/officeart/2005/8/layout/cycle3"/>
    <dgm:cxn modelId="{0057792E-F15B-5A4B-996C-8715906A035A}" type="presParOf" srcId="{B9A74C91-576B-5144-823F-0EA5DAD9479E}" destId="{489BBF55-C8FD-B04D-AE7A-8CDF744BCABF}" srcOrd="7" destOrd="0" presId="urn:microsoft.com/office/officeart/2005/8/layout/cycle3"/>
    <dgm:cxn modelId="{3AA0FF1D-A230-48E4-B5F7-31FA469397BF}" type="presParOf" srcId="{B9A74C91-576B-5144-823F-0EA5DAD9479E}" destId="{220C91C4-A86B-465B-91D5-18C27CB8EB0D}" srcOrd="8" destOrd="0" presId="urn:microsoft.com/office/officeart/2005/8/layout/cycle3"/>
  </dgm:cxnLst>
  <dgm:bg>
    <a:noFill/>
  </dgm:bg>
  <dgm:whole>
    <a:ln>
      <a:solidFill>
        <a:srgbClr val="0D537C"/>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5E8D78-60CC-9947-B16B-43018A768847}">
      <dsp:nvSpPr>
        <dsp:cNvPr id="0" name=""/>
        <dsp:cNvSpPr/>
      </dsp:nvSpPr>
      <dsp:spPr>
        <a:xfrm>
          <a:off x="2006058" y="-47013"/>
          <a:ext cx="5741943" cy="5741943"/>
        </a:xfrm>
        <a:prstGeom prst="circularArrow">
          <a:avLst>
            <a:gd name="adj1" fmla="val 5544"/>
            <a:gd name="adj2" fmla="val 330680"/>
            <a:gd name="adj3" fmla="val 14628625"/>
            <a:gd name="adj4" fmla="val 1688593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2AD47-A94A-204F-8333-6DB9307530AE}">
      <dsp:nvSpPr>
        <dsp:cNvPr id="0" name=""/>
        <dsp:cNvSpPr/>
      </dsp:nvSpPr>
      <dsp:spPr>
        <a:xfrm>
          <a:off x="4055147" y="-67930"/>
          <a:ext cx="1643765"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Number of First Time Homebuyers</a:t>
          </a:r>
        </a:p>
      </dsp:txBody>
      <dsp:txXfrm>
        <a:off x="4102170" y="-20907"/>
        <a:ext cx="1549719" cy="869217"/>
      </dsp:txXfrm>
    </dsp:sp>
    <dsp:sp modelId="{9C803F52-AC11-054B-9794-4BBB709F8B85}">
      <dsp:nvSpPr>
        <dsp:cNvPr id="0" name=""/>
        <dsp:cNvSpPr/>
      </dsp:nvSpPr>
      <dsp:spPr>
        <a:xfrm>
          <a:off x="6059121" y="640447"/>
          <a:ext cx="1643765"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Projected Homes/Dollars Allocated</a:t>
          </a:r>
        </a:p>
      </dsp:txBody>
      <dsp:txXfrm>
        <a:off x="6106144" y="687470"/>
        <a:ext cx="1549719" cy="869217"/>
      </dsp:txXfrm>
    </dsp:sp>
    <dsp:sp modelId="{3EF570FF-64FD-CB4B-8637-7A36B76F3905}">
      <dsp:nvSpPr>
        <dsp:cNvPr id="0" name=""/>
        <dsp:cNvSpPr/>
      </dsp:nvSpPr>
      <dsp:spPr>
        <a:xfrm>
          <a:off x="6779305" y="2091441"/>
          <a:ext cx="1693144" cy="1000552"/>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Projected Rental Units/Dollars Allocated</a:t>
          </a:r>
        </a:p>
      </dsp:txBody>
      <dsp:txXfrm>
        <a:off x="6828148" y="2140284"/>
        <a:ext cx="1595458" cy="902866"/>
      </dsp:txXfrm>
    </dsp:sp>
    <dsp:sp modelId="{06A32F00-2C07-964D-BC50-CB189EA2262A}">
      <dsp:nvSpPr>
        <dsp:cNvPr id="0" name=""/>
        <dsp:cNvSpPr/>
      </dsp:nvSpPr>
      <dsp:spPr>
        <a:xfrm>
          <a:off x="6268338" y="3509100"/>
          <a:ext cx="1685714"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Rehabilitated Units</a:t>
          </a:r>
        </a:p>
      </dsp:txBody>
      <dsp:txXfrm>
        <a:off x="6315361" y="3556123"/>
        <a:ext cx="1591668" cy="869217"/>
      </dsp:txXfrm>
    </dsp:sp>
    <dsp:sp modelId="{ED570BDB-CDC4-7D4B-95E5-8101C41FD685}">
      <dsp:nvSpPr>
        <dsp:cNvPr id="0" name=""/>
        <dsp:cNvSpPr/>
      </dsp:nvSpPr>
      <dsp:spPr>
        <a:xfrm>
          <a:off x="4330978" y="4673709"/>
          <a:ext cx="1685714"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Dollars Awarded</a:t>
          </a:r>
        </a:p>
      </dsp:txBody>
      <dsp:txXfrm>
        <a:off x="4378001" y="4720732"/>
        <a:ext cx="1591668" cy="869217"/>
      </dsp:txXfrm>
    </dsp:sp>
    <dsp:sp modelId="{76E0F9B6-12A0-B844-BB7D-11FD9BF5EE60}">
      <dsp:nvSpPr>
        <dsp:cNvPr id="0" name=""/>
        <dsp:cNvSpPr/>
      </dsp:nvSpPr>
      <dsp:spPr>
        <a:xfrm>
          <a:off x="1837195" y="3870541"/>
          <a:ext cx="1685714"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Number of Vouchers Issued </a:t>
          </a:r>
        </a:p>
      </dsp:txBody>
      <dsp:txXfrm>
        <a:off x="1884218" y="3917564"/>
        <a:ext cx="1591668" cy="869217"/>
      </dsp:txXfrm>
    </dsp:sp>
    <dsp:sp modelId="{489BBF55-C8FD-B04D-AE7A-8CDF744BCABF}">
      <dsp:nvSpPr>
        <dsp:cNvPr id="0" name=""/>
        <dsp:cNvSpPr/>
      </dsp:nvSpPr>
      <dsp:spPr>
        <a:xfrm>
          <a:off x="1515255" y="2072928"/>
          <a:ext cx="1685714" cy="963263"/>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solidFill>
                <a:schemeClr val="bg1"/>
              </a:solidFill>
            </a:rPr>
            <a:t>New Revenue Generated</a:t>
          </a:r>
        </a:p>
      </dsp:txBody>
      <dsp:txXfrm>
        <a:off x="1562278" y="2119951"/>
        <a:ext cx="1591668" cy="869217"/>
      </dsp:txXfrm>
    </dsp:sp>
    <dsp:sp modelId="{220C91C4-A86B-465B-91D5-18C27CB8EB0D}">
      <dsp:nvSpPr>
        <dsp:cNvPr id="0" name=""/>
        <dsp:cNvSpPr/>
      </dsp:nvSpPr>
      <dsp:spPr>
        <a:xfrm>
          <a:off x="2323732" y="719934"/>
          <a:ext cx="1643765" cy="821882"/>
        </a:xfrm>
        <a:prstGeom prst="roundRect">
          <a:avLst/>
        </a:prstGeom>
        <a:solidFill>
          <a:srgbClr val="0D537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Increased Reach</a:t>
          </a:r>
          <a:endParaRPr lang="en-US" sz="1800" b="1" kern="1200" dirty="0">
            <a:solidFill>
              <a:schemeClr val="bg1"/>
            </a:solidFill>
          </a:endParaRPr>
        </a:p>
      </dsp:txBody>
      <dsp:txXfrm>
        <a:off x="2363853" y="760055"/>
        <a:ext cx="1563523" cy="741640"/>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FE21A18-CCCB-4208-954B-DE2749E44B0E}" type="datetimeFigureOut">
              <a:rPr lang="en-US" smtClean="0"/>
              <a:t>9/12/2022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B8BB9D3-6F10-453B-837A-6F3A7CEAE64B}" type="slidenum">
              <a:rPr lang="en-US" smtClean="0"/>
              <a:t>‹#›</a:t>
            </a:fld>
            <a:endParaRPr lang="en-US" dirty="0"/>
          </a:p>
        </p:txBody>
      </p:sp>
    </p:spTree>
    <p:extLst>
      <p:ext uri="{BB962C8B-B14F-4D97-AF65-F5344CB8AC3E}">
        <p14:creationId xmlns:p14="http://schemas.microsoft.com/office/powerpoint/2010/main" val="3044806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F61EA0F-A667-4B49-8422-0062BC55E249}" type="slidenum">
              <a:rPr lang="en-US" smtClean="0"/>
              <a:t>3</a:t>
            </a:fld>
            <a:endParaRPr lang="en-US" dirty="0"/>
          </a:p>
        </p:txBody>
      </p:sp>
    </p:spTree>
    <p:extLst>
      <p:ext uri="{BB962C8B-B14F-4D97-AF65-F5344CB8AC3E}">
        <p14:creationId xmlns:p14="http://schemas.microsoft.com/office/powerpoint/2010/main" val="3309745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8BB9D3-6F10-453B-837A-6F3A7CEAE64B}" type="slidenum">
              <a:rPr lang="en-US" smtClean="0"/>
              <a:t>11</a:t>
            </a:fld>
            <a:endParaRPr lang="en-US" dirty="0"/>
          </a:p>
        </p:txBody>
      </p:sp>
    </p:spTree>
    <p:extLst>
      <p:ext uri="{BB962C8B-B14F-4D97-AF65-F5344CB8AC3E}">
        <p14:creationId xmlns:p14="http://schemas.microsoft.com/office/powerpoint/2010/main" val="4068741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468281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768829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003188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 Title and Content - 1 Text Box">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FFDEDE2-612E-44BA-97AF-BE2800D0205E}"/>
              </a:ext>
            </a:extLst>
          </p:cNvPr>
          <p:cNvGraphicFramePr>
            <a:graphicFrameLocks noChangeAspect="1"/>
          </p:cNvGraphicFramePr>
          <p:nvPr userDrawn="1">
            <p:custDataLst>
              <p:tags r:id="rId2"/>
            </p:custDataLst>
            <p:extLst>
              <p:ext uri="{D42A27DB-BD31-4B8C-83A1-F6EECF244321}">
                <p14:modId xmlns:p14="http://schemas.microsoft.com/office/powerpoint/2010/main" val="20006420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3"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BFFDEDE2-612E-44BA-97AF-BE2800D0205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3ADB49A0-8B85-4CDE-8262-9211F1AFE277}"/>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7" name="Rectangle 6">
            <a:extLst>
              <a:ext uri="{FF2B5EF4-FFF2-40B4-BE49-F238E27FC236}">
                <a16:creationId xmlns:a16="http://schemas.microsoft.com/office/drawing/2014/main" id="{419E2C0F-B4B8-4E94-A037-1BEEC54B1D87}"/>
              </a:ext>
            </a:extLst>
          </p:cNvPr>
          <p:cNvSpPr/>
          <p:nvPr userDrawn="1"/>
        </p:nvSpPr>
        <p:spPr>
          <a:xfrm>
            <a:off x="256034" y="265177"/>
            <a:ext cx="11683049" cy="6332433"/>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8" name="Straight Connector 7">
            <a:extLst>
              <a:ext uri="{FF2B5EF4-FFF2-40B4-BE49-F238E27FC236}">
                <a16:creationId xmlns:a16="http://schemas.microsoft.com/office/drawing/2014/main" id="{1AEA9136-1274-43DF-B8AE-AFDE43499174}"/>
              </a:ext>
            </a:extLst>
          </p:cNvPr>
          <p:cNvCxnSpPr/>
          <p:nvPr userDrawn="1"/>
        </p:nvCxnSpPr>
        <p:spPr>
          <a:xfrm>
            <a:off x="604435" y="1491544"/>
            <a:ext cx="1098313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Placeholder 1">
            <a:extLst>
              <a:ext uri="{FF2B5EF4-FFF2-40B4-BE49-F238E27FC236}">
                <a16:creationId xmlns:a16="http://schemas.microsoft.com/office/drawing/2014/main" id="{231FB825-CF5F-4702-956D-6AA391FBC708}"/>
              </a:ext>
            </a:extLst>
          </p:cNvPr>
          <p:cNvSpPr>
            <a:spLocks noGrp="1"/>
          </p:cNvSpPr>
          <p:nvPr>
            <p:ph type="title"/>
          </p:nvPr>
        </p:nvSpPr>
        <p:spPr>
          <a:xfrm>
            <a:off x="514114" y="365126"/>
            <a:ext cx="11073049" cy="1091318"/>
          </a:xfrm>
          <a:prstGeom prst="rect">
            <a:avLst/>
          </a:prstGeom>
          <a:noFill/>
        </p:spPr>
        <p:txBody>
          <a:bodyPr vert="horz" lIns="91440" tIns="45720" rIns="91440" bIns="45720" rtlCol="0" anchor="ctr">
            <a:normAutofit/>
          </a:bodyPr>
          <a:lstStyle>
            <a:lvl1pPr>
              <a:defRPr sz="2400"/>
            </a:lvl1pPr>
          </a:lstStyle>
          <a:p>
            <a:r>
              <a:rPr lang="en-US" dirty="0"/>
              <a:t>Click to edit Master title style</a:t>
            </a:r>
          </a:p>
        </p:txBody>
      </p:sp>
      <p:sp>
        <p:nvSpPr>
          <p:cNvPr id="3" name="Text Placeholder 2">
            <a:extLst>
              <a:ext uri="{FF2B5EF4-FFF2-40B4-BE49-F238E27FC236}">
                <a16:creationId xmlns:a16="http://schemas.microsoft.com/office/drawing/2014/main" id="{996CB316-C6BA-4A71-BD69-5C792EC61E9C}"/>
              </a:ext>
            </a:extLst>
          </p:cNvPr>
          <p:cNvSpPr>
            <a:spLocks noGrp="1"/>
          </p:cNvSpPr>
          <p:nvPr>
            <p:ph type="body" sz="quarter" idx="10"/>
          </p:nvPr>
        </p:nvSpPr>
        <p:spPr>
          <a:xfrm>
            <a:off x="508001" y="1619830"/>
            <a:ext cx="11079163" cy="1696314"/>
          </a:xfrm>
        </p:spPr>
        <p:txBody>
          <a:bodyPr/>
          <a:lstStyle/>
          <a:p>
            <a:pPr lvl="0"/>
            <a:r>
              <a:rPr lang="en-US" dirty="0"/>
              <a:t>Click to edit Master text styles</a:t>
            </a:r>
          </a:p>
          <a:p>
            <a:pPr lvl="1"/>
            <a:r>
              <a:rPr lang="en-US" dirty="0"/>
              <a:t>Second level</a:t>
            </a:r>
          </a:p>
        </p:txBody>
      </p:sp>
      <p:sp>
        <p:nvSpPr>
          <p:cNvPr id="10" name="Slide Number Placeholder 1">
            <a:extLst>
              <a:ext uri="{FF2B5EF4-FFF2-40B4-BE49-F238E27FC236}">
                <a16:creationId xmlns:a16="http://schemas.microsoft.com/office/drawing/2014/main" id="{B93F75D9-C30E-4CA2-8807-34327E435FEE}"/>
              </a:ext>
            </a:extLst>
          </p:cNvPr>
          <p:cNvSpPr>
            <a:spLocks noGrp="1"/>
          </p:cNvSpPr>
          <p:nvPr>
            <p:ph type="sldNum" sz="quarter" idx="4"/>
          </p:nvPr>
        </p:nvSpPr>
        <p:spPr>
          <a:xfrm>
            <a:off x="9181195" y="6632714"/>
            <a:ext cx="2743200" cy="187565"/>
          </a:xfrm>
        </p:spPr>
        <p:txBody>
          <a:bodyPr vert="horz" lIns="91440" tIns="0" rIns="0" bIns="45720" rtlCol="0" anchor="ctr"/>
          <a:lstStyle>
            <a:lvl1pPr>
              <a:defRPr lang="en-US" sz="1000" smtClean="0">
                <a:solidFill>
                  <a:srgbClr val="ADAFBB"/>
                </a:solidFill>
              </a:defRPr>
            </a:lvl1pPr>
          </a:lstStyle>
          <a:p>
            <a:fld id="{37F5C94B-8C55-478B-B509-BAE6A06B2E2A}" type="slidenum">
              <a:rPr lang="en-IN" smtClean="0"/>
              <a:pPr/>
              <a:t>‹#›</a:t>
            </a:fld>
            <a:endParaRPr lang="en-IN" dirty="0"/>
          </a:p>
        </p:txBody>
      </p:sp>
    </p:spTree>
    <p:extLst>
      <p:ext uri="{BB962C8B-B14F-4D97-AF65-F5344CB8AC3E}">
        <p14:creationId xmlns:p14="http://schemas.microsoft.com/office/powerpoint/2010/main" val="3145015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999819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977652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409986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72447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649534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471169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51277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9/12/2022</a:t>
            </a:fld>
            <a:endParaRPr lang="en-US" dirty="0"/>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265822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9/12/2022</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90390470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8" r:id="rId6"/>
    <p:sldLayoutId id="2147483693" r:id="rId7"/>
    <p:sldLayoutId id="2147483694" r:id="rId8"/>
    <p:sldLayoutId id="2147483695" r:id="rId9"/>
    <p:sldLayoutId id="2147483697" r:id="rId10"/>
    <p:sldLayoutId id="2147483696" r:id="rId11"/>
    <p:sldLayoutId id="2147483700" r:id="rId12"/>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2.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DBACC89-F627-4E52-8D10-DE7501AAE4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E6366A80-A259-0147-BB51-4230533961EA}"/>
              </a:ext>
            </a:extLst>
          </p:cNvPr>
          <p:cNvSpPr>
            <a:spLocks noGrp="1"/>
          </p:cNvSpPr>
          <p:nvPr>
            <p:ph type="subTitle" idx="1"/>
          </p:nvPr>
        </p:nvSpPr>
        <p:spPr>
          <a:xfrm>
            <a:off x="481840" y="2091334"/>
            <a:ext cx="4738298" cy="4474628"/>
          </a:xfrm>
        </p:spPr>
        <p:txBody>
          <a:bodyPr anchor="b">
            <a:normAutofit/>
          </a:bodyPr>
          <a:lstStyle/>
          <a:p>
            <a:pPr>
              <a:lnSpc>
                <a:spcPct val="110000"/>
              </a:lnSpc>
            </a:pPr>
            <a:r>
              <a:rPr lang="en-US" sz="4000" b="1" dirty="0">
                <a:solidFill>
                  <a:srgbClr val="0D537C"/>
                </a:solidFill>
                <a:latin typeface="Avenir Book" panose="02000503020000020003" pitchFamily="2" charset="0"/>
                <a:cs typeface="Calibri" panose="020F0502020204030204" pitchFamily="34" charset="0"/>
              </a:rPr>
              <a:t>LHC Strategic Plan </a:t>
            </a:r>
          </a:p>
          <a:p>
            <a:pPr>
              <a:lnSpc>
                <a:spcPct val="110000"/>
              </a:lnSpc>
            </a:pPr>
            <a:r>
              <a:rPr lang="en-US" sz="4000" b="1" dirty="0">
                <a:solidFill>
                  <a:srgbClr val="0D537C"/>
                </a:solidFill>
                <a:latin typeface="Avenir Book" panose="02000503020000020003" pitchFamily="2" charset="0"/>
                <a:cs typeface="Calibri" panose="020F0502020204030204" pitchFamily="34" charset="0"/>
              </a:rPr>
              <a:t> </a:t>
            </a:r>
            <a:r>
              <a:rPr lang="en-US" sz="2800" dirty="0">
                <a:solidFill>
                  <a:srgbClr val="0D537C"/>
                </a:solidFill>
                <a:latin typeface="Avenir Book" panose="02000503020000020003" pitchFamily="2" charset="0"/>
                <a:cs typeface="Calibri" panose="020F0502020204030204" pitchFamily="34" charset="0"/>
              </a:rPr>
              <a:t/>
            </a:r>
            <a:br>
              <a:rPr lang="en-US" sz="2800" dirty="0">
                <a:solidFill>
                  <a:srgbClr val="0D537C"/>
                </a:solidFill>
                <a:latin typeface="Avenir Book" panose="02000503020000020003" pitchFamily="2" charset="0"/>
                <a:cs typeface="Calibri" panose="020F0502020204030204" pitchFamily="34" charset="0"/>
              </a:rPr>
            </a:br>
            <a:r>
              <a:rPr lang="en-US" sz="2800" dirty="0">
                <a:solidFill>
                  <a:srgbClr val="0D537C"/>
                </a:solidFill>
                <a:latin typeface="Avenir Book" panose="02000503020000020003" pitchFamily="2" charset="0"/>
                <a:cs typeface="Calibri" panose="020F0502020204030204" pitchFamily="34" charset="0"/>
              </a:rPr>
              <a:t>Board Presentation </a:t>
            </a:r>
          </a:p>
          <a:p>
            <a:pPr>
              <a:lnSpc>
                <a:spcPct val="110000"/>
              </a:lnSpc>
            </a:pPr>
            <a:r>
              <a:rPr lang="en-US" sz="2800" dirty="0">
                <a:solidFill>
                  <a:srgbClr val="0D537C"/>
                </a:solidFill>
                <a:latin typeface="Avenir Book" panose="02000503020000020003" pitchFamily="2" charset="0"/>
                <a:cs typeface="Calibri" panose="020F0502020204030204" pitchFamily="34" charset="0"/>
              </a:rPr>
              <a:t>September 2022</a:t>
            </a:r>
          </a:p>
          <a:p>
            <a:pPr>
              <a:lnSpc>
                <a:spcPct val="110000"/>
              </a:lnSpc>
            </a:pPr>
            <a:endParaRPr lang="en-US" sz="2800" dirty="0">
              <a:solidFill>
                <a:srgbClr val="0D537C"/>
              </a:solidFill>
              <a:latin typeface="Avenir Book" panose="02000503020000020003" pitchFamily="2" charset="0"/>
              <a:cs typeface="Calibri" panose="020F0502020204030204" pitchFamily="34" charset="0"/>
            </a:endParaRPr>
          </a:p>
          <a:p>
            <a:pPr>
              <a:lnSpc>
                <a:spcPct val="110000"/>
              </a:lnSpc>
            </a:pPr>
            <a:endParaRPr lang="en-US" sz="2800" dirty="0">
              <a:solidFill>
                <a:srgbClr val="0D537C"/>
              </a:solidFill>
              <a:latin typeface="Avenir Book" panose="02000503020000020003" pitchFamily="2" charset="0"/>
              <a:cs typeface="Calibri" panose="020F0502020204030204" pitchFamily="34" charset="0"/>
            </a:endParaRPr>
          </a:p>
          <a:p>
            <a:pPr>
              <a:lnSpc>
                <a:spcPct val="110000"/>
              </a:lnSpc>
            </a:pPr>
            <a:endParaRPr lang="en-US" sz="2800" dirty="0">
              <a:solidFill>
                <a:srgbClr val="0D537C"/>
              </a:solidFill>
              <a:latin typeface="Avenir Book" panose="02000503020000020003" pitchFamily="2" charset="0"/>
              <a:cs typeface="Calibri" panose="020F0502020204030204" pitchFamily="34" charset="0"/>
            </a:endParaRPr>
          </a:p>
        </p:txBody>
      </p:sp>
      <p:sp>
        <p:nvSpPr>
          <p:cNvPr id="22" name="Freeform: Shape 21">
            <a:extLst>
              <a:ext uri="{FF2B5EF4-FFF2-40B4-BE49-F238E27FC236}">
                <a16:creationId xmlns:a16="http://schemas.microsoft.com/office/drawing/2014/main" id="{FEE74FF0-7700-45E2-84A7-B21E79E4BE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224981" y="-2261"/>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 name="Picture 9" descr="A picture containing logo&#10;&#10;Description automatically generated">
            <a:extLst>
              <a:ext uri="{FF2B5EF4-FFF2-40B4-BE49-F238E27FC236}">
                <a16:creationId xmlns:a16="http://schemas.microsoft.com/office/drawing/2014/main" id="{46C1247C-67BF-D848-8EDF-11ACE8437D7B}"/>
              </a:ext>
            </a:extLst>
          </p:cNvPr>
          <p:cNvPicPr>
            <a:picLocks noChangeAspect="1"/>
          </p:cNvPicPr>
          <p:nvPr/>
        </p:nvPicPr>
        <p:blipFill>
          <a:blip r:embed="rId2"/>
          <a:stretch>
            <a:fillRect/>
          </a:stretch>
        </p:blipFill>
        <p:spPr>
          <a:xfrm>
            <a:off x="6540649" y="1598197"/>
            <a:ext cx="4528970" cy="918526"/>
          </a:xfrm>
          <a:prstGeom prst="rect">
            <a:avLst/>
          </a:prstGeom>
        </p:spPr>
      </p:pic>
      <p:sp>
        <p:nvSpPr>
          <p:cNvPr id="24" name="Rectangle 23">
            <a:extLst>
              <a:ext uri="{FF2B5EF4-FFF2-40B4-BE49-F238E27FC236}">
                <a16:creationId xmlns:a16="http://schemas.microsoft.com/office/drawing/2014/main" id="{50322D4C-51DD-4EED-8CC9-4BF4C328B5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240469" y="3398831"/>
            <a:ext cx="3445639" cy="34766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89573A88-E4E0-4FBC-A3A1-6AF76F5BC0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722218" y="3396852"/>
            <a:ext cx="3452313" cy="348724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34">
            <a:extLst>
              <a:ext uri="{FF2B5EF4-FFF2-40B4-BE49-F238E27FC236}">
                <a16:creationId xmlns:a16="http://schemas.microsoft.com/office/drawing/2014/main" id="{1C2F2A87-29FA-4731-9D9C-CA3CAC2CF0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27072" y="3393067"/>
            <a:ext cx="3443678" cy="3486182"/>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64CFB658-99C3-4625-9743-A64A6E4398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223293" y="3414319"/>
            <a:ext cx="3487248" cy="3443679"/>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 name="TextBox 1">
            <a:extLst>
              <a:ext uri="{FF2B5EF4-FFF2-40B4-BE49-F238E27FC236}">
                <a16:creationId xmlns:a16="http://schemas.microsoft.com/office/drawing/2014/main" id="{32E59C6D-8C39-BD4E-8672-CD3CE67179E1}"/>
              </a:ext>
            </a:extLst>
          </p:cNvPr>
          <p:cNvSpPr txBox="1"/>
          <p:nvPr/>
        </p:nvSpPr>
        <p:spPr>
          <a:xfrm>
            <a:off x="8867553" y="2817628"/>
            <a:ext cx="184731" cy="369332"/>
          </a:xfrm>
          <a:prstGeom prst="rect">
            <a:avLst/>
          </a:prstGeom>
          <a:noFill/>
        </p:spPr>
        <p:txBody>
          <a:bodyPr wrap="none" rtlCol="0">
            <a:spAutoFit/>
          </a:bodyPr>
          <a:lstStyle/>
          <a:p>
            <a:endParaRPr lang="en-US" dirty="0"/>
          </a:p>
        </p:txBody>
      </p:sp>
      <p:pic>
        <p:nvPicPr>
          <p:cNvPr id="2050" name="Picture 2" descr="page1image62026112">
            <a:extLst>
              <a:ext uri="{FF2B5EF4-FFF2-40B4-BE49-F238E27FC236}">
                <a16:creationId xmlns:a16="http://schemas.microsoft.com/office/drawing/2014/main" id="{23BCC54E-7A28-75C8-DF46-75C6A82B20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8633"/>
            <a:ext cx="23911037" cy="45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38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6FE0B0-6097-F166-5647-71EC02DA83BB}"/>
              </a:ext>
            </a:extLst>
          </p:cNvPr>
          <p:cNvSpPr txBox="1"/>
          <p:nvPr/>
        </p:nvSpPr>
        <p:spPr>
          <a:xfrm>
            <a:off x="247996" y="1134103"/>
            <a:ext cx="11589327" cy="4955203"/>
          </a:xfrm>
          <a:prstGeom prst="rect">
            <a:avLst/>
          </a:prstGeom>
          <a:noFill/>
        </p:spPr>
        <p:txBody>
          <a:bodyPr wrap="square">
            <a:spAutoFit/>
          </a:bodyPr>
          <a:lstStyle/>
          <a:p>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9. Create a culture of service excellence by attracting and retaining a well-	trained, professional workforce and providing the resources and 	technology they need to achieve the mission of the LHC.</a:t>
            </a:r>
          </a:p>
          <a:p>
            <a:endPar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p>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10. Update </a:t>
            </a:r>
            <a:r>
              <a:rPr lang="en-US" sz="28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Communications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standard operating procedures and protocols to 	ensure consistent </a:t>
            </a:r>
            <a:r>
              <a:rPr lang="en-US" sz="28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communication.</a:t>
            </a:r>
            <a:endPar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p>
            <a:endParaRPr lang="en-US" sz="2800"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11. Create an automated process to track and analyze data and utilize 	information to effectively influence decisions on investment, best 	practices, performance, innovation, and management.</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9" name="Title 8">
            <a:extLst>
              <a:ext uri="{FF2B5EF4-FFF2-40B4-BE49-F238E27FC236}">
                <a16:creationId xmlns:a16="http://schemas.microsoft.com/office/drawing/2014/main" id="{EBA96341-313E-2F00-7B7D-FA661D9E8636}"/>
              </a:ext>
            </a:extLst>
          </p:cNvPr>
          <p:cNvSpPr>
            <a:spLocks noGrp="1"/>
          </p:cNvSpPr>
          <p:nvPr>
            <p:ph type="title"/>
          </p:nvPr>
        </p:nvSpPr>
        <p:spPr>
          <a:xfrm>
            <a:off x="247996" y="-557939"/>
            <a:ext cx="9950103" cy="1507376"/>
          </a:xfrm>
        </p:spPr>
        <p:txBody>
          <a:bodyPr/>
          <a:lstStyle/>
          <a:p>
            <a:pPr algn="ctr"/>
            <a:r>
              <a:rPr lang="en-US" i="1" dirty="0">
                <a:solidFill>
                  <a:schemeClr val="tx2">
                    <a:lumMod val="75000"/>
                    <a:lumOff val="25000"/>
                  </a:schemeClr>
                </a:solidFill>
              </a:rPr>
              <a:t>STRATEGIC GOALS</a:t>
            </a:r>
            <a:endParaRPr lang="en-US" dirty="0"/>
          </a:p>
        </p:txBody>
      </p:sp>
      <p:pic>
        <p:nvPicPr>
          <p:cNvPr id="2" name="Picture 1" descr="A picture containing logo&#10;&#10;Description automatically generated">
            <a:extLst>
              <a:ext uri="{FF2B5EF4-FFF2-40B4-BE49-F238E27FC236}">
                <a16:creationId xmlns:a16="http://schemas.microsoft.com/office/drawing/2014/main" id="{BC1AA906-01E8-D04B-2B8B-983F0C1F4999}"/>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2595744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05B26-A48D-1375-63B6-F87B5B320BF6}"/>
              </a:ext>
            </a:extLst>
          </p:cNvPr>
          <p:cNvSpPr>
            <a:spLocks noGrp="1"/>
          </p:cNvSpPr>
          <p:nvPr>
            <p:ph type="title"/>
          </p:nvPr>
        </p:nvSpPr>
        <p:spPr/>
        <p:txBody>
          <a:bodyPr>
            <a:normAutofit fontScale="90000"/>
          </a:bodyPr>
          <a:lstStyle/>
          <a:p>
            <a:pPr marL="0" marR="0" indent="0">
              <a:lnSpc>
                <a:spcPct val="107000"/>
              </a:lnSpc>
              <a:spcBef>
                <a:spcPts val="600"/>
              </a:spcBef>
              <a:spcAft>
                <a:spcPts val="6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1</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Create housing that increases economic development, jobs, and builds community.</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F4DEDEC-7242-537C-98A0-28305B9C8B91}"/>
              </a:ext>
            </a:extLst>
          </p:cNvPr>
          <p:cNvSpPr>
            <a:spLocks noGrp="1"/>
          </p:cNvSpPr>
          <p:nvPr>
            <p:ph idx="1"/>
          </p:nvPr>
        </p:nvSpPr>
        <p:spPr>
          <a:xfrm>
            <a:off x="1003070" y="1828799"/>
            <a:ext cx="9829054" cy="5253644"/>
          </a:xfrm>
        </p:spPr>
        <p:txBody>
          <a:bodyPr>
            <a:normAutofit fontScale="85000" lnSpcReduction="20000"/>
          </a:bodyPr>
          <a:lstStyle/>
          <a:p>
            <a:pPr marL="0" marR="0" indent="0">
              <a:lnSpc>
                <a:spcPct val="107000"/>
              </a:lnSpc>
              <a:spcBef>
                <a:spcPts val="600"/>
              </a:spcBef>
              <a:spcAft>
                <a:spcPts val="600"/>
              </a:spcAft>
              <a:buNone/>
              <a:tabLst>
                <a:tab pos="1028700" algn="l"/>
              </a:tabLst>
            </a:pPr>
            <a:r>
              <a:rPr lang="en-US" sz="3000" b="1" dirty="0">
                <a:effectLst/>
                <a:latin typeface="Calibri" panose="020F0502020204030204" pitchFamily="34" charset="0"/>
                <a:ea typeface="Calibri" panose="020F0502020204030204" pitchFamily="34" charset="0"/>
                <a:cs typeface="Calibri" panose="020F0502020204030204" pitchFamily="34" charset="0"/>
              </a:rPr>
              <a:t>Objective 1.1:  </a:t>
            </a:r>
            <a:r>
              <a:rPr lang="en-US" sz="3000" dirty="0">
                <a:effectLst/>
                <a:latin typeface="Calibri" panose="020F0502020204030204" pitchFamily="34" charset="0"/>
                <a:ea typeface="Calibri" panose="020F0502020204030204" pitchFamily="34" charset="0"/>
                <a:cs typeface="Calibri" panose="020F0502020204030204" pitchFamily="34" charset="0"/>
              </a:rPr>
              <a:t>Address unmet needs of low-income and critical needs populations by increasing accessibility to housing.</a:t>
            </a:r>
            <a:r>
              <a:rPr lang="en-US" sz="3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228600" algn="l"/>
                <a:tab pos="1028700" algn="l"/>
              </a:tabLst>
            </a:pPr>
            <a:r>
              <a:rPr lang="en-US" sz="3000" b="1" dirty="0">
                <a:effectLst/>
                <a:latin typeface="Calibri" panose="020F0502020204030204" pitchFamily="34" charset="0"/>
                <a:ea typeface="Times New Roman" panose="02020603050405020304" pitchFamily="18" charset="0"/>
                <a:cs typeface="Calibri" panose="020F0502020204030204" pitchFamily="34" charset="0"/>
              </a:rPr>
              <a:t>Objective 1.2</a:t>
            </a:r>
            <a:r>
              <a:rPr lang="en-US" sz="3000" dirty="0">
                <a:effectLst/>
                <a:latin typeface="Calibri" panose="020F0502020204030204" pitchFamily="34" charset="0"/>
                <a:ea typeface="Times New Roman" panose="02020603050405020304" pitchFamily="18" charset="0"/>
                <a:cs typeface="Calibri" panose="020F0502020204030204" pitchFamily="34" charset="0"/>
              </a:rPr>
              <a:t>: Use the QAP and other tools to expand high-quality, resilient housing choices for low-and moderate-income households in urban and rural areas.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228600" algn="l"/>
                <a:tab pos="1028700" algn="l"/>
              </a:tabLst>
            </a:pPr>
            <a:r>
              <a:rPr lang="en-US" sz="3000" b="1" dirty="0">
                <a:effectLst/>
                <a:latin typeface="Calibri" panose="020F0502020204030204" pitchFamily="34" charset="0"/>
                <a:ea typeface="Times New Roman" panose="02020603050405020304" pitchFamily="18" charset="0"/>
                <a:cs typeface="Calibri" panose="020F0502020204030204" pitchFamily="34" charset="0"/>
              </a:rPr>
              <a:t>Objective 1.3:  </a:t>
            </a:r>
            <a:r>
              <a:rPr lang="en-US" sz="3000" dirty="0">
                <a:effectLst/>
                <a:latin typeface="Calibri" panose="020F0502020204030204" pitchFamily="34" charset="0"/>
                <a:ea typeface="Times New Roman" panose="02020603050405020304" pitchFamily="18" charset="0"/>
                <a:cs typeface="Calibri" panose="020F0502020204030204" pitchFamily="34" charset="0"/>
              </a:rPr>
              <a:t>Develop innovative approaches to housing related issues to deal with higher development costs, taxes, and insurance premiums and revitalization efforts to deal with adjudicated properties.</a:t>
            </a:r>
          </a:p>
          <a:p>
            <a:pPr marL="0" marR="0" indent="0">
              <a:lnSpc>
                <a:spcPct val="107000"/>
              </a:lnSpc>
              <a:spcBef>
                <a:spcPts val="600"/>
              </a:spcBef>
              <a:spcAft>
                <a:spcPts val="600"/>
              </a:spcAft>
              <a:buNone/>
              <a:tabLst>
                <a:tab pos="228600" algn="l"/>
                <a:tab pos="1028700" algn="l"/>
              </a:tabLst>
            </a:pPr>
            <a:r>
              <a:rPr lang="en-US" sz="3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Objective 1.4: </a:t>
            </a:r>
            <a:r>
              <a:rPr lang="en-US"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Develop greater synergy with the development community, sister </a:t>
            </a:r>
            <a:r>
              <a:rPr lang="en-US" sz="30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agencies, </a:t>
            </a:r>
            <a:r>
              <a:rPr lang="en-US"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and non-profits</a:t>
            </a:r>
            <a:r>
              <a:rPr lang="en-US" sz="3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organizations.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228600" algn="l"/>
                <a:tab pos="1028700" algn="l"/>
              </a:tabLst>
            </a:pPr>
            <a:r>
              <a:rPr lang="en-US" sz="3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Objective 1.5: </a:t>
            </a:r>
            <a:r>
              <a:rPr lang="en-US"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Establish strong relationships with lenders to make capital accessible to emerging developers.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26164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05B26-A48D-1375-63B6-F87B5B320BF6}"/>
              </a:ext>
            </a:extLst>
          </p:cNvPr>
          <p:cNvSpPr>
            <a:spLocks noGrp="1"/>
          </p:cNvSpPr>
          <p:nvPr>
            <p:ph type="title"/>
          </p:nvPr>
        </p:nvSpPr>
        <p:spPr/>
        <p:txBody>
          <a:bodyPr>
            <a:normAutofit fontScale="90000"/>
          </a:bodyPr>
          <a:lstStyle/>
          <a:p>
            <a:pPr marL="0" marR="0">
              <a:lnSpc>
                <a:spcPct val="107000"/>
              </a:lnSpc>
              <a:spcBef>
                <a:spcPts val="600"/>
              </a:spcBef>
              <a:spcAft>
                <a:spcPts val="600"/>
              </a:spcAft>
            </a:pPr>
            <a: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
            </a:r>
            <a:b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br>
            <a:r>
              <a:rPr lang="en-US" sz="3200" i="1" u="sng"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STRATEGIC GOAL 2  </a:t>
            </a:r>
            <a: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
            </a:r>
            <a:b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br>
            <a: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Expand homeownership opportunities across the state. </a:t>
            </a:r>
            <a:b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F4DEDEC-7242-537C-98A0-28305B9C8B91}"/>
              </a:ext>
            </a:extLst>
          </p:cNvPr>
          <p:cNvSpPr>
            <a:spLocks noGrp="1"/>
          </p:cNvSpPr>
          <p:nvPr>
            <p:ph idx="1"/>
          </p:nvPr>
        </p:nvSpPr>
        <p:spPr>
          <a:xfrm>
            <a:off x="1077361" y="1474122"/>
            <a:ext cx="9950103" cy="4663444"/>
          </a:xfrm>
        </p:spPr>
        <p:txBody>
          <a:bodyPr>
            <a:normAutofit lnSpcReduction="10000"/>
          </a:bodyPr>
          <a:lstStyle/>
          <a:p>
            <a:pPr marL="0" indent="0">
              <a:buNone/>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2.1: </a:t>
            </a:r>
            <a:r>
              <a:rPr lang="en-US" sz="2800" dirty="0">
                <a:effectLst/>
                <a:latin typeface="Calibri" panose="020F0502020204030204" pitchFamily="34" charset="0"/>
                <a:ea typeface="Calibri" panose="020F0502020204030204" pitchFamily="34" charset="0"/>
                <a:cs typeface="Calibri" panose="020F0502020204030204" pitchFamily="34" charset="0"/>
              </a:rPr>
              <a:t>Provide equitable access to homeownership assistance among underserved populations and markets.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2800" b="1" dirty="0">
                <a:effectLst/>
                <a:latin typeface="Calibri" panose="020F0502020204030204" pitchFamily="34" charset="0"/>
                <a:ea typeface="Calibri" panose="020F0502020204030204" pitchFamily="34" charset="0"/>
                <a:cs typeface="Calibri" panose="020F0502020204030204" pitchFamily="34" charset="0"/>
              </a:rPr>
              <a:t>Objective 2.2:</a:t>
            </a:r>
            <a:r>
              <a:rPr lang="en-US" sz="2800" dirty="0">
                <a:effectLst/>
                <a:latin typeface="Calibri" panose="020F0502020204030204" pitchFamily="34" charset="0"/>
                <a:ea typeface="Calibri" panose="020F0502020204030204" pitchFamily="34" charset="0"/>
                <a:cs typeface="Calibri" panose="020F0502020204030204" pitchFamily="34" charset="0"/>
              </a:rPr>
              <a:t>  Increase awareness and utilization of homeownership education and sustained assistance.</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2800" b="1" dirty="0">
                <a:effectLst/>
                <a:latin typeface="Calibri" panose="020F0502020204030204" pitchFamily="34" charset="0"/>
                <a:ea typeface="Times New Roman" panose="02020603050405020304" pitchFamily="18" charset="0"/>
              </a:rPr>
              <a:t>Objective 2.3:</a:t>
            </a:r>
            <a:r>
              <a:rPr lang="en-US" sz="2800" dirty="0">
                <a:effectLst/>
                <a:latin typeface="Times New Roman" panose="02020603050405020304" pitchFamily="18" charset="0"/>
                <a:ea typeface="Times New Roman" panose="02020603050405020304" pitchFamily="18" charset="0"/>
                <a:cs typeface="Calibri" panose="020F0502020204030204" pitchFamily="34" charset="0"/>
              </a:rPr>
              <a:t> </a:t>
            </a:r>
            <a:r>
              <a:rPr lang="en-US" sz="2800" dirty="0">
                <a:effectLst/>
                <a:latin typeface="Calibri" panose="020F0502020204030204" pitchFamily="34" charset="0"/>
                <a:ea typeface="SymbolMT"/>
              </a:rPr>
              <a:t>Increase communication and marketing of the single-family program. </a:t>
            </a:r>
            <a:r>
              <a:rPr lang="en-US" sz="2800" dirty="0">
                <a:effectLst/>
                <a:latin typeface="Times New Roman" panose="02020603050405020304" pitchFamily="18" charset="0"/>
                <a:ea typeface="Times New Roman" panose="02020603050405020304" pitchFamily="18" charset="0"/>
              </a:rPr>
              <a:t/>
            </a:r>
            <a:br>
              <a:rPr lang="en-US" sz="2800" dirty="0">
                <a:effectLst/>
                <a:latin typeface="Times New Roman" panose="02020603050405020304" pitchFamily="18" charset="0"/>
                <a:ea typeface="Times New Roman" panose="02020603050405020304" pitchFamily="18" charset="0"/>
              </a:rPr>
            </a:br>
            <a:r>
              <a:rPr lang="en-US" sz="2800" b="1" dirty="0">
                <a:effectLst/>
                <a:latin typeface="Calibri" panose="020F0502020204030204" pitchFamily="34" charset="0"/>
                <a:ea typeface="SymbolMT"/>
              </a:rPr>
              <a:t>Objective 2.4:</a:t>
            </a:r>
            <a:r>
              <a:rPr lang="en-US" sz="2800" dirty="0">
                <a:effectLst/>
                <a:latin typeface="Calibri" panose="020F0502020204030204" pitchFamily="34" charset="0"/>
                <a:ea typeface="SymbolMT"/>
              </a:rPr>
              <a:t> Develop and implement home preservation programs for current homeowners. </a:t>
            </a:r>
            <a:r>
              <a:rPr lang="en-US" sz="2400" dirty="0">
                <a:effectLst/>
                <a:latin typeface="Times New Roman" panose="02020603050405020304" pitchFamily="18" charset="0"/>
                <a:ea typeface="Times New Roman" panose="02020603050405020304" pitchFamily="18" charset="0"/>
              </a:rPr>
              <a:t/>
            </a:r>
            <a:br>
              <a:rPr lang="en-US" sz="2400" dirty="0">
                <a:effectLst/>
                <a:latin typeface="Times New Roman" panose="02020603050405020304" pitchFamily="18" charset="0"/>
                <a:ea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pic>
        <p:nvPicPr>
          <p:cNvPr id="4" name="Picture 3" descr="A picture containing logo&#10;&#10;Description automatically generated">
            <a:extLst>
              <a:ext uri="{FF2B5EF4-FFF2-40B4-BE49-F238E27FC236}">
                <a16:creationId xmlns:a16="http://schemas.microsoft.com/office/drawing/2014/main" id="{5DCC0794-D041-FFA8-D9C5-B614F60B736C}"/>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2254603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4DEDEC-7242-537C-98A0-28305B9C8B91}"/>
              </a:ext>
            </a:extLst>
          </p:cNvPr>
          <p:cNvSpPr>
            <a:spLocks noGrp="1"/>
          </p:cNvSpPr>
          <p:nvPr>
            <p:ph idx="1"/>
          </p:nvPr>
        </p:nvSpPr>
        <p:spPr>
          <a:xfrm>
            <a:off x="1120946" y="1982586"/>
            <a:ext cx="9950103" cy="4663444"/>
          </a:xfrm>
        </p:spPr>
        <p:txBody>
          <a:bodyPr>
            <a:normAutofit fontScale="92500" lnSpcReduction="10000"/>
          </a:bodyPr>
          <a:lstStyle/>
          <a:p>
            <a:pPr marL="0" marR="0" indent="0">
              <a:buNone/>
            </a:pPr>
            <a:r>
              <a:rPr lang="en-US" sz="2800" b="1" dirty="0">
                <a:effectLst/>
                <a:latin typeface="Calibri" panose="020F0502020204030204" pitchFamily="34" charset="0"/>
                <a:ea typeface="Calibri" panose="020F0502020204030204" pitchFamily="34" charset="0"/>
              </a:rPr>
              <a:t>Objective 3.1: </a:t>
            </a:r>
            <a:r>
              <a:rPr lang="en-US" sz="2800" dirty="0">
                <a:effectLst/>
                <a:latin typeface="Calibri" panose="020F0502020204030204" pitchFamily="34" charset="0"/>
                <a:ea typeface="Calibri" panose="020F0502020204030204" pitchFamily="34" charset="0"/>
              </a:rPr>
              <a:t>Increase non-congregate shelter capacity. </a:t>
            </a:r>
            <a:endParaRPr lang="en-US" sz="2800" dirty="0">
              <a:effectLst/>
              <a:latin typeface="Times New Roman" panose="02020603050405020304" pitchFamily="18" charset="0"/>
              <a:ea typeface="Times New Roman" panose="02020603050405020304" pitchFamily="18" charset="0"/>
            </a:endParaRPr>
          </a:p>
          <a:p>
            <a:pPr marL="0" marR="0" indent="0">
              <a:spcBef>
                <a:spcPts val="600"/>
              </a:spcBef>
              <a:spcAft>
                <a:spcPts val="600"/>
              </a:spcAft>
              <a:buNone/>
            </a:pPr>
            <a:r>
              <a:rPr lang="en-US" sz="2800" b="1" dirty="0">
                <a:effectLst/>
                <a:latin typeface="Calibri" panose="020F0502020204030204" pitchFamily="34" charset="0"/>
                <a:ea typeface="Calibri" panose="020F0502020204030204" pitchFamily="34" charset="0"/>
              </a:rPr>
              <a:t>Objective 3.2:</a:t>
            </a:r>
            <a:r>
              <a:rPr lang="en-US" sz="2800" dirty="0">
                <a:effectLst/>
                <a:latin typeface="Calibri" panose="020F0502020204030204" pitchFamily="34" charset="0"/>
                <a:ea typeface="Calibri" panose="020F0502020204030204" pitchFamily="34" charset="0"/>
              </a:rPr>
              <a:t>  Coordinate with the Disaster Recovery Unit to provide housing stability services to disaster survivors at risk of homelessness. </a:t>
            </a:r>
          </a:p>
          <a:p>
            <a:pPr marL="0" marR="0" indent="0">
              <a:spcBef>
                <a:spcPts val="600"/>
              </a:spcBef>
              <a:spcAft>
                <a:spcPts val="600"/>
              </a:spcAft>
              <a:buNone/>
            </a:pPr>
            <a:r>
              <a:rPr lang="en-US" sz="2800" b="1" dirty="0">
                <a:effectLst/>
                <a:latin typeface="Calibri" panose="020F0502020204030204" pitchFamily="34" charset="0"/>
                <a:ea typeface="Calibri" panose="020F0502020204030204" pitchFamily="34" charset="0"/>
              </a:rPr>
              <a:t>Objective 3.3: </a:t>
            </a:r>
            <a:r>
              <a:rPr lang="en-US" sz="2800" dirty="0">
                <a:effectLst/>
                <a:latin typeface="Calibri" panose="020F0502020204030204" pitchFamily="34" charset="0"/>
                <a:ea typeface="Calibri" panose="020F0502020204030204" pitchFamily="34" charset="0"/>
              </a:rPr>
              <a:t>Track recidivism rates among the homeless population and address service gaps that contribute to housing instability. </a:t>
            </a:r>
            <a:endParaRPr lang="en-US" sz="2800" dirty="0">
              <a:latin typeface="Times New Roman" panose="02020603050405020304" pitchFamily="18" charset="0"/>
              <a:ea typeface="Calibri" panose="020F0502020204030204" pitchFamily="34" charset="0"/>
            </a:endParaRPr>
          </a:p>
          <a:p>
            <a:pPr marL="0" marR="0" indent="0">
              <a:spcBef>
                <a:spcPts val="600"/>
              </a:spcBef>
              <a:spcAft>
                <a:spcPts val="600"/>
              </a:spcAft>
              <a:buNone/>
            </a:pPr>
            <a:r>
              <a:rPr lang="en-US" sz="2800" b="1" dirty="0">
                <a:effectLst/>
                <a:latin typeface="Calibri" panose="020F0502020204030204" pitchFamily="34" charset="0"/>
                <a:ea typeface="Calibri" panose="020F0502020204030204" pitchFamily="34" charset="0"/>
              </a:rPr>
              <a:t>Objective 3.4: </a:t>
            </a:r>
            <a:r>
              <a:rPr lang="en-US" sz="2800" dirty="0">
                <a:effectLst/>
                <a:latin typeface="Calibri" panose="020F0502020204030204" pitchFamily="34" charset="0"/>
                <a:ea typeface="Calibri" panose="020F0502020204030204" pitchFamily="34" charset="0"/>
              </a:rPr>
              <a:t>Standardize performance metrics among service providers</a:t>
            </a:r>
            <a:r>
              <a:rPr lang="en-US" sz="2800" dirty="0" smtClean="0">
                <a:effectLst/>
                <a:latin typeface="Calibri" panose="020F0502020204030204" pitchFamily="34" charset="0"/>
                <a:ea typeface="Calibri" panose="020F0502020204030204" pitchFamily="34" charset="0"/>
              </a:rPr>
              <a:t>.</a:t>
            </a:r>
          </a:p>
          <a:p>
            <a:pPr marL="0" marR="0" indent="0">
              <a:spcBef>
                <a:spcPts val="600"/>
              </a:spcBef>
              <a:spcAft>
                <a:spcPts val="600"/>
              </a:spcAft>
              <a:buNone/>
            </a:pPr>
            <a:r>
              <a:rPr lang="en-US" sz="2800" b="1" dirty="0" smtClean="0">
                <a:latin typeface="Calibri" panose="020F0502020204030204" pitchFamily="34" charset="0"/>
                <a:ea typeface="Times New Roman" panose="02020603050405020304" pitchFamily="18" charset="0"/>
              </a:rPr>
              <a:t>Objective 3.5 </a:t>
            </a:r>
            <a:r>
              <a:rPr lang="en-US" sz="2800" dirty="0" smtClean="0">
                <a:latin typeface="Calibri" panose="020F0502020204030204" pitchFamily="34" charset="0"/>
                <a:ea typeface="Times New Roman" panose="02020603050405020304" pitchFamily="18" charset="0"/>
              </a:rPr>
              <a:t>Maximize and leverage one-time federal dollars that prioritize homelessness solutions as an eligible activity. </a:t>
            </a:r>
            <a:endParaRPr lang="en-US" sz="2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5" name="Title 4">
            <a:extLst>
              <a:ext uri="{FF2B5EF4-FFF2-40B4-BE49-F238E27FC236}">
                <a16:creationId xmlns:a16="http://schemas.microsoft.com/office/drawing/2014/main" id="{B6FA60E5-C367-A167-85B9-5858E7E4FF5E}"/>
              </a:ext>
            </a:extLst>
          </p:cNvPr>
          <p:cNvSpPr>
            <a:spLocks noGrp="1"/>
          </p:cNvSpPr>
          <p:nvPr>
            <p:ph type="title"/>
          </p:nvPr>
        </p:nvSpPr>
        <p:spPr>
          <a:xfrm>
            <a:off x="1131285" y="338048"/>
            <a:ext cx="11060715" cy="1507376"/>
          </a:xfrm>
        </p:spPr>
        <p:txBody>
          <a:bodyPr>
            <a:normAutofit fontScale="90000"/>
          </a:bodyPr>
          <a:lstStyle/>
          <a:p>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br>
            <a:r>
              <a:rPr lang="en-US" i="1" u="sng"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STRATEGIC GOAL 3</a:t>
            </a:r>
            <a:r>
              <a:rPr lang="en-US"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
            </a:r>
            <a:br>
              <a:rPr lang="en-US"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b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Reduce homelessness by expanding partnerships with continuum-of-care agencies and non-profits that provide wraparound services.</a:t>
            </a:r>
            <a:endParaRPr lang="en-US" dirty="0">
              <a:solidFill>
                <a:schemeClr val="tx2">
                  <a:lumMod val="75000"/>
                  <a:lumOff val="25000"/>
                </a:schemeClr>
              </a:solidFill>
            </a:endParaRPr>
          </a:p>
        </p:txBody>
      </p:sp>
    </p:spTree>
    <p:extLst>
      <p:ext uri="{BB962C8B-B14F-4D97-AF65-F5344CB8AC3E}">
        <p14:creationId xmlns:p14="http://schemas.microsoft.com/office/powerpoint/2010/main" val="539310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E5FD2-31F9-36C1-EE58-1AB62422A1BB}"/>
              </a:ext>
            </a:extLst>
          </p:cNvPr>
          <p:cNvSpPr>
            <a:spLocks noGrp="1"/>
          </p:cNvSpPr>
          <p:nvPr>
            <p:ph type="title"/>
          </p:nvPr>
        </p:nvSpPr>
        <p:spPr/>
        <p:txBody>
          <a:bodyPr>
            <a:normAutofit fontScale="90000"/>
          </a:bodyPr>
          <a:lstStyle/>
          <a:p>
            <a:pPr marL="0" marR="0">
              <a:lnSpc>
                <a:spcPct val="107000"/>
              </a:lnSpc>
              <a:spcBef>
                <a:spcPts val="600"/>
              </a:spcBef>
              <a:spcAft>
                <a:spcPts val="600"/>
              </a:spcAft>
            </a:pP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4 </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Utilize newly created Disaster Recovery Unit to proactively respond to the state’s housing needs. </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C7DAECF-BE44-49CB-0D0D-9F1AEDCFC73B}"/>
              </a:ext>
            </a:extLst>
          </p:cNvPr>
          <p:cNvSpPr>
            <a:spLocks noGrp="1"/>
          </p:cNvSpPr>
          <p:nvPr>
            <p:ph idx="1"/>
          </p:nvPr>
        </p:nvSpPr>
        <p:spPr>
          <a:xfrm>
            <a:off x="1077361" y="2078181"/>
            <a:ext cx="9950103" cy="4239492"/>
          </a:xfrm>
        </p:spPr>
        <p:txBody>
          <a:bodyPr>
            <a:normAutofit fontScale="92500" lnSpcReduction="20000"/>
          </a:bodyPr>
          <a:lstStyle/>
          <a:p>
            <a:pPr marL="0" marR="0" indent="0">
              <a:lnSpc>
                <a:spcPct val="107000"/>
              </a:lnSpc>
              <a:spcBef>
                <a:spcPts val="600"/>
              </a:spcBef>
              <a:spcAft>
                <a:spcPts val="600"/>
              </a:spcAft>
              <a:buNone/>
              <a:tabLst>
                <a:tab pos="1028700" algn="l"/>
              </a:tabLst>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4.1: </a:t>
            </a:r>
            <a:r>
              <a:rPr lang="en-US" sz="2800" dirty="0">
                <a:effectLst/>
                <a:latin typeface="Calibri" panose="020F0502020204030204" pitchFamily="34" charset="0"/>
                <a:ea typeface="Calibri" panose="020F0502020204030204" pitchFamily="34" charset="0"/>
                <a:cs typeface="Calibri" panose="020F0502020204030204" pitchFamily="34" charset="0"/>
              </a:rPr>
              <a:t>Streamline disaster recovery housing </a:t>
            </a:r>
            <a:r>
              <a:rPr lang="en-US" sz="2800" dirty="0" smtClean="0">
                <a:effectLst/>
                <a:latin typeface="Calibri" panose="020F0502020204030204" pitchFamily="34" charset="0"/>
                <a:ea typeface="Calibri" panose="020F0502020204030204" pitchFamily="34" charset="0"/>
                <a:cs typeface="Calibri" panose="020F0502020204030204" pitchFamily="34" charset="0"/>
              </a:rPr>
              <a:t>efforts, programs, and resources</a:t>
            </a:r>
            <a:r>
              <a:rPr lang="en-US" sz="2800" dirty="0">
                <a:effectLst/>
                <a:latin typeface="Calibri" panose="020F0502020204030204" pitchFamily="34" charset="0"/>
                <a:ea typeface="Calibri" panose="020F0502020204030204" pitchFamily="34"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4.2: </a:t>
            </a:r>
            <a:r>
              <a:rPr lang="en-US" sz="2800" dirty="0">
                <a:effectLst/>
                <a:latin typeface="Calibri" panose="020F0502020204030204" pitchFamily="34" charset="0"/>
                <a:ea typeface="Calibri" panose="020F0502020204030204" pitchFamily="34" charset="0"/>
                <a:cs typeface="Calibri" panose="020F0502020204030204" pitchFamily="34" charset="0"/>
              </a:rPr>
              <a:t>Improve coordination and communication with other recovery agencies such as FEMA, GOHSEP, and OCD.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4.3: </a:t>
            </a:r>
            <a:r>
              <a:rPr lang="en-US" sz="2800" dirty="0">
                <a:effectLst/>
                <a:latin typeface="Calibri" panose="020F0502020204030204" pitchFamily="34" charset="0"/>
                <a:ea typeface="Calibri" panose="020F0502020204030204" pitchFamily="34" charset="0"/>
                <a:cs typeface="Calibri" panose="020F0502020204030204" pitchFamily="34" charset="0"/>
              </a:rPr>
              <a:t>Expand current Bridge Loan pilot program to direct resources to disaster impacted areas prior to the allocation of disaster related funds.</a:t>
            </a:r>
            <a:r>
              <a:rPr lang="en-US" sz="2800" b="1" dirty="0">
                <a:effectLst/>
                <a:latin typeface="Calibri" panose="020F0502020204030204" pitchFamily="34" charset="0"/>
                <a:ea typeface="Calibri" panose="020F0502020204030204" pitchFamily="34"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4.4: </a:t>
            </a:r>
            <a:r>
              <a:rPr lang="en-US" sz="2800" dirty="0">
                <a:effectLst/>
                <a:latin typeface="Calibri" panose="020F0502020204030204" pitchFamily="34" charset="0"/>
                <a:ea typeface="Calibri" panose="020F0502020204030204" pitchFamily="34" charset="0"/>
                <a:cs typeface="Calibri" panose="020F0502020204030204" pitchFamily="34" charset="0"/>
              </a:rPr>
              <a:t>Partner with OCD to secure additional disaster funding.</a:t>
            </a:r>
            <a:r>
              <a:rPr lang="en-US" sz="2800" b="1" dirty="0">
                <a:effectLst/>
                <a:latin typeface="Calibri" panose="020F0502020204030204" pitchFamily="34" charset="0"/>
                <a:ea typeface="Calibri" panose="020F0502020204030204" pitchFamily="34" charset="0"/>
                <a:cs typeface="Calibri" panose="020F0502020204030204" pitchFamily="34" charset="0"/>
              </a:rPr>
              <a:t> </a:t>
            </a:r>
            <a:endParaRPr lang="en-US" sz="2800" b="1" dirty="0" smtClean="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600"/>
              </a:spcBef>
              <a:spcAft>
                <a:spcPts val="600"/>
              </a:spcAft>
              <a:buNone/>
              <a:tabLst>
                <a:tab pos="1028700" algn="l"/>
              </a:tabLst>
            </a:pPr>
            <a:r>
              <a:rPr lang="en-US" sz="2800" b="1" dirty="0" smtClean="0">
                <a:latin typeface="Calibri" panose="020F0502020204030204" pitchFamily="34" charset="0"/>
                <a:ea typeface="Calibri" panose="020F0502020204030204" pitchFamily="34" charset="0"/>
                <a:cs typeface="Calibri" panose="020F0502020204030204" pitchFamily="34" charset="0"/>
              </a:rPr>
              <a:t>Objective 4.5 </a:t>
            </a:r>
            <a:r>
              <a:rPr lang="en-US" sz="2800" dirty="0" smtClean="0">
                <a:latin typeface="Calibri" panose="020F0502020204030204" pitchFamily="34" charset="0"/>
                <a:ea typeface="Calibri" panose="020F0502020204030204" pitchFamily="34" charset="0"/>
                <a:cs typeface="Calibri" panose="020F0502020204030204" pitchFamily="34" charset="0"/>
              </a:rPr>
              <a:t>Embrace and expand implementation of FORTIFIED design standards to housing development programs.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339247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6FE8F-2D0F-1756-CDE4-5585E72FEE7F}"/>
              </a:ext>
            </a:extLst>
          </p:cNvPr>
          <p:cNvSpPr>
            <a:spLocks noGrp="1"/>
          </p:cNvSpPr>
          <p:nvPr>
            <p:ph type="title"/>
          </p:nvPr>
        </p:nvSpPr>
        <p:spPr/>
        <p:txBody>
          <a:bodyPr>
            <a:normAutofit fontScale="90000"/>
          </a:bodyPr>
          <a:lstStyle/>
          <a:p>
            <a:pPr marL="0" marR="0" indent="0">
              <a:lnSpc>
                <a:spcPct val="107000"/>
              </a:lnSpc>
              <a:spcBef>
                <a:spcPts val="600"/>
              </a:spcBef>
              <a:spcAft>
                <a:spcPts val="6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5</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Increase partnerships with local government and rural communities.</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A19AED8-C97C-13AE-3814-0DC2EEF0D99B}"/>
              </a:ext>
            </a:extLst>
          </p:cNvPr>
          <p:cNvSpPr>
            <a:spLocks noGrp="1"/>
          </p:cNvSpPr>
          <p:nvPr>
            <p:ph idx="1"/>
          </p:nvPr>
        </p:nvSpPr>
        <p:spPr>
          <a:xfrm>
            <a:off x="1077361" y="2011680"/>
            <a:ext cx="9950103" cy="3513514"/>
          </a:xfrm>
        </p:spPr>
        <p:txBody>
          <a:bodyPr>
            <a:normAutofit lnSpcReduction="10000"/>
          </a:bodyPr>
          <a:lstStyle/>
          <a:p>
            <a:pPr marL="0" marR="0" indent="0">
              <a:lnSpc>
                <a:spcPct val="107000"/>
              </a:lnSpc>
              <a:spcBef>
                <a:spcPts val="600"/>
              </a:spcBef>
              <a:spcAft>
                <a:spcPts val="600"/>
              </a:spcAft>
              <a:buNone/>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5.1: </a:t>
            </a:r>
            <a:r>
              <a:rPr lang="en-US" sz="2800" dirty="0">
                <a:effectLst/>
                <a:latin typeface="Calibri" panose="020F0502020204030204" pitchFamily="34" charset="0"/>
                <a:ea typeface="Calibri" panose="020F0502020204030204" pitchFamily="34" charset="0"/>
                <a:cs typeface="Calibri" panose="020F0502020204030204" pitchFamily="34" charset="0"/>
              </a:rPr>
              <a:t>Provide technical assistance to increase program participation.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5.2: </a:t>
            </a:r>
            <a:r>
              <a:rPr lang="en-US" sz="2800" dirty="0">
                <a:effectLst/>
                <a:latin typeface="Calibri" panose="020F0502020204030204" pitchFamily="34" charset="0"/>
                <a:ea typeface="Calibri" panose="020F0502020204030204" pitchFamily="34" charset="0"/>
                <a:cs typeface="Calibri" panose="020F0502020204030204" pitchFamily="34" charset="0"/>
              </a:rPr>
              <a:t>Track increases in units and direct funding to those areas. </a:t>
            </a:r>
          </a:p>
          <a:p>
            <a:pPr marL="0" marR="0" indent="0">
              <a:lnSpc>
                <a:spcPct val="107000"/>
              </a:lnSpc>
              <a:spcBef>
                <a:spcPts val="600"/>
              </a:spcBef>
              <a:spcAft>
                <a:spcPts val="600"/>
              </a:spcAft>
              <a:buNone/>
              <a:tabLst>
                <a:tab pos="1028700" algn="l"/>
              </a:tabLst>
            </a:pPr>
            <a:r>
              <a:rPr lang="en-US" sz="2800" b="1" dirty="0">
                <a:latin typeface="Calibri" panose="020F0502020204030204" pitchFamily="34" charset="0"/>
                <a:ea typeface="Calibri" panose="020F0502020204030204" pitchFamily="34" charset="0"/>
                <a:cs typeface="Calibri" panose="020F0502020204030204" pitchFamily="34" charset="0"/>
              </a:rPr>
              <a:t>Objective 5.3: </a:t>
            </a:r>
            <a:r>
              <a:rPr lang="en-US" sz="2800" dirty="0" smtClean="0">
                <a:latin typeface="Calibri" panose="020F0502020204030204" pitchFamily="34" charset="0"/>
                <a:ea typeface="Calibri" panose="020F0502020204030204" pitchFamily="34" charset="0"/>
                <a:cs typeface="Calibri" panose="020F0502020204030204" pitchFamily="34" charset="0"/>
              </a:rPr>
              <a:t>Apply </a:t>
            </a:r>
            <a:r>
              <a:rPr lang="en-US" sz="2800" dirty="0">
                <a:latin typeface="Calibri" panose="020F0502020204030204" pitchFamily="34" charset="0"/>
                <a:ea typeface="Calibri" panose="020F0502020204030204" pitchFamily="34" charset="0"/>
                <a:cs typeface="Calibri" panose="020F0502020204030204" pitchFamily="34" charset="0"/>
              </a:rPr>
              <a:t>a community based approach by </a:t>
            </a:r>
            <a:r>
              <a:rPr lang="en-US" sz="2800" dirty="0" smtClean="0">
                <a:latin typeface="Calibri" panose="020F0502020204030204" pitchFamily="34" charset="0"/>
                <a:ea typeface="Calibri" panose="020F0502020204030204" pitchFamily="34" charset="0"/>
                <a:cs typeface="Calibri" panose="020F0502020204030204" pitchFamily="34" charset="0"/>
              </a:rPr>
              <a:t>forging </a:t>
            </a:r>
            <a:r>
              <a:rPr lang="en-US" sz="2800" dirty="0">
                <a:latin typeface="Calibri" panose="020F0502020204030204" pitchFamily="34" charset="0"/>
                <a:ea typeface="Calibri" panose="020F0502020204030204" pitchFamily="34" charset="0"/>
                <a:cs typeface="Calibri" panose="020F0502020204030204" pitchFamily="34" charset="0"/>
              </a:rPr>
              <a:t>local </a:t>
            </a:r>
            <a:r>
              <a:rPr lang="en-US" sz="2800" dirty="0" smtClean="0">
                <a:latin typeface="Calibri" panose="020F0502020204030204" pitchFamily="34" charset="0"/>
                <a:ea typeface="Calibri" panose="020F0502020204030204" pitchFamily="34" charset="0"/>
                <a:cs typeface="Calibri" panose="020F0502020204030204" pitchFamily="34" charset="0"/>
              </a:rPr>
              <a:t>partnerships, assessing needs, and implementing program opportunities to address those needs. </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A picture containing logo&#10;&#10;Description automatically generated">
            <a:extLst>
              <a:ext uri="{FF2B5EF4-FFF2-40B4-BE49-F238E27FC236}">
                <a16:creationId xmlns:a16="http://schemas.microsoft.com/office/drawing/2014/main" id="{F8A46E2D-E06A-70E8-E60C-0E6C106C9CBE}"/>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3347668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4A683-84B2-8780-46E5-A54E3D1BDFDA}"/>
              </a:ext>
            </a:extLst>
          </p:cNvPr>
          <p:cNvSpPr>
            <a:spLocks noGrp="1"/>
          </p:cNvSpPr>
          <p:nvPr>
            <p:ph type="title"/>
          </p:nvPr>
        </p:nvSpPr>
        <p:spPr/>
        <p:txBody>
          <a:bodyPr>
            <a:normAutofit fontScale="90000"/>
          </a:bodyPr>
          <a:lstStyle/>
          <a:p>
            <a:pPr marL="0" marR="0">
              <a:lnSpc>
                <a:spcPct val="107000"/>
              </a:lnSpc>
              <a:spcBef>
                <a:spcPts val="0"/>
              </a:spcBef>
              <a:spcAft>
                <a:spcPts val="800"/>
              </a:spcAft>
            </a:pPr>
            <a:r>
              <a:rPr lang="en-US" sz="31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6</a:t>
            </a: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Implement a sustainability plan to address compliance concerns and establish systems and processes to eliminate identified risks.  </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D48253F-160F-29F8-636E-21567CDFE4BF}"/>
              </a:ext>
            </a:extLst>
          </p:cNvPr>
          <p:cNvSpPr>
            <a:spLocks noGrp="1"/>
          </p:cNvSpPr>
          <p:nvPr>
            <p:ph idx="1"/>
          </p:nvPr>
        </p:nvSpPr>
        <p:spPr>
          <a:xfrm>
            <a:off x="1077362" y="2027583"/>
            <a:ext cx="9950103" cy="3913247"/>
          </a:xfrm>
        </p:spPr>
        <p:txBody>
          <a:bodyPr>
            <a:normAutofit lnSpcReduction="10000"/>
          </a:bodyPr>
          <a:lstStyle/>
          <a:p>
            <a:pPr marL="0" marR="0" indent="0">
              <a:lnSpc>
                <a:spcPct val="107000"/>
              </a:lnSpc>
              <a:spcBef>
                <a:spcPts val="600"/>
              </a:spcBef>
              <a:spcAft>
                <a:spcPts val="600"/>
              </a:spcAft>
              <a:buNone/>
            </a:pPr>
            <a:r>
              <a:rPr lang="en-US" sz="2800" b="1" dirty="0">
                <a:latin typeface="Calibri" panose="020F0502020204030204" pitchFamily="34" charset="0"/>
                <a:ea typeface="Calibri" panose="020F0502020204030204" pitchFamily="34" charset="0"/>
                <a:cs typeface="Calibri" panose="020F0502020204030204" pitchFamily="34" charset="0"/>
              </a:rPr>
              <a:t>Objective 6.1</a:t>
            </a:r>
            <a:r>
              <a:rPr lang="en-US" sz="2800" b="1" dirty="0" smtClean="0">
                <a:latin typeface="Calibri" panose="020F0502020204030204" pitchFamily="34" charset="0"/>
                <a:ea typeface="Calibri" panose="020F0502020204030204" pitchFamily="34" charset="0"/>
                <a:cs typeface="Calibri" panose="020F0502020204030204" pitchFamily="34" charset="0"/>
              </a:rPr>
              <a:t>:</a:t>
            </a:r>
            <a:r>
              <a:rPr lang="en-US" sz="2800" dirty="0" smtClean="0">
                <a:latin typeface="Calibri" panose="020F0502020204030204" pitchFamily="34" charset="0"/>
                <a:ea typeface="Calibri" panose="020F0502020204030204" pitchFamily="34" charset="0"/>
                <a:cs typeface="Calibri" panose="020F0502020204030204" pitchFamily="34" charset="0"/>
              </a:rPr>
              <a:t> Develop </a:t>
            </a:r>
            <a:r>
              <a:rPr lang="en-US" sz="2800" dirty="0">
                <a:latin typeface="Calibri" panose="020F0502020204030204" pitchFamily="34" charset="0"/>
                <a:ea typeface="Calibri" panose="020F0502020204030204" pitchFamily="34" charset="0"/>
                <a:cs typeface="Calibri" panose="020F0502020204030204" pitchFamily="34" charset="0"/>
              </a:rPr>
              <a:t>a partnership between the Sustainability Department and the Internal Audit Department to identify internal control weaknesses within the organization. </a:t>
            </a:r>
          </a:p>
          <a:p>
            <a:pPr marL="0" marR="0" indent="0">
              <a:lnSpc>
                <a:spcPct val="107000"/>
              </a:lnSpc>
              <a:spcBef>
                <a:spcPts val="600"/>
              </a:spcBef>
              <a:spcAft>
                <a:spcPts val="600"/>
              </a:spcAft>
              <a:buNone/>
            </a:pPr>
            <a:r>
              <a:rPr lang="en-US" sz="2800" b="1" dirty="0">
                <a:latin typeface="Calibri" panose="020F0502020204030204" pitchFamily="34" charset="0"/>
                <a:ea typeface="Calibri" panose="020F0502020204030204" pitchFamily="34" charset="0"/>
                <a:cs typeface="Calibri" panose="020F0502020204030204" pitchFamily="34" charset="0"/>
              </a:rPr>
              <a:t>Objective </a:t>
            </a:r>
            <a:r>
              <a:rPr lang="en-US" sz="2800" b="1" dirty="0" smtClean="0">
                <a:latin typeface="Calibri" panose="020F0502020204030204" pitchFamily="34" charset="0"/>
                <a:ea typeface="Calibri" panose="020F0502020204030204" pitchFamily="34" charset="0"/>
                <a:cs typeface="Calibri" panose="020F0502020204030204" pitchFamily="34" charset="0"/>
              </a:rPr>
              <a:t>6.2: </a:t>
            </a:r>
            <a:r>
              <a:rPr lang="en-US" sz="2800" dirty="0">
                <a:latin typeface="Calibri" panose="020F0502020204030204" pitchFamily="34" charset="0"/>
                <a:ea typeface="Calibri" panose="020F0502020204030204" pitchFamily="34" charset="0"/>
                <a:cs typeface="Calibri" panose="020F0502020204030204" pitchFamily="34" charset="0"/>
              </a:rPr>
              <a:t>The newly established Sustainability Department will create suitable plans to address and correct identified weaknesses. </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600"/>
              </a:spcBef>
              <a:spcAft>
                <a:spcPts val="600"/>
              </a:spcAft>
              <a:buNone/>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6.2: </a:t>
            </a:r>
            <a:r>
              <a:rPr lang="en-US" sz="2800" dirty="0">
                <a:effectLst/>
                <a:latin typeface="Calibri" panose="020F0502020204030204" pitchFamily="34" charset="0"/>
                <a:ea typeface="Calibri" panose="020F0502020204030204" pitchFamily="34" charset="0"/>
                <a:cs typeface="Calibri" panose="020F0502020204030204" pitchFamily="34" charset="0"/>
              </a:rPr>
              <a:t>Develop and implement an internal auditing schedule to review departmental policies and procedures while looking for ways to improve efficiency and productivity. </a:t>
            </a:r>
            <a:endParaRPr lang="en-US" dirty="0"/>
          </a:p>
        </p:txBody>
      </p:sp>
      <p:pic>
        <p:nvPicPr>
          <p:cNvPr id="4" name="Picture 3" descr="A picture containing logo&#10;&#10;Description automatically generated">
            <a:extLst>
              <a:ext uri="{FF2B5EF4-FFF2-40B4-BE49-F238E27FC236}">
                <a16:creationId xmlns:a16="http://schemas.microsoft.com/office/drawing/2014/main" id="{E003241D-33AC-7E08-31CD-40B8EF089CA5}"/>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1798643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1F48D-CD67-F5EA-BB88-AA4325662325}"/>
              </a:ext>
            </a:extLst>
          </p:cNvPr>
          <p:cNvSpPr>
            <a:spLocks noGrp="1"/>
          </p:cNvSpPr>
          <p:nvPr>
            <p:ph type="title"/>
          </p:nvPr>
        </p:nvSpPr>
        <p:spPr>
          <a:xfrm>
            <a:off x="1021399" y="397117"/>
            <a:ext cx="10922924" cy="2006141"/>
          </a:xfrm>
        </p:spPr>
        <p:txBody>
          <a:bodyPr>
            <a:normAutofit fontScale="90000"/>
          </a:bodyPr>
          <a:lstStyle/>
          <a:p>
            <a:pPr marL="0" marR="0">
              <a:lnSpc>
                <a:spcPct val="107000"/>
              </a:lnSpc>
              <a:spcBef>
                <a:spcPts val="600"/>
              </a:spcBef>
              <a:spcAft>
                <a:spcPts val="600"/>
              </a:spcAft>
            </a:pPr>
            <a:r>
              <a:rPr lang="en-US" sz="31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7</a:t>
            </a: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Identify revenue generating opportunities that </a:t>
            </a:r>
            <a:r>
              <a:rPr lang="en-US" sz="31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increase current revenue levels and mitigate </a:t>
            </a: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risk associated with losing funding sources.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397C1E4-A2C7-AB53-7ACD-9E24D977CA21}"/>
              </a:ext>
            </a:extLst>
          </p:cNvPr>
          <p:cNvSpPr>
            <a:spLocks noGrp="1"/>
          </p:cNvSpPr>
          <p:nvPr>
            <p:ph idx="1"/>
          </p:nvPr>
        </p:nvSpPr>
        <p:spPr>
          <a:xfrm>
            <a:off x="1021399" y="1913752"/>
            <a:ext cx="9950103" cy="3513514"/>
          </a:xfrm>
        </p:spPr>
        <p:txBody>
          <a:bodyPr>
            <a:normAutofit fontScale="70000" lnSpcReduction="20000"/>
          </a:bodyPr>
          <a:lstStyle/>
          <a:p>
            <a:pPr marL="0" indent="0">
              <a:buNone/>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7.1:</a:t>
            </a:r>
            <a:r>
              <a:rPr lang="en-US" sz="2800" dirty="0">
                <a:effectLst/>
                <a:latin typeface="Calibri" panose="020F0502020204030204" pitchFamily="34" charset="0"/>
                <a:ea typeface="Calibri" panose="020F0502020204030204" pitchFamily="34" charset="0"/>
                <a:cs typeface="Calibri" panose="020F0502020204030204" pitchFamily="34" charset="0"/>
              </a:rPr>
              <a:t>  Identify and evaluate potential new initiatives and/or partnerships to finance, construct, rehabilitate, repair, and assess housing statewide in ways that increase flexibility and innovation while raising revenue for agency activities.</a:t>
            </a:r>
          </a:p>
          <a:p>
            <a:pPr marL="0" indent="0">
              <a:buNone/>
            </a:pPr>
            <a:r>
              <a:rPr lang="en-US" sz="2800" b="1" dirty="0">
                <a:latin typeface="Calibri" panose="020F0502020204030204" pitchFamily="34" charset="0"/>
                <a:cs typeface="Calibri" panose="020F0502020204030204" pitchFamily="34" charset="0"/>
              </a:rPr>
              <a:t>Objective 7.2: </a:t>
            </a:r>
            <a:r>
              <a:rPr lang="en-US" sz="2800" dirty="0">
                <a:latin typeface="Calibri" panose="020F0502020204030204" pitchFamily="34" charset="0"/>
                <a:cs typeface="Calibri" panose="020F0502020204030204" pitchFamily="34" charset="0"/>
              </a:rPr>
              <a:t>Evaluate appropriateness of existing fee schedules to determine if fees are in line with current market rates and develop new fee categories as warranted and approved. </a:t>
            </a:r>
          </a:p>
          <a:p>
            <a:pPr marL="0" indent="0">
              <a:buNone/>
            </a:pPr>
            <a:r>
              <a:rPr lang="en-US" sz="2800" b="1" dirty="0">
                <a:latin typeface="Calibri" panose="020F0502020204030204" pitchFamily="34" charset="0"/>
                <a:cs typeface="Calibri" panose="020F0502020204030204" pitchFamily="34" charset="0"/>
              </a:rPr>
              <a:t>Objective 7.3: </a:t>
            </a:r>
            <a:r>
              <a:rPr lang="en-US" sz="2800" dirty="0">
                <a:latin typeface="Calibri" panose="020F0502020204030204" pitchFamily="34" charset="0"/>
                <a:cs typeface="Calibri" panose="020F0502020204030204" pitchFamily="34" charset="0"/>
              </a:rPr>
              <a:t>Maximize the training space at the Industriplex location and ability to generate rental revenue at the Mid-City Gardens facility</a:t>
            </a:r>
            <a:r>
              <a:rPr lang="en-US" sz="2800" dirty="0" smtClean="0">
                <a:latin typeface="Calibri" panose="020F0502020204030204" pitchFamily="34" charset="0"/>
                <a:cs typeface="Calibri" panose="020F0502020204030204" pitchFamily="34" charset="0"/>
              </a:rPr>
              <a:t>.</a:t>
            </a:r>
          </a:p>
          <a:p>
            <a:pPr marL="0" indent="0">
              <a:buNone/>
            </a:pPr>
            <a:r>
              <a:rPr lang="en-US" sz="2800" b="1" dirty="0" smtClean="0">
                <a:latin typeface="Calibri" panose="020F0502020204030204" pitchFamily="34" charset="0"/>
                <a:cs typeface="Calibri" panose="020F0502020204030204" pitchFamily="34" charset="0"/>
              </a:rPr>
              <a:t>Objective 7.4 </a:t>
            </a:r>
            <a:r>
              <a:rPr lang="en-US" sz="2800" dirty="0" smtClean="0">
                <a:latin typeface="Calibri" panose="020F0502020204030204" pitchFamily="34" charset="0"/>
                <a:cs typeface="Calibri" panose="020F0502020204030204" pitchFamily="34" charset="0"/>
              </a:rPr>
              <a:t>Explore new programmatic opportunities that fulfill the mission, while striking the balance between program delivery costs and income generation. </a:t>
            </a:r>
            <a:endParaRPr lang="en-US" sz="2800" dirty="0">
              <a:latin typeface="Calibri" panose="020F0502020204030204" pitchFamily="34" charset="0"/>
              <a:cs typeface="Calibri" panose="020F0502020204030204" pitchFamily="34" charset="0"/>
            </a:endParaRPr>
          </a:p>
        </p:txBody>
      </p:sp>
      <p:pic>
        <p:nvPicPr>
          <p:cNvPr id="4" name="Picture 3" descr="A picture containing logo&#10;&#10;Description automatically generated">
            <a:extLst>
              <a:ext uri="{FF2B5EF4-FFF2-40B4-BE49-F238E27FC236}">
                <a16:creationId xmlns:a16="http://schemas.microsoft.com/office/drawing/2014/main" id="{8F1BD154-38AA-B144-2EB8-27AF0778B5F6}"/>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1702677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1F48D-CD67-F5EA-BB88-AA4325662325}"/>
              </a:ext>
            </a:extLst>
          </p:cNvPr>
          <p:cNvSpPr>
            <a:spLocks noGrp="1"/>
          </p:cNvSpPr>
          <p:nvPr>
            <p:ph type="title"/>
          </p:nvPr>
        </p:nvSpPr>
        <p:spPr>
          <a:xfrm>
            <a:off x="1120948" y="-326971"/>
            <a:ext cx="10922924" cy="2155770"/>
          </a:xfrm>
        </p:spPr>
        <p:txBody>
          <a:bodyPr>
            <a:normAutofit/>
          </a:bodyPr>
          <a:lstStyle/>
          <a:p>
            <a:pPr>
              <a:lnSpc>
                <a:spcPct val="107000"/>
              </a:lnSpc>
              <a:spcBef>
                <a:spcPts val="600"/>
              </a:spcBef>
              <a:spcAft>
                <a:spcPts val="600"/>
              </a:spcAft>
            </a:pPr>
            <a:r>
              <a:rPr lang="en-US" sz="31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8</a:t>
            </a:r>
            <a: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Weave the philosophy and principles of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diversity, equity, and inclusion (DEI) </a:t>
            </a:r>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throughout </a:t>
            </a:r>
            <a:r>
              <a:rPr lang="en-US" sz="2800" dirty="0" smtClean="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LHC’s </a:t>
            </a:r>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programs, policies, and procedures.</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a:t>
            </a:r>
            <a:endParaRPr lang="en-US" dirty="0"/>
          </a:p>
        </p:txBody>
      </p:sp>
      <p:sp>
        <p:nvSpPr>
          <p:cNvPr id="3" name="Content Placeholder 2">
            <a:extLst>
              <a:ext uri="{FF2B5EF4-FFF2-40B4-BE49-F238E27FC236}">
                <a16:creationId xmlns:a16="http://schemas.microsoft.com/office/drawing/2014/main" id="{1397C1E4-A2C7-AB53-7ACD-9E24D977CA21}"/>
              </a:ext>
            </a:extLst>
          </p:cNvPr>
          <p:cNvSpPr>
            <a:spLocks noGrp="1"/>
          </p:cNvSpPr>
          <p:nvPr>
            <p:ph idx="1"/>
          </p:nvPr>
        </p:nvSpPr>
        <p:spPr>
          <a:xfrm>
            <a:off x="1120948" y="1961322"/>
            <a:ext cx="9950103" cy="4455623"/>
          </a:xfrm>
        </p:spPr>
        <p:txBody>
          <a:bodyPr>
            <a:normAutofit/>
          </a:bodyPr>
          <a:lstStyle/>
          <a:p>
            <a:pPr marL="0" marR="0" indent="0">
              <a:lnSpc>
                <a:spcPct val="107000"/>
              </a:lnSpc>
              <a:spcBef>
                <a:spcPts val="600"/>
              </a:spcBef>
              <a:spcAft>
                <a:spcPts val="600"/>
              </a:spcAft>
              <a:buNone/>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8.1: </a:t>
            </a:r>
            <a:r>
              <a:rPr lang="en-US" sz="2400" dirty="0">
                <a:effectLst/>
                <a:latin typeface="Calibri" panose="020F0502020204030204" pitchFamily="34" charset="0"/>
                <a:ea typeface="Calibri" panose="020F0502020204030204" pitchFamily="34" charset="0"/>
                <a:cs typeface="Calibri" panose="020F0502020204030204" pitchFamily="34" charset="0"/>
              </a:rPr>
              <a:t>Creation of Emerging Developer Training and Engagement program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8.2: </a:t>
            </a:r>
            <a:r>
              <a:rPr lang="en-US" sz="2400" dirty="0">
                <a:effectLst/>
                <a:latin typeface="Calibri" panose="020F0502020204030204" pitchFamily="34" charset="0"/>
                <a:ea typeface="Calibri" panose="020F0502020204030204" pitchFamily="34" charset="0"/>
                <a:cs typeface="Calibri" panose="020F0502020204030204" pitchFamily="34" charset="0"/>
              </a:rPr>
              <a:t>Fund housing and community service programs to build inclusive communities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8.3: </a:t>
            </a:r>
            <a:r>
              <a:rPr lang="en-US" sz="2400" dirty="0">
                <a:effectLst/>
                <a:latin typeface="Calibri" panose="020F0502020204030204" pitchFamily="34" charset="0"/>
                <a:ea typeface="Calibri" panose="020F0502020204030204" pitchFamily="34" charset="0"/>
                <a:cs typeface="Calibri" panose="020F0502020204030204" pitchFamily="34" charset="0"/>
              </a:rPr>
              <a:t>Identify and modify policies and procedures to remove barriers across the housing continuum for vulnerable populations </a:t>
            </a:r>
            <a:endParaRPr lang="en-US" sz="2400" dirty="0" smtClean="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600"/>
              </a:spcBef>
              <a:spcAft>
                <a:spcPts val="600"/>
              </a:spcAft>
              <a:buNone/>
            </a:pPr>
            <a:r>
              <a:rPr lang="en-US" sz="2400" b="1" dirty="0" smtClean="0">
                <a:latin typeface="Calibri" panose="020F0502020204030204" pitchFamily="34" charset="0"/>
                <a:ea typeface="Calibri" panose="020F0502020204030204" pitchFamily="34" charset="0"/>
                <a:cs typeface="Calibri" panose="020F0502020204030204" pitchFamily="34" charset="0"/>
              </a:rPr>
              <a:t>Objective 8.4</a:t>
            </a:r>
            <a:r>
              <a:rPr lang="en-US" sz="2400" dirty="0" smtClean="0">
                <a:latin typeface="Calibri" panose="020F0502020204030204" pitchFamily="34" charset="0"/>
                <a:ea typeface="Calibri" panose="020F0502020204030204" pitchFamily="34" charset="0"/>
                <a:cs typeface="Calibri" panose="020F0502020204030204" pitchFamily="34" charset="0"/>
              </a:rPr>
              <a:t>: Implement new policy and amend current policies that incentivize minority participation.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icture containing logo&#10;&#10;Description automatically generated">
            <a:extLst>
              <a:ext uri="{FF2B5EF4-FFF2-40B4-BE49-F238E27FC236}">
                <a16:creationId xmlns:a16="http://schemas.microsoft.com/office/drawing/2014/main" id="{251DE4D4-E5BF-82EC-3893-F7D87EDB4F7E}"/>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4138582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E879B-31EA-11C2-D48A-CA5CBF5F6EB5}"/>
              </a:ext>
            </a:extLst>
          </p:cNvPr>
          <p:cNvSpPr>
            <a:spLocks noGrp="1"/>
          </p:cNvSpPr>
          <p:nvPr>
            <p:ph type="title"/>
          </p:nvPr>
        </p:nvSpPr>
        <p:spPr>
          <a:xfrm>
            <a:off x="914293" y="670558"/>
            <a:ext cx="10395698" cy="1507376"/>
          </a:xfrm>
        </p:spPr>
        <p:txBody>
          <a:bodyPr>
            <a:normAutofit fontScale="90000"/>
          </a:bodyPr>
          <a:lstStyle/>
          <a:p>
            <a:pPr marL="0" marR="0">
              <a:lnSpc>
                <a:spcPct val="107000"/>
              </a:lnSpc>
              <a:spcBef>
                <a:spcPts val="600"/>
              </a:spcBef>
              <a:spcAft>
                <a:spcPts val="600"/>
              </a:spcAft>
            </a:pPr>
            <a:r>
              <a:rPr lang="en-US" sz="3200" b="1" i="1" dirty="0">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9 </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Create a culture of service excellence by attracting and retaining a well-trained, professional workforce and providing the resources and technology they need to achieve the mission of the LHC</a:t>
            </a:r>
            <a:endParaRPr lang="en-US" dirty="0">
              <a:solidFill>
                <a:schemeClr val="tx2">
                  <a:lumMod val="75000"/>
                  <a:lumOff val="25000"/>
                </a:schemeClr>
              </a:solidFill>
            </a:endParaRPr>
          </a:p>
        </p:txBody>
      </p:sp>
      <p:sp>
        <p:nvSpPr>
          <p:cNvPr id="3" name="Content Placeholder 2">
            <a:extLst>
              <a:ext uri="{FF2B5EF4-FFF2-40B4-BE49-F238E27FC236}">
                <a16:creationId xmlns:a16="http://schemas.microsoft.com/office/drawing/2014/main" id="{A535DCFD-BFC6-1B40-27DA-5ADF5A26259E}"/>
              </a:ext>
            </a:extLst>
          </p:cNvPr>
          <p:cNvSpPr>
            <a:spLocks noGrp="1"/>
          </p:cNvSpPr>
          <p:nvPr>
            <p:ph idx="1"/>
          </p:nvPr>
        </p:nvSpPr>
        <p:spPr>
          <a:xfrm>
            <a:off x="914293" y="2223836"/>
            <a:ext cx="11172306" cy="5057522"/>
          </a:xfrm>
        </p:spPr>
        <p:txBody>
          <a:bodyPr>
            <a:normAutofit/>
          </a:bodyPr>
          <a:lstStyle/>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9.1: </a:t>
            </a:r>
            <a:r>
              <a:rPr lang="en-US" sz="2000" dirty="0" smtClean="0">
                <a:effectLst/>
                <a:latin typeface="Calibri" panose="020F0502020204030204" pitchFamily="34" charset="0"/>
                <a:ea typeface="Calibri" panose="020F0502020204030204" pitchFamily="34" charset="0"/>
                <a:cs typeface="Calibri" panose="020F0502020204030204" pitchFamily="34" charset="0"/>
              </a:rPr>
              <a:t>Encourage </a:t>
            </a:r>
            <a:r>
              <a:rPr lang="en-US" sz="2000" dirty="0">
                <a:effectLst/>
                <a:latin typeface="Calibri" panose="020F0502020204030204" pitchFamily="34" charset="0"/>
                <a:ea typeface="Calibri" panose="020F0502020204030204" pitchFamily="34" charset="0"/>
                <a:cs typeface="Calibri" panose="020F0502020204030204" pitchFamily="34" charset="0"/>
              </a:rPr>
              <a:t>professional development and ensure </a:t>
            </a:r>
            <a:r>
              <a:rPr lang="en-US" sz="2000" dirty="0" smtClean="0">
                <a:effectLst/>
                <a:latin typeface="Calibri" panose="020F0502020204030204" pitchFamily="34" charset="0"/>
                <a:ea typeface="Calibri" panose="020F0502020204030204" pitchFamily="34" charset="0"/>
                <a:cs typeface="Calibri" panose="020F0502020204030204" pitchFamily="34" charset="0"/>
              </a:rPr>
              <a:t>the </a:t>
            </a:r>
            <a:r>
              <a:rPr lang="en-US" sz="2000" dirty="0">
                <a:effectLst/>
                <a:latin typeface="Calibri" panose="020F0502020204030204" pitchFamily="34" charset="0"/>
                <a:ea typeface="Calibri" panose="020F0502020204030204" pitchFamily="34" charset="0"/>
                <a:cs typeface="Calibri" panose="020F0502020204030204" pitchFamily="34" charset="0"/>
              </a:rPr>
              <a:t>evaluation process allows alignment of professional development activities to individual goals.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9.2: </a:t>
            </a:r>
            <a:r>
              <a:rPr lang="en-US" sz="2000" dirty="0" smtClean="0">
                <a:effectLst/>
                <a:latin typeface="Calibri" panose="020F0502020204030204" pitchFamily="34" charset="0"/>
                <a:ea typeface="Calibri" panose="020F0502020204030204" pitchFamily="34" charset="0"/>
                <a:cs typeface="Calibri" panose="020F0502020204030204" pitchFamily="34" charset="0"/>
              </a:rPr>
              <a:t>Review/revise </a:t>
            </a:r>
            <a:r>
              <a:rPr lang="en-US" sz="2000" dirty="0">
                <a:effectLst/>
                <a:latin typeface="Calibri" panose="020F0502020204030204" pitchFamily="34" charset="0"/>
                <a:ea typeface="Calibri" panose="020F0502020204030204" pitchFamily="34" charset="0"/>
                <a:cs typeface="Calibri" panose="020F0502020204030204" pitchFamily="34" charset="0"/>
              </a:rPr>
              <a:t>the onboarding process and increase education and awareness opportunities for all staff to better understand the work of the </a:t>
            </a:r>
            <a:r>
              <a:rPr lang="en-US" sz="2000" dirty="0" smtClean="0">
                <a:latin typeface="Calibri" panose="020F0502020204030204" pitchFamily="34" charset="0"/>
                <a:ea typeface="Calibri" panose="020F0502020204030204" pitchFamily="34" charset="0"/>
                <a:cs typeface="Calibri" panose="020F0502020204030204" pitchFamily="34" charset="0"/>
              </a:rPr>
              <a:t>Corporation</a:t>
            </a:r>
            <a:r>
              <a:rPr lang="en-US" sz="2000" dirty="0" smtClean="0">
                <a:effectLst/>
                <a:latin typeface="Calibri" panose="020F0502020204030204" pitchFamily="34" charset="0"/>
                <a:ea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9.3: </a:t>
            </a:r>
            <a:r>
              <a:rPr lang="en-US" sz="2000" dirty="0" smtClean="0">
                <a:effectLst/>
                <a:latin typeface="Calibri" panose="020F0502020204030204" pitchFamily="34" charset="0"/>
                <a:ea typeface="Calibri" panose="020F0502020204030204" pitchFamily="34" charset="0"/>
                <a:cs typeface="Calibri" panose="020F0502020204030204" pitchFamily="34" charset="0"/>
              </a:rPr>
              <a:t>Develop </a:t>
            </a:r>
            <a:r>
              <a:rPr lang="en-US" sz="2000" dirty="0">
                <a:effectLst/>
                <a:latin typeface="Calibri" panose="020F0502020204030204" pitchFamily="34" charset="0"/>
                <a:ea typeface="Calibri" panose="020F0502020204030204" pitchFamily="34" charset="0"/>
                <a:cs typeface="Calibri" panose="020F0502020204030204" pitchFamily="34" charset="0"/>
              </a:rPr>
              <a:t>and maintain a succession plan to mitigate the loss of institutional knowledge. </a:t>
            </a:r>
          </a:p>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9.4: </a:t>
            </a:r>
            <a:r>
              <a:rPr lang="en-US" sz="2000" dirty="0" smtClean="0">
                <a:effectLst/>
                <a:latin typeface="Calibri" panose="020F0502020204030204" pitchFamily="34" charset="0"/>
                <a:ea typeface="Calibri" panose="020F0502020204030204" pitchFamily="34" charset="0"/>
                <a:cs typeface="Calibri" panose="020F0502020204030204" pitchFamily="34" charset="0"/>
              </a:rPr>
              <a:t>Create </a:t>
            </a:r>
            <a:r>
              <a:rPr lang="en-US" sz="2000" dirty="0">
                <a:effectLst/>
                <a:latin typeface="Calibri" panose="020F0502020204030204" pitchFamily="34" charset="0"/>
                <a:ea typeface="Calibri" panose="020F0502020204030204" pitchFamily="34" charset="0"/>
                <a:cs typeface="Calibri" panose="020F0502020204030204" pitchFamily="34" charset="0"/>
              </a:rPr>
              <a:t>a system for employees to voice concerns.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9.5: </a:t>
            </a:r>
            <a:r>
              <a:rPr lang="en-US" sz="2000" dirty="0" smtClean="0">
                <a:effectLst/>
                <a:latin typeface="Calibri" panose="020F0502020204030204" pitchFamily="34" charset="0"/>
                <a:ea typeface="Calibri" panose="020F0502020204030204" pitchFamily="34" charset="0"/>
                <a:cs typeface="Calibri" panose="020F0502020204030204" pitchFamily="34" charset="0"/>
              </a:rPr>
              <a:t>Ensure equitable pay standards and </a:t>
            </a:r>
            <a:r>
              <a:rPr lang="en-US" sz="2000" dirty="0">
                <a:effectLst/>
                <a:latin typeface="Calibri" panose="020F0502020204030204" pitchFamily="34" charset="0"/>
                <a:ea typeface="Calibri" panose="020F0502020204030204" pitchFamily="34" charset="0"/>
                <a:cs typeface="Calibri" panose="020F0502020204030204" pitchFamily="34" charset="0"/>
              </a:rPr>
              <a:t>proper use of pay tools across the Corporation.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000" b="1" dirty="0">
                <a:effectLst/>
                <a:latin typeface="Calibri" panose="020F0502020204030204" pitchFamily="34" charset="0"/>
                <a:ea typeface="Calibri" panose="020F0502020204030204" pitchFamily="34" charset="0"/>
                <a:cs typeface="Calibri" panose="020F0502020204030204" pitchFamily="34" charset="0"/>
              </a:rPr>
              <a:t>Objective 9.6: </a:t>
            </a:r>
            <a:r>
              <a:rPr lang="en-US" sz="2000" dirty="0" smtClean="0">
                <a:effectLst/>
                <a:latin typeface="Calibri" panose="020F0502020204030204" pitchFamily="34" charset="0"/>
                <a:ea typeface="Calibri" panose="020F0502020204030204" pitchFamily="34" charset="0"/>
                <a:cs typeface="Calibri" panose="020F0502020204030204" pitchFamily="34" charset="0"/>
              </a:rPr>
              <a:t>Ensure </a:t>
            </a:r>
            <a:r>
              <a:rPr lang="en-US" sz="2000" dirty="0">
                <a:effectLst/>
                <a:latin typeface="Calibri" panose="020F0502020204030204" pitchFamily="34" charset="0"/>
                <a:ea typeface="Calibri" panose="020F0502020204030204" pitchFamily="34" charset="0"/>
                <a:cs typeface="Calibri" panose="020F0502020204030204" pitchFamily="34" charset="0"/>
              </a:rPr>
              <a:t>that all departments have adequate capacity and tools needed to perform.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A picture containing logo&#10;&#10;Description automatically generated">
            <a:extLst>
              <a:ext uri="{FF2B5EF4-FFF2-40B4-BE49-F238E27FC236}">
                <a16:creationId xmlns:a16="http://schemas.microsoft.com/office/drawing/2014/main" id="{ACCD90E2-CAC4-2040-7D8F-7B2FC889E39D}"/>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4040412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ADBD197-0B30-C7C4-7597-B622061777F9}"/>
              </a:ext>
            </a:extLst>
          </p:cNvPr>
          <p:cNvGraphicFramePr>
            <a:graphicFrameLocks noGrp="1"/>
          </p:cNvGraphicFramePr>
          <p:nvPr>
            <p:extLst>
              <p:ext uri="{D42A27DB-BD31-4B8C-83A1-F6EECF244321}">
                <p14:modId xmlns:p14="http://schemas.microsoft.com/office/powerpoint/2010/main" val="3646801233"/>
              </p:ext>
            </p:extLst>
          </p:nvPr>
        </p:nvGraphicFramePr>
        <p:xfrm>
          <a:off x="1051441" y="2185178"/>
          <a:ext cx="9215715" cy="3949360"/>
        </p:xfrm>
        <a:graphic>
          <a:graphicData uri="http://schemas.openxmlformats.org/drawingml/2006/table">
            <a:tbl>
              <a:tblPr firstRow="1" firstCol="1" bandRow="1">
                <a:tableStyleId>{46F890A9-2807-4EBB-B81D-B2AA78EC7F39}</a:tableStyleId>
              </a:tblPr>
              <a:tblGrid>
                <a:gridCol w="3596759">
                  <a:extLst>
                    <a:ext uri="{9D8B030D-6E8A-4147-A177-3AD203B41FA5}">
                      <a16:colId xmlns:a16="http://schemas.microsoft.com/office/drawing/2014/main" val="1117726469"/>
                    </a:ext>
                  </a:extLst>
                </a:gridCol>
                <a:gridCol w="3644900">
                  <a:extLst>
                    <a:ext uri="{9D8B030D-6E8A-4147-A177-3AD203B41FA5}">
                      <a16:colId xmlns:a16="http://schemas.microsoft.com/office/drawing/2014/main" val="1810457244"/>
                    </a:ext>
                  </a:extLst>
                </a:gridCol>
                <a:gridCol w="1974056">
                  <a:extLst>
                    <a:ext uri="{9D8B030D-6E8A-4147-A177-3AD203B41FA5}">
                      <a16:colId xmlns:a16="http://schemas.microsoft.com/office/drawing/2014/main" val="1974165359"/>
                    </a:ext>
                  </a:extLst>
                </a:gridCol>
              </a:tblGrid>
              <a:tr h="587309">
                <a:tc>
                  <a:txBody>
                    <a:bodyPr/>
                    <a:lstStyle/>
                    <a:p>
                      <a:pPr marL="0" marR="0">
                        <a:spcBef>
                          <a:spcPts val="0"/>
                        </a:spcBef>
                        <a:spcAft>
                          <a:spcPts val="0"/>
                        </a:spcAft>
                      </a:pPr>
                      <a:r>
                        <a:rPr lang="en-US" sz="2400" b="0" dirty="0">
                          <a:effectLst/>
                          <a:latin typeface="Avenir Next" panose="020B0503020202020204" pitchFamily="34" charset="0"/>
                        </a:rPr>
                        <a:t>Activities</a:t>
                      </a:r>
                      <a:endParaRPr lang="en-US" sz="24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400" b="0" dirty="0">
                          <a:effectLst/>
                          <a:latin typeface="Avenir Next" panose="020B0503020202020204" pitchFamily="34" charset="0"/>
                        </a:rPr>
                        <a:t>Description</a:t>
                      </a:r>
                      <a:endParaRPr lang="en-US" sz="24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400" b="0" dirty="0">
                          <a:effectLst/>
                          <a:latin typeface="Avenir Next" panose="020B0503020202020204" pitchFamily="34" charset="0"/>
                        </a:rPr>
                        <a:t>Dates</a:t>
                      </a:r>
                      <a:endParaRPr lang="en-US" sz="24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5905948"/>
                  </a:ext>
                </a:extLst>
              </a:tr>
              <a:tr h="658077">
                <a:tc>
                  <a:txBody>
                    <a:bodyPr/>
                    <a:lstStyle/>
                    <a:p>
                      <a:pPr marL="0" marR="0">
                        <a:spcBef>
                          <a:spcPts val="0"/>
                        </a:spcBef>
                        <a:spcAft>
                          <a:spcPts val="0"/>
                        </a:spcAft>
                      </a:pPr>
                      <a:r>
                        <a:rPr lang="en-US" sz="1600" b="0" dirty="0">
                          <a:effectLst/>
                          <a:latin typeface="Avenir Next" panose="020B0503020202020204" pitchFamily="34" charset="0"/>
                        </a:rPr>
                        <a:t>Developer Roundtable </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Focused Discussion</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6/15</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2558629"/>
                  </a:ext>
                </a:extLst>
              </a:tr>
              <a:tr h="658077">
                <a:tc>
                  <a:txBody>
                    <a:bodyPr/>
                    <a:lstStyle/>
                    <a:p>
                      <a:pPr marL="0" marR="0">
                        <a:spcBef>
                          <a:spcPts val="0"/>
                        </a:spcBef>
                        <a:spcAft>
                          <a:spcPts val="0"/>
                        </a:spcAft>
                      </a:pPr>
                      <a:r>
                        <a:rPr lang="en-US" sz="1600" b="0" dirty="0">
                          <a:effectLst/>
                          <a:latin typeface="Avenir Next" panose="020B0503020202020204" pitchFamily="34" charset="0"/>
                        </a:rPr>
                        <a:t>Employee</a:t>
                      </a:r>
                      <a:r>
                        <a:rPr lang="en-US" sz="1600" b="0" baseline="0" dirty="0">
                          <a:effectLst/>
                          <a:latin typeface="Avenir Next" panose="020B0503020202020204" pitchFamily="34" charset="0"/>
                        </a:rPr>
                        <a:t> </a:t>
                      </a:r>
                      <a:r>
                        <a:rPr lang="en-US" sz="1600" b="0" dirty="0">
                          <a:effectLst/>
                          <a:latin typeface="Avenir Next" panose="020B0503020202020204" pitchFamily="34" charset="0"/>
                        </a:rPr>
                        <a:t>Input </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Focus Groups</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i="0" dirty="0">
                          <a:effectLst/>
                          <a:latin typeface="Avenir Next" panose="020B0503020202020204" pitchFamily="34" charset="0"/>
                          <a:ea typeface="+mn-ea"/>
                          <a:cs typeface="+mn-cs"/>
                        </a:rPr>
                        <a:t>7/7 – 7/8</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3302465"/>
                  </a:ext>
                </a:extLst>
              </a:tr>
              <a:tr h="658077">
                <a:tc>
                  <a:txBody>
                    <a:bodyPr/>
                    <a:lstStyle/>
                    <a:p>
                      <a:pPr marL="0" marR="0">
                        <a:spcBef>
                          <a:spcPts val="0"/>
                        </a:spcBef>
                        <a:spcAft>
                          <a:spcPts val="0"/>
                        </a:spcAft>
                      </a:pPr>
                      <a:r>
                        <a:rPr lang="en-US" sz="1600" b="0" dirty="0">
                          <a:effectLst/>
                          <a:latin typeface="Avenir Next" panose="020B0503020202020204" pitchFamily="34" charset="0"/>
                        </a:rPr>
                        <a:t>Developer</a:t>
                      </a:r>
                      <a:r>
                        <a:rPr lang="en-US" sz="1600" b="0" baseline="0" dirty="0">
                          <a:effectLst/>
                          <a:latin typeface="Avenir Next" panose="020B0503020202020204" pitchFamily="34" charset="0"/>
                        </a:rPr>
                        <a:t> </a:t>
                      </a:r>
                      <a:r>
                        <a:rPr lang="en-US" sz="1600" b="0" dirty="0">
                          <a:effectLst/>
                          <a:latin typeface="Avenir Next" panose="020B0503020202020204" pitchFamily="34" charset="0"/>
                        </a:rPr>
                        <a:t>Input </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Online Survey</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i="0" dirty="0">
                          <a:effectLst/>
                          <a:latin typeface="Avenir Next" panose="020B0503020202020204" pitchFamily="34" charset="0"/>
                          <a:ea typeface="Calibri" panose="020F0502020204030204" pitchFamily="34" charset="0"/>
                          <a:cs typeface="Times New Roman" panose="02020603050405020304" pitchFamily="18" charset="0"/>
                        </a:rPr>
                        <a:t>8/9 – 8/19</a:t>
                      </a:r>
                    </a:p>
                  </a:txBody>
                  <a:tcPr marL="68580" marR="68580" marT="0" marB="0"/>
                </a:tc>
                <a:extLst>
                  <a:ext uri="{0D108BD9-81ED-4DB2-BD59-A6C34878D82A}">
                    <a16:rowId xmlns:a16="http://schemas.microsoft.com/office/drawing/2014/main" val="2467704099"/>
                  </a:ext>
                </a:extLst>
              </a:tr>
              <a:tr h="729743">
                <a:tc>
                  <a:txBody>
                    <a:bodyPr/>
                    <a:lstStyle/>
                    <a:p>
                      <a:pPr marL="0" marR="0">
                        <a:spcBef>
                          <a:spcPts val="0"/>
                        </a:spcBef>
                        <a:spcAft>
                          <a:spcPts val="0"/>
                        </a:spcAft>
                      </a:pPr>
                      <a:r>
                        <a:rPr lang="en-US" sz="1600" b="0" i="0" dirty="0">
                          <a:effectLst/>
                          <a:latin typeface="Avenir Next" panose="020B0503020202020204" pitchFamily="34" charset="0"/>
                          <a:ea typeface="Calibri" panose="020F0502020204030204" pitchFamily="34" charset="0"/>
                          <a:cs typeface="Times New Roman" panose="02020603050405020304" pitchFamily="18" charset="0"/>
                        </a:rPr>
                        <a:t>Statewide Roadshow – 21 Total Locations </a:t>
                      </a:r>
                    </a:p>
                  </a:txBody>
                  <a:tcPr marL="68580" marR="68580" marT="0" marB="0"/>
                </a:tc>
                <a:tc>
                  <a:txBody>
                    <a:bodyPr/>
                    <a:lstStyle/>
                    <a:p>
                      <a:pPr marL="0" marR="0">
                        <a:spcBef>
                          <a:spcPts val="0"/>
                        </a:spcBef>
                        <a:spcAft>
                          <a:spcPts val="0"/>
                        </a:spcAft>
                      </a:pPr>
                      <a:r>
                        <a:rPr lang="en-US" sz="1600" b="0" i="0" dirty="0">
                          <a:effectLst/>
                          <a:latin typeface="Avenir Next" panose="020B0503020202020204" pitchFamily="34" charset="0"/>
                          <a:ea typeface="Calibri" panose="020F0502020204030204" pitchFamily="34" charset="0"/>
                          <a:cs typeface="Times New Roman" panose="02020603050405020304" pitchFamily="18" charset="0"/>
                        </a:rPr>
                        <a:t>Outreach and Listening Tour</a:t>
                      </a:r>
                    </a:p>
                  </a:txBody>
                  <a:tcPr marL="68580" marR="68580" marT="0" marB="0"/>
                </a:tc>
                <a:tc>
                  <a:txBody>
                    <a:bodyPr/>
                    <a:lstStyle/>
                    <a:p>
                      <a:pPr marL="0" marR="0">
                        <a:spcBef>
                          <a:spcPts val="0"/>
                        </a:spcBef>
                        <a:spcAft>
                          <a:spcPts val="0"/>
                        </a:spcAft>
                      </a:pPr>
                      <a:r>
                        <a:rPr lang="en-US" sz="1600" b="0" i="0" dirty="0">
                          <a:effectLst/>
                          <a:latin typeface="Avenir Next" panose="020B0503020202020204" pitchFamily="34" charset="0"/>
                          <a:ea typeface="Calibri" panose="020F0502020204030204" pitchFamily="34" charset="0"/>
                          <a:cs typeface="Times New Roman" panose="02020603050405020304" pitchFamily="18" charset="0"/>
                        </a:rPr>
                        <a:t>8/15 </a:t>
                      </a:r>
                      <a:r>
                        <a:rPr lang="en-US" sz="1600" b="0" dirty="0">
                          <a:effectLst/>
                          <a:latin typeface="Avenir Next" panose="020B0503020202020204" pitchFamily="34" charset="0"/>
                        </a:rPr>
                        <a:t>– </a:t>
                      </a:r>
                      <a:r>
                        <a:rPr lang="en-US" sz="1600" b="0" i="0" dirty="0">
                          <a:effectLst/>
                          <a:latin typeface="Avenir Next" panose="020B0503020202020204" pitchFamily="34" charset="0"/>
                          <a:ea typeface="Calibri" panose="020F0502020204030204" pitchFamily="34" charset="0"/>
                          <a:cs typeface="Times New Roman" panose="02020603050405020304" pitchFamily="18" charset="0"/>
                        </a:rPr>
                        <a:t>9/21</a:t>
                      </a:r>
                    </a:p>
                  </a:txBody>
                  <a:tcPr marL="68580" marR="68580" marT="0" marB="0"/>
                </a:tc>
                <a:extLst>
                  <a:ext uri="{0D108BD9-81ED-4DB2-BD59-A6C34878D82A}">
                    <a16:rowId xmlns:a16="http://schemas.microsoft.com/office/drawing/2014/main" val="3508632944"/>
                  </a:ext>
                </a:extLst>
              </a:tr>
              <a:tr h="658077">
                <a:tc>
                  <a:txBody>
                    <a:bodyPr/>
                    <a:lstStyle/>
                    <a:p>
                      <a:pPr marL="0" marR="0">
                        <a:spcBef>
                          <a:spcPts val="0"/>
                        </a:spcBef>
                        <a:spcAft>
                          <a:spcPts val="0"/>
                        </a:spcAft>
                      </a:pPr>
                      <a:r>
                        <a:rPr lang="en-US" sz="1600" b="0" dirty="0">
                          <a:effectLst/>
                          <a:latin typeface="Avenir Next" panose="020B0503020202020204" pitchFamily="34" charset="0"/>
                        </a:rPr>
                        <a:t>Draft Presented to </a:t>
                      </a:r>
                      <a:r>
                        <a:rPr lang="en-US" sz="1600" b="0" dirty="0" smtClean="0">
                          <a:effectLst/>
                          <a:latin typeface="Avenir Next" panose="020B0503020202020204" pitchFamily="34" charset="0"/>
                        </a:rPr>
                        <a:t>LHC </a:t>
                      </a:r>
                      <a:r>
                        <a:rPr lang="en-US" sz="1600" b="0" dirty="0">
                          <a:effectLst/>
                          <a:latin typeface="Avenir Next" panose="020B0503020202020204" pitchFamily="34" charset="0"/>
                        </a:rPr>
                        <a:t>Board </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Gather Input/Feedback on Goals &amp; Metrics </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b="0" dirty="0">
                          <a:effectLst/>
                          <a:latin typeface="Avenir Next" panose="020B0503020202020204" pitchFamily="34" charset="0"/>
                        </a:rPr>
                        <a:t>9/14</a:t>
                      </a:r>
                      <a:endParaRPr lang="en-US" sz="1600" b="0" i="0" dirty="0">
                        <a:effectLst/>
                        <a:latin typeface="Avenir Next" panose="020B05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9845174"/>
                  </a:ext>
                </a:extLst>
              </a:tr>
            </a:tbl>
          </a:graphicData>
        </a:graphic>
      </p:graphicFrame>
      <p:pic>
        <p:nvPicPr>
          <p:cNvPr id="7" name="Picture 6" descr="A picture containing logo&#10;&#10;Description automatically generated">
            <a:extLst>
              <a:ext uri="{FF2B5EF4-FFF2-40B4-BE49-F238E27FC236}">
                <a16:creationId xmlns:a16="http://schemas.microsoft.com/office/drawing/2014/main" id="{8D675E7D-A737-EA3F-5C7C-C87CE9DBAC86}"/>
              </a:ext>
            </a:extLst>
          </p:cNvPr>
          <p:cNvPicPr>
            <a:picLocks noChangeAspect="1"/>
          </p:cNvPicPr>
          <p:nvPr/>
        </p:nvPicPr>
        <p:blipFill>
          <a:blip r:embed="rId2"/>
          <a:stretch>
            <a:fillRect/>
          </a:stretch>
        </p:blipFill>
        <p:spPr>
          <a:xfrm>
            <a:off x="1051441" y="505997"/>
            <a:ext cx="4528970" cy="918526"/>
          </a:xfrm>
          <a:prstGeom prst="rect">
            <a:avLst/>
          </a:prstGeom>
        </p:spPr>
      </p:pic>
      <p:sp>
        <p:nvSpPr>
          <p:cNvPr id="9" name="TextBox 8">
            <a:extLst>
              <a:ext uri="{FF2B5EF4-FFF2-40B4-BE49-F238E27FC236}">
                <a16:creationId xmlns:a16="http://schemas.microsoft.com/office/drawing/2014/main" id="{6A842D4A-AC82-9672-81B1-52B10C5117C6}"/>
              </a:ext>
            </a:extLst>
          </p:cNvPr>
          <p:cNvSpPr txBox="1"/>
          <p:nvPr/>
        </p:nvSpPr>
        <p:spPr>
          <a:xfrm>
            <a:off x="3599409" y="1661958"/>
            <a:ext cx="4434227" cy="523220"/>
          </a:xfrm>
          <a:prstGeom prst="rect">
            <a:avLst/>
          </a:prstGeom>
          <a:noFill/>
        </p:spPr>
        <p:txBody>
          <a:bodyPr wrap="none" rtlCol="0">
            <a:spAutoFit/>
          </a:bodyPr>
          <a:lstStyle/>
          <a:p>
            <a:r>
              <a:rPr lang="en-US" sz="2800" b="1" dirty="0"/>
              <a:t>Strategic Planning Process</a:t>
            </a:r>
          </a:p>
        </p:txBody>
      </p:sp>
    </p:spTree>
    <p:extLst>
      <p:ext uri="{BB962C8B-B14F-4D97-AF65-F5344CB8AC3E}">
        <p14:creationId xmlns:p14="http://schemas.microsoft.com/office/powerpoint/2010/main" val="2791759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A53E-7254-012F-852F-17B090313F26}"/>
              </a:ext>
            </a:extLst>
          </p:cNvPr>
          <p:cNvSpPr>
            <a:spLocks noGrp="1"/>
          </p:cNvSpPr>
          <p:nvPr>
            <p:ph type="title"/>
          </p:nvPr>
        </p:nvSpPr>
        <p:spPr>
          <a:xfrm>
            <a:off x="1077360" y="342365"/>
            <a:ext cx="9950103" cy="1507376"/>
          </a:xfrm>
        </p:spPr>
        <p:txBody>
          <a:bodyPr>
            <a:normAutofit fontScale="90000"/>
          </a:bodyPr>
          <a:lstStyle/>
          <a:p>
            <a:pPr marL="0" marR="0">
              <a:lnSpc>
                <a:spcPct val="107000"/>
              </a:lnSpc>
              <a:spcBef>
                <a:spcPts val="0"/>
              </a:spcBef>
              <a:spcAft>
                <a:spcPts val="800"/>
              </a:spcAft>
            </a:pP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10</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Update </a:t>
            </a:r>
            <a:r>
              <a:rPr lang="en-US" sz="32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Communications </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standard operating procedures and protocols to ensure consistent </a:t>
            </a:r>
            <a:r>
              <a:rPr lang="en-US" sz="32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communication.</a:t>
            </a:r>
            <a:endParaRPr lang="en-US" dirty="0">
              <a:solidFill>
                <a:schemeClr val="tx2">
                  <a:lumMod val="75000"/>
                  <a:lumOff val="25000"/>
                </a:schemeClr>
              </a:solidFill>
            </a:endParaRPr>
          </a:p>
        </p:txBody>
      </p:sp>
      <p:sp>
        <p:nvSpPr>
          <p:cNvPr id="3" name="Content Placeholder 2">
            <a:extLst>
              <a:ext uri="{FF2B5EF4-FFF2-40B4-BE49-F238E27FC236}">
                <a16:creationId xmlns:a16="http://schemas.microsoft.com/office/drawing/2014/main" id="{8FB90E7E-DE94-3EFF-CBDC-4EC76180C1A8}"/>
              </a:ext>
            </a:extLst>
          </p:cNvPr>
          <p:cNvSpPr>
            <a:spLocks noGrp="1"/>
          </p:cNvSpPr>
          <p:nvPr>
            <p:ph idx="1"/>
          </p:nvPr>
        </p:nvSpPr>
        <p:spPr>
          <a:xfrm>
            <a:off x="1077361" y="2127337"/>
            <a:ext cx="9950103" cy="3513514"/>
          </a:xfrm>
        </p:spPr>
        <p:txBody>
          <a:bodyPr>
            <a:normAutofit fontScale="92500"/>
          </a:bodyPr>
          <a:lstStyle/>
          <a:p>
            <a:pPr marL="0" marR="0" indent="0">
              <a:lnSpc>
                <a:spcPct val="107000"/>
              </a:lnSpc>
              <a:spcBef>
                <a:spcPts val="0"/>
              </a:spcBef>
              <a:spcAft>
                <a:spcPts val="800"/>
              </a:spcAft>
              <a:buNone/>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10.1: </a:t>
            </a:r>
            <a:r>
              <a:rPr lang="en-US" sz="2400" dirty="0" smtClean="0">
                <a:effectLst/>
                <a:latin typeface="Calibri" panose="020F0502020204030204" pitchFamily="34" charset="0"/>
                <a:ea typeface="Calibri" panose="020F0502020204030204" pitchFamily="34" charset="0"/>
                <a:cs typeface="Calibri" panose="020F0502020204030204" pitchFamily="34" charset="0"/>
              </a:rPr>
              <a:t>Develop </a:t>
            </a:r>
            <a:r>
              <a:rPr lang="en-US" sz="2400" dirty="0">
                <a:effectLst/>
                <a:latin typeface="Calibri" panose="020F0502020204030204" pitchFamily="34" charset="0"/>
                <a:ea typeface="Calibri" panose="020F0502020204030204" pitchFamily="34" charset="0"/>
                <a:cs typeface="Calibri" panose="020F0502020204030204" pitchFamily="34" charset="0"/>
              </a:rPr>
              <a:t>a consistent and robust marketing, outreach, and branding strategy.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10.2:</a:t>
            </a:r>
            <a:r>
              <a:rPr lang="en-US" sz="2400" b="1" dirty="0">
                <a:latin typeface="Calibri" panose="020F0502020204030204" pitchFamily="34" charset="0"/>
                <a:ea typeface="Calibri" panose="020F0502020204030204" pitchFamily="34" charset="0"/>
                <a:cs typeface="Calibri" panose="020F0502020204030204" pitchFamily="34" charset="0"/>
              </a:rPr>
              <a:t> </a:t>
            </a:r>
            <a:r>
              <a:rPr lang="en-US" sz="2400" dirty="0" smtClean="0">
                <a:effectLst/>
                <a:latin typeface="Calibri" panose="020F0502020204030204" pitchFamily="34" charset="0"/>
                <a:ea typeface="Calibri" panose="020F0502020204030204" pitchFamily="34" charset="0"/>
                <a:cs typeface="Calibri" panose="020F0502020204030204" pitchFamily="34" charset="0"/>
              </a:rPr>
              <a:t>Develop </a:t>
            </a:r>
            <a:r>
              <a:rPr lang="en-US" sz="2400" dirty="0">
                <a:effectLst/>
                <a:latin typeface="Calibri" panose="020F0502020204030204" pitchFamily="34" charset="0"/>
                <a:ea typeface="Calibri" panose="020F0502020204030204" pitchFamily="34" charset="0"/>
                <a:cs typeface="Calibri" panose="020F0502020204030204" pitchFamily="34" charset="0"/>
              </a:rPr>
              <a:t>and implement standardized communication materials for the LHC and its subgrantees to promote consistent messaging around programs and services; evaluate website efficiencies and improve ease of navigation.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tabLst>
                <a:tab pos="1028700" algn="l"/>
              </a:tabLst>
            </a:pPr>
            <a:r>
              <a:rPr lang="en-US" sz="2400" b="1" dirty="0">
                <a:effectLst/>
                <a:latin typeface="Calibri" panose="020F0502020204030204" pitchFamily="34" charset="0"/>
                <a:ea typeface="Calibri" panose="020F0502020204030204" pitchFamily="34" charset="0"/>
                <a:cs typeface="Calibri" panose="020F0502020204030204" pitchFamily="34" charset="0"/>
              </a:rPr>
              <a:t>Objective 10.3:</a:t>
            </a:r>
            <a:r>
              <a:rPr lang="en-US" sz="2400" b="1" dirty="0">
                <a:latin typeface="Calibri" panose="020F0502020204030204" pitchFamily="34" charset="0"/>
                <a:ea typeface="Calibri" panose="020F0502020204030204" pitchFamily="34" charset="0"/>
                <a:cs typeface="Calibri" panose="020F0502020204030204" pitchFamily="34" charset="0"/>
              </a:rPr>
              <a:t> </a:t>
            </a:r>
            <a:r>
              <a:rPr lang="en-US" sz="2400" dirty="0" smtClean="0">
                <a:effectLst/>
                <a:latin typeface="Calibri" panose="020F0502020204030204" pitchFamily="34" charset="0"/>
                <a:ea typeface="Calibri" panose="020F0502020204030204" pitchFamily="34" charset="0"/>
                <a:cs typeface="Calibri" panose="020F0502020204030204" pitchFamily="34" charset="0"/>
              </a:rPr>
              <a:t>Create </a:t>
            </a:r>
            <a:r>
              <a:rPr lang="en-US" sz="2400" dirty="0">
                <a:effectLst/>
                <a:latin typeface="Calibri" panose="020F0502020204030204" pitchFamily="34" charset="0"/>
                <a:ea typeface="Calibri" panose="020F0502020204030204" pitchFamily="34" charset="0"/>
                <a:cs typeface="Calibri" panose="020F0502020204030204" pitchFamily="34" charset="0"/>
              </a:rPr>
              <a:t>a streamlined process and calendar to ensure press </a:t>
            </a:r>
            <a:r>
              <a:rPr lang="en-US" sz="2400" dirty="0">
                <a:latin typeface="Calibri" panose="020F0502020204030204" pitchFamily="34" charset="0"/>
                <a:ea typeface="Calibri" panose="020F0502020204030204" pitchFamily="34" charset="0"/>
                <a:cs typeface="Calibri" panose="020F0502020204030204" pitchFamily="34" charset="0"/>
              </a:rPr>
              <a:t>releases, marketing materials, social media posts, and other communications are distributed in a timely manner to all relevant stakeholders.</a:t>
            </a:r>
            <a:endParaRPr lang="en-US" dirty="0"/>
          </a:p>
        </p:txBody>
      </p:sp>
      <p:pic>
        <p:nvPicPr>
          <p:cNvPr id="5" name="Picture 4" descr="A picture containing logo&#10;&#10;Description automatically generated">
            <a:extLst>
              <a:ext uri="{FF2B5EF4-FFF2-40B4-BE49-F238E27FC236}">
                <a16:creationId xmlns:a16="http://schemas.microsoft.com/office/drawing/2014/main" id="{CF64B85C-B680-84F3-B99F-161969A9E7C6}"/>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1612546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382C6-8CE9-19A9-07A0-FDE18462B6F0}"/>
              </a:ext>
            </a:extLst>
          </p:cNvPr>
          <p:cNvSpPr>
            <a:spLocks noGrp="1"/>
          </p:cNvSpPr>
          <p:nvPr>
            <p:ph type="title"/>
          </p:nvPr>
        </p:nvSpPr>
        <p:spPr>
          <a:xfrm>
            <a:off x="1027102" y="891483"/>
            <a:ext cx="10811334" cy="1896317"/>
          </a:xfrm>
        </p:spPr>
        <p:txBody>
          <a:bodyPr>
            <a:normAutofit fontScale="90000"/>
          </a:bodyPr>
          <a:lstStyle/>
          <a:p>
            <a:pPr marL="0" marR="0">
              <a:lnSpc>
                <a:spcPct val="107000"/>
              </a:lnSpc>
              <a:spcBef>
                <a:spcPts val="600"/>
              </a:spcBef>
              <a:spcAft>
                <a:spcPts val="600"/>
              </a:spcAft>
            </a:pPr>
            <a:r>
              <a:rPr lang="en-US" sz="3200" b="1" i="1" u="sng"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STRATEGIC GOAL 11</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Create an automated process to </a:t>
            </a:r>
            <a:r>
              <a:rPr lang="en-US" sz="3200" b="1"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track and analyze data and utilize information to </a:t>
            </a:r>
            <a:r>
              <a:rPr lang="en-US" sz="32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effectively influence decisions on investment, best practices, performance, innovation, and management.</a:t>
            </a:r>
            <a:r>
              <a:rPr lang="en-US" sz="3200" b="1"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2834F66-EFC6-FFA4-B680-4488AD4CAA42}"/>
              </a:ext>
            </a:extLst>
          </p:cNvPr>
          <p:cNvSpPr>
            <a:spLocks noGrp="1"/>
          </p:cNvSpPr>
          <p:nvPr>
            <p:ph idx="1"/>
          </p:nvPr>
        </p:nvSpPr>
        <p:spPr>
          <a:xfrm>
            <a:off x="1027102" y="2427316"/>
            <a:ext cx="10578578" cy="3513514"/>
          </a:xfrm>
        </p:spPr>
        <p:txBody>
          <a:bodyPr>
            <a:normAutofit/>
          </a:bodyPr>
          <a:lstStyle/>
          <a:p>
            <a:pPr marL="0" marR="0" indent="0">
              <a:lnSpc>
                <a:spcPct val="107000"/>
              </a:lnSpc>
              <a:spcBef>
                <a:spcPts val="600"/>
              </a:spcBef>
              <a:spcAft>
                <a:spcPts val="600"/>
              </a:spcAft>
              <a:buNone/>
            </a:pPr>
            <a:r>
              <a:rPr lang="en-US" sz="2800" b="1" dirty="0" smtClean="0">
                <a:effectLst/>
                <a:latin typeface="Calibri" panose="020F0502020204030204" pitchFamily="34" charset="0"/>
                <a:ea typeface="Calibri" panose="020F0502020204030204" pitchFamily="34" charset="0"/>
                <a:cs typeface="Calibri" panose="020F0502020204030204" pitchFamily="34" charset="0"/>
              </a:rPr>
              <a:t>Objective </a:t>
            </a:r>
            <a:r>
              <a:rPr lang="en-US" sz="2800" b="1" dirty="0">
                <a:effectLst/>
                <a:latin typeface="Calibri" panose="020F0502020204030204" pitchFamily="34" charset="0"/>
                <a:ea typeface="Calibri" panose="020F0502020204030204" pitchFamily="34" charset="0"/>
                <a:cs typeface="Calibri" panose="020F0502020204030204" pitchFamily="34" charset="0"/>
              </a:rPr>
              <a:t>11.1</a:t>
            </a:r>
            <a:r>
              <a:rPr lang="en-US" sz="2800" dirty="0">
                <a:effectLst/>
                <a:latin typeface="Calibri" panose="020F0502020204030204" pitchFamily="34" charset="0"/>
                <a:ea typeface="Calibri" panose="020F0502020204030204" pitchFamily="34" charset="0"/>
                <a:cs typeface="Calibri" panose="020F0502020204030204" pitchFamily="34" charset="0"/>
              </a:rPr>
              <a:t>: Establish performance metrics to evaluate progress.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2800" b="1" dirty="0">
                <a:effectLst/>
                <a:latin typeface="Calibri" panose="020F0502020204030204" pitchFamily="34" charset="0"/>
                <a:ea typeface="Calibri" panose="020F0502020204030204" pitchFamily="34" charset="0"/>
                <a:cs typeface="Calibri" panose="020F0502020204030204" pitchFamily="34" charset="0"/>
              </a:rPr>
              <a:t>Objective 11.2: </a:t>
            </a:r>
            <a:r>
              <a:rPr lang="en-US" sz="2800" dirty="0">
                <a:effectLst/>
                <a:latin typeface="Calibri" panose="020F0502020204030204" pitchFamily="34" charset="0"/>
                <a:ea typeface="Calibri" panose="020F0502020204030204" pitchFamily="34" charset="0"/>
                <a:cs typeface="Calibri" panose="020F0502020204030204" pitchFamily="34" charset="0"/>
              </a:rPr>
              <a:t>Standardize data collection and reporting.</a:t>
            </a:r>
          </a:p>
          <a:p>
            <a:pPr marL="0" marR="0" indent="0">
              <a:lnSpc>
                <a:spcPct val="107000"/>
              </a:lnSpc>
              <a:spcBef>
                <a:spcPts val="600"/>
              </a:spcBef>
              <a:spcAft>
                <a:spcPts val="600"/>
              </a:spcAft>
              <a:buNone/>
            </a:pPr>
            <a:r>
              <a:rPr lang="en-US" sz="2800" b="1" dirty="0">
                <a:latin typeface="Calibri" panose="020F0502020204030204" pitchFamily="34" charset="0"/>
                <a:ea typeface="Calibri" panose="020F0502020204030204" pitchFamily="34" charset="0"/>
                <a:cs typeface="Calibri" panose="020F0502020204030204" pitchFamily="34" charset="0"/>
              </a:rPr>
              <a:t>Objective 11.3: </a:t>
            </a:r>
            <a:r>
              <a:rPr lang="en-US" sz="2800" dirty="0">
                <a:latin typeface="Calibri" panose="020F0502020204030204" pitchFamily="34" charset="0"/>
                <a:ea typeface="Calibri" panose="020F0502020204030204" pitchFamily="34" charset="0"/>
                <a:cs typeface="Calibri" panose="020F0502020204030204" pitchFamily="34" charset="0"/>
              </a:rPr>
              <a:t>Use generated data to inform policy decisions and direct funding and to understand the economic correlations with housing investment.</a:t>
            </a:r>
            <a:r>
              <a:rPr lang="en-US" sz="2800" b="1"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dirty="0"/>
          </a:p>
        </p:txBody>
      </p:sp>
      <p:pic>
        <p:nvPicPr>
          <p:cNvPr id="4" name="Picture 3" descr="A picture containing logo&#10;&#10;Description automatically generated">
            <a:extLst>
              <a:ext uri="{FF2B5EF4-FFF2-40B4-BE49-F238E27FC236}">
                <a16:creationId xmlns:a16="http://schemas.microsoft.com/office/drawing/2014/main" id="{D7C71E95-A3A3-D87C-4484-EA6642F23AD6}"/>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13059003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57A8E-462F-5ACC-0803-D5A8217B2B06}"/>
              </a:ext>
            </a:extLst>
          </p:cNvPr>
          <p:cNvSpPr>
            <a:spLocks noGrp="1"/>
          </p:cNvSpPr>
          <p:nvPr>
            <p:ph type="title"/>
          </p:nvPr>
        </p:nvSpPr>
        <p:spPr>
          <a:xfrm>
            <a:off x="655397" y="144049"/>
            <a:ext cx="9950103" cy="557221"/>
          </a:xfrm>
        </p:spPr>
        <p:txBody>
          <a:bodyPr>
            <a:normAutofit fontScale="90000"/>
          </a:bodyPr>
          <a:lstStyle/>
          <a:p>
            <a:pPr algn="ctr"/>
            <a:r>
              <a:rPr lang="en-US" dirty="0"/>
              <a:t>LHC Dashboard of Success Metrics</a:t>
            </a:r>
          </a:p>
        </p:txBody>
      </p:sp>
      <p:graphicFrame>
        <p:nvGraphicFramePr>
          <p:cNvPr id="4" name="Content Placeholder 3">
            <a:extLst>
              <a:ext uri="{FF2B5EF4-FFF2-40B4-BE49-F238E27FC236}">
                <a16:creationId xmlns:a16="http://schemas.microsoft.com/office/drawing/2014/main" id="{2C14EB1D-53A3-B625-64B8-E3D78BDB9067}"/>
              </a:ext>
            </a:extLst>
          </p:cNvPr>
          <p:cNvGraphicFramePr>
            <a:graphicFrameLocks noGrp="1"/>
          </p:cNvGraphicFramePr>
          <p:nvPr>
            <p:ph idx="1"/>
            <p:extLst>
              <p:ext uri="{D42A27DB-BD31-4B8C-83A1-F6EECF244321}">
                <p14:modId xmlns:p14="http://schemas.microsoft.com/office/powerpoint/2010/main" val="3177487794"/>
              </p:ext>
            </p:extLst>
          </p:nvPr>
        </p:nvGraphicFramePr>
        <p:xfrm>
          <a:off x="655397" y="801479"/>
          <a:ext cx="9757775" cy="57245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84911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09F869D3-A281-8896-D745-C6F50C4E3B72}"/>
              </a:ext>
            </a:extLst>
          </p:cNvPr>
          <p:cNvGraphicFramePr>
            <a:graphicFrameLocks noGrp="1"/>
          </p:cNvGraphicFramePr>
          <p:nvPr>
            <p:ph idx="4294967295"/>
            <p:extLst>
              <p:ext uri="{D42A27DB-BD31-4B8C-83A1-F6EECF244321}">
                <p14:modId xmlns:p14="http://schemas.microsoft.com/office/powerpoint/2010/main" val="2033837810"/>
              </p:ext>
            </p:extLst>
          </p:nvPr>
        </p:nvGraphicFramePr>
        <p:xfrm>
          <a:off x="359229" y="270748"/>
          <a:ext cx="11440886" cy="5919545"/>
        </p:xfrm>
        <a:graphic>
          <a:graphicData uri="http://schemas.openxmlformats.org/drawingml/2006/table">
            <a:tbl>
              <a:tblPr firstRow="1" bandRow="1">
                <a:tableStyleId>{5C22544A-7EE6-4342-B048-85BDC9FD1C3A}</a:tableStyleId>
              </a:tblPr>
              <a:tblGrid>
                <a:gridCol w="2796284">
                  <a:extLst>
                    <a:ext uri="{9D8B030D-6E8A-4147-A177-3AD203B41FA5}">
                      <a16:colId xmlns:a16="http://schemas.microsoft.com/office/drawing/2014/main" val="3359606197"/>
                    </a:ext>
                  </a:extLst>
                </a:gridCol>
                <a:gridCol w="1228367">
                  <a:extLst>
                    <a:ext uri="{9D8B030D-6E8A-4147-A177-3AD203B41FA5}">
                      <a16:colId xmlns:a16="http://schemas.microsoft.com/office/drawing/2014/main" val="3636378412"/>
                    </a:ext>
                  </a:extLst>
                </a:gridCol>
                <a:gridCol w="1148474">
                  <a:extLst>
                    <a:ext uri="{9D8B030D-6E8A-4147-A177-3AD203B41FA5}">
                      <a16:colId xmlns:a16="http://schemas.microsoft.com/office/drawing/2014/main" val="671224130"/>
                    </a:ext>
                  </a:extLst>
                </a:gridCol>
                <a:gridCol w="1009007">
                  <a:extLst>
                    <a:ext uri="{9D8B030D-6E8A-4147-A177-3AD203B41FA5}">
                      <a16:colId xmlns:a16="http://schemas.microsoft.com/office/drawing/2014/main" val="3598025959"/>
                    </a:ext>
                  </a:extLst>
                </a:gridCol>
                <a:gridCol w="984854">
                  <a:extLst>
                    <a:ext uri="{9D8B030D-6E8A-4147-A177-3AD203B41FA5}">
                      <a16:colId xmlns:a16="http://schemas.microsoft.com/office/drawing/2014/main" val="224210076"/>
                    </a:ext>
                  </a:extLst>
                </a:gridCol>
                <a:gridCol w="1257300">
                  <a:extLst>
                    <a:ext uri="{9D8B030D-6E8A-4147-A177-3AD203B41FA5}">
                      <a16:colId xmlns:a16="http://schemas.microsoft.com/office/drawing/2014/main" val="901130075"/>
                    </a:ext>
                  </a:extLst>
                </a:gridCol>
                <a:gridCol w="1126930">
                  <a:extLst>
                    <a:ext uri="{9D8B030D-6E8A-4147-A177-3AD203B41FA5}">
                      <a16:colId xmlns:a16="http://schemas.microsoft.com/office/drawing/2014/main" val="3572111181"/>
                    </a:ext>
                  </a:extLst>
                </a:gridCol>
                <a:gridCol w="944835">
                  <a:extLst>
                    <a:ext uri="{9D8B030D-6E8A-4147-A177-3AD203B41FA5}">
                      <a16:colId xmlns:a16="http://schemas.microsoft.com/office/drawing/2014/main" val="3257517926"/>
                    </a:ext>
                  </a:extLst>
                </a:gridCol>
                <a:gridCol w="944835">
                  <a:extLst>
                    <a:ext uri="{9D8B030D-6E8A-4147-A177-3AD203B41FA5}">
                      <a16:colId xmlns:a16="http://schemas.microsoft.com/office/drawing/2014/main" val="2322147999"/>
                    </a:ext>
                  </a:extLst>
                </a:gridCol>
              </a:tblGrid>
              <a:tr h="1665961">
                <a:tc>
                  <a:txBody>
                    <a:bodyPr/>
                    <a:lstStyle/>
                    <a:p>
                      <a:pPr algn="l"/>
                      <a:r>
                        <a:rPr lang="en-US" sz="2000" b="1" dirty="0">
                          <a:solidFill>
                            <a:schemeClr val="tx1"/>
                          </a:solidFill>
                          <a:latin typeface="Avenir Next" panose="020B0503020202020204" pitchFamily="34" charset="0"/>
                        </a:rPr>
                        <a:t>Dashboard of Success Metrics </a:t>
                      </a:r>
                    </a:p>
                    <a:p>
                      <a:pPr algn="l"/>
                      <a:endParaRPr lang="en-US" sz="1600" b="1" dirty="0">
                        <a:solidFill>
                          <a:schemeClr val="tx1"/>
                        </a:solidFill>
                        <a:latin typeface="Avenir Next" panose="020B0503020202020204" pitchFamily="34" charset="0"/>
                      </a:endParaRPr>
                    </a:p>
                    <a:p>
                      <a:pPr algn="l"/>
                      <a:r>
                        <a:rPr lang="en-US" sz="1600" b="1" dirty="0">
                          <a:solidFill>
                            <a:schemeClr val="tx1"/>
                          </a:solidFill>
                          <a:latin typeface="Avenir Next" panose="020B0503020202020204" pitchFamily="34" charset="0"/>
                        </a:rPr>
                        <a:t>Strategic Goals</a:t>
                      </a:r>
                    </a:p>
                  </a:txBody>
                  <a:tcPr anchor="b">
                    <a:solidFill>
                      <a:schemeClr val="tx2">
                        <a:lumMod val="25000"/>
                        <a:lumOff val="75000"/>
                      </a:schemeClr>
                    </a:solidFill>
                  </a:tcPr>
                </a:tc>
                <a:tc>
                  <a:txBody>
                    <a:bodyPr/>
                    <a:lstStyle/>
                    <a:p>
                      <a:pPr algn="ctr"/>
                      <a:r>
                        <a:rPr lang="en-US" sz="1400" dirty="0" smtClean="0">
                          <a:solidFill>
                            <a:schemeClr val="tx1"/>
                          </a:solidFill>
                        </a:rPr>
                        <a:t>Projected Homeownership</a:t>
                      </a:r>
                      <a:r>
                        <a:rPr lang="en-US" sz="1400" baseline="0" dirty="0" smtClean="0">
                          <a:solidFill>
                            <a:schemeClr val="tx1"/>
                          </a:solidFill>
                        </a:rPr>
                        <a:t> </a:t>
                      </a:r>
                      <a:r>
                        <a:rPr lang="en-US" sz="1400" dirty="0" smtClean="0">
                          <a:solidFill>
                            <a:schemeClr val="tx1"/>
                          </a:solidFill>
                        </a:rPr>
                        <a:t>Allocations</a:t>
                      </a:r>
                      <a:endParaRPr lang="en-US" sz="1400" dirty="0">
                        <a:solidFill>
                          <a:schemeClr val="tx1"/>
                        </a:solidFill>
                      </a:endParaRPr>
                    </a:p>
                  </a:txBody>
                  <a:tcPr vert="vert270" anchor="ctr">
                    <a:solidFill>
                      <a:schemeClr val="tx2">
                        <a:lumMod val="25000"/>
                        <a:lumOff val="75000"/>
                      </a:schemeClr>
                    </a:solidFill>
                  </a:tcPr>
                </a:tc>
                <a:tc>
                  <a:txBody>
                    <a:bodyPr/>
                    <a:lstStyle/>
                    <a:p>
                      <a:pPr algn="ctr"/>
                      <a:r>
                        <a:rPr lang="en-US" sz="1400" dirty="0">
                          <a:solidFill>
                            <a:schemeClr val="tx1"/>
                          </a:solidFill>
                        </a:rPr>
                        <a:t>Number First Time Home Loans</a:t>
                      </a:r>
                    </a:p>
                  </a:txBody>
                  <a:tcPr vert="vert270" anchor="ctr">
                    <a:solidFill>
                      <a:schemeClr val="tx2">
                        <a:lumMod val="25000"/>
                        <a:lumOff val="75000"/>
                      </a:schemeClr>
                    </a:solidFill>
                  </a:tcPr>
                </a:tc>
                <a:tc>
                  <a:txBody>
                    <a:bodyPr/>
                    <a:lstStyle/>
                    <a:p>
                      <a:pPr algn="ctr"/>
                      <a:r>
                        <a:rPr lang="en-US" sz="1400" dirty="0">
                          <a:solidFill>
                            <a:schemeClr val="tx1"/>
                          </a:solidFill>
                        </a:rPr>
                        <a:t>Projected Rental </a:t>
                      </a:r>
                      <a:r>
                        <a:rPr lang="en-US" sz="1400" dirty="0" smtClean="0">
                          <a:solidFill>
                            <a:schemeClr val="tx1"/>
                          </a:solidFill>
                        </a:rPr>
                        <a:t>Unit</a:t>
                      </a:r>
                      <a:r>
                        <a:rPr lang="en-US" sz="1400" baseline="0" dirty="0" smtClean="0">
                          <a:solidFill>
                            <a:schemeClr val="tx1"/>
                          </a:solidFill>
                        </a:rPr>
                        <a:t> Allocations</a:t>
                      </a:r>
                      <a:endParaRPr lang="en-US" sz="1400" dirty="0">
                        <a:solidFill>
                          <a:schemeClr val="tx1"/>
                        </a:solidFill>
                      </a:endParaRPr>
                    </a:p>
                  </a:txBody>
                  <a:tcPr vert="vert270" anchor="ctr">
                    <a:solidFill>
                      <a:schemeClr val="tx2">
                        <a:lumMod val="25000"/>
                        <a:lumOff val="75000"/>
                      </a:schemeClr>
                    </a:solidFill>
                  </a:tcPr>
                </a:tc>
                <a:tc>
                  <a:txBody>
                    <a:bodyPr/>
                    <a:lstStyle/>
                    <a:p>
                      <a:pPr algn="ctr"/>
                      <a:r>
                        <a:rPr lang="en-US" sz="1400" dirty="0">
                          <a:solidFill>
                            <a:schemeClr val="tx1"/>
                          </a:solidFill>
                        </a:rPr>
                        <a:t>Number of Rehab Units</a:t>
                      </a:r>
                    </a:p>
                  </a:txBody>
                  <a:tcPr vert="vert270" anchor="ctr">
                    <a:solidFill>
                      <a:schemeClr val="tx2">
                        <a:lumMod val="25000"/>
                        <a:lumOff val="75000"/>
                      </a:schemeClr>
                    </a:solidFill>
                  </a:tcPr>
                </a:tc>
                <a:tc>
                  <a:txBody>
                    <a:bodyPr/>
                    <a:lstStyle/>
                    <a:p>
                      <a:pPr algn="ctr"/>
                      <a:r>
                        <a:rPr lang="en-US" sz="1400" dirty="0">
                          <a:solidFill>
                            <a:schemeClr val="tx1"/>
                          </a:solidFill>
                        </a:rPr>
                        <a:t>Number </a:t>
                      </a:r>
                      <a:r>
                        <a:rPr lang="en-US" sz="1400" dirty="0" smtClean="0">
                          <a:solidFill>
                            <a:schemeClr val="tx1"/>
                          </a:solidFill>
                        </a:rPr>
                        <a:t>of Vouchers </a:t>
                      </a:r>
                      <a:r>
                        <a:rPr lang="en-US" sz="1400" dirty="0">
                          <a:solidFill>
                            <a:schemeClr val="tx1"/>
                          </a:solidFill>
                        </a:rPr>
                        <a:t>Issued</a:t>
                      </a:r>
                    </a:p>
                  </a:txBody>
                  <a:tcPr vert="vert270" anchor="ctr">
                    <a:solidFill>
                      <a:schemeClr val="tx2">
                        <a:lumMod val="25000"/>
                        <a:lumOff val="75000"/>
                      </a:schemeClr>
                    </a:solidFill>
                  </a:tcPr>
                </a:tc>
                <a:tc>
                  <a:txBody>
                    <a:bodyPr/>
                    <a:lstStyle/>
                    <a:p>
                      <a:pPr algn="ctr"/>
                      <a:r>
                        <a:rPr lang="en-US" sz="1400" dirty="0">
                          <a:solidFill>
                            <a:schemeClr val="tx1"/>
                          </a:solidFill>
                        </a:rPr>
                        <a:t>New Revenue Generated</a:t>
                      </a:r>
                    </a:p>
                  </a:txBody>
                  <a:tcPr vert="vert270" anchor="ctr">
                    <a:solidFill>
                      <a:schemeClr val="tx2">
                        <a:lumMod val="25000"/>
                        <a:lumOff val="75000"/>
                      </a:schemeClr>
                    </a:solidFill>
                  </a:tcPr>
                </a:tc>
                <a:tc>
                  <a:txBody>
                    <a:bodyPr/>
                    <a:lstStyle/>
                    <a:p>
                      <a:pPr algn="ctr"/>
                      <a:r>
                        <a:rPr lang="en-US" sz="1400" dirty="0">
                          <a:solidFill>
                            <a:schemeClr val="tx1"/>
                          </a:solidFill>
                        </a:rPr>
                        <a:t>Dollars Awarded</a:t>
                      </a:r>
                    </a:p>
                  </a:txBody>
                  <a:tcPr vert="vert270" anchor="ctr">
                    <a:solidFill>
                      <a:schemeClr val="tx2">
                        <a:lumMod val="25000"/>
                        <a:lumOff val="75000"/>
                      </a:schemeClr>
                    </a:solidFill>
                  </a:tcPr>
                </a:tc>
                <a:tc>
                  <a:txBody>
                    <a:bodyPr/>
                    <a:lstStyle/>
                    <a:p>
                      <a:pPr algn="ctr"/>
                      <a:r>
                        <a:rPr lang="en-US" sz="1400" dirty="0" smtClean="0">
                          <a:solidFill>
                            <a:schemeClr val="tx1"/>
                          </a:solidFill>
                        </a:rPr>
                        <a:t>Increased</a:t>
                      </a:r>
                      <a:r>
                        <a:rPr lang="en-US" sz="1400" baseline="0" dirty="0" smtClean="0">
                          <a:solidFill>
                            <a:schemeClr val="tx1"/>
                          </a:solidFill>
                        </a:rPr>
                        <a:t> Reach</a:t>
                      </a:r>
                      <a:endParaRPr lang="en-US" sz="1400" dirty="0">
                        <a:solidFill>
                          <a:schemeClr val="tx1"/>
                        </a:solidFill>
                      </a:endParaRPr>
                    </a:p>
                  </a:txBody>
                  <a:tcPr vert="vert270" anchor="ctr">
                    <a:solidFill>
                      <a:schemeClr val="tx2">
                        <a:lumMod val="25000"/>
                        <a:lumOff val="75000"/>
                      </a:schemeClr>
                    </a:solidFill>
                  </a:tcPr>
                </a:tc>
                <a:extLst>
                  <a:ext uri="{0D108BD9-81ED-4DB2-BD59-A6C34878D82A}">
                    <a16:rowId xmlns:a16="http://schemas.microsoft.com/office/drawing/2014/main" val="564498432"/>
                  </a:ext>
                </a:extLst>
              </a:tr>
              <a:tr h="505163">
                <a:tc>
                  <a:txBody>
                    <a:bodyPr/>
                    <a:lstStyle/>
                    <a:p>
                      <a:pPr algn="l"/>
                      <a:r>
                        <a:rPr lang="en-US" sz="1800" b="0" dirty="0">
                          <a:latin typeface="Avenir Next" panose="020B0503020202020204" pitchFamily="34" charset="0"/>
                        </a:rPr>
                        <a:t>Housing </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1507322265"/>
                  </a:ext>
                </a:extLst>
              </a:tr>
              <a:tr h="450798">
                <a:tc>
                  <a:txBody>
                    <a:bodyPr/>
                    <a:lstStyle/>
                    <a:p>
                      <a:pPr algn="l"/>
                      <a:r>
                        <a:rPr lang="en-US" sz="1800" b="0" dirty="0">
                          <a:latin typeface="Avenir Next" panose="020B0503020202020204" pitchFamily="34" charset="0"/>
                        </a:rPr>
                        <a:t>Home Ownership</a:t>
                      </a:r>
                    </a:p>
                  </a:txBody>
                  <a:tcPr anchor="b">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910758329"/>
                  </a:ext>
                </a:extLst>
              </a:tr>
              <a:tr h="444535">
                <a:tc>
                  <a:txBody>
                    <a:bodyPr/>
                    <a:lstStyle/>
                    <a:p>
                      <a:pPr algn="l"/>
                      <a:r>
                        <a:rPr lang="en-US" sz="1800" b="0" dirty="0">
                          <a:latin typeface="Avenir Next" panose="020B0503020202020204" pitchFamily="34" charset="0"/>
                        </a:rPr>
                        <a:t>Homelessness</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1017246360"/>
                  </a:ext>
                </a:extLst>
              </a:tr>
              <a:tr h="407038">
                <a:tc>
                  <a:txBody>
                    <a:bodyPr/>
                    <a:lstStyle/>
                    <a:p>
                      <a:pPr algn="l"/>
                      <a:r>
                        <a:rPr lang="en-US" sz="1800" b="0" dirty="0">
                          <a:latin typeface="Avenir Next" panose="020B0503020202020204" pitchFamily="34" charset="0"/>
                        </a:rPr>
                        <a:t>Disaster Recovery </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3789288361"/>
                  </a:ext>
                </a:extLst>
              </a:tr>
              <a:tr h="431718">
                <a:tc>
                  <a:txBody>
                    <a:bodyPr/>
                    <a:lstStyle/>
                    <a:p>
                      <a:pPr algn="l"/>
                      <a:r>
                        <a:rPr lang="en-US" sz="1800" b="0" dirty="0">
                          <a:latin typeface="Avenir Next" panose="020B0503020202020204" pitchFamily="34" charset="0"/>
                        </a:rPr>
                        <a:t>Partnerships Local/Rural</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smtClean="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4231113887"/>
                  </a:ext>
                </a:extLst>
              </a:tr>
              <a:tr h="425070">
                <a:tc>
                  <a:txBody>
                    <a:bodyPr/>
                    <a:lstStyle/>
                    <a:p>
                      <a:pPr algn="l"/>
                      <a:r>
                        <a:rPr lang="en-US" sz="1800" b="0" dirty="0">
                          <a:latin typeface="Avenir Next" panose="020B0503020202020204" pitchFamily="34" charset="0"/>
                        </a:rPr>
                        <a:t>Sustainability Plan</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1782030233"/>
                  </a:ext>
                </a:extLst>
              </a:tr>
              <a:tr h="378069">
                <a:tc>
                  <a:txBody>
                    <a:bodyPr/>
                    <a:lstStyle/>
                    <a:p>
                      <a:pPr algn="l"/>
                      <a:r>
                        <a:rPr lang="en-US" sz="1800" b="0" dirty="0">
                          <a:latin typeface="Avenir Next" panose="020B0503020202020204" pitchFamily="34" charset="0"/>
                        </a:rPr>
                        <a:t>Diversity, Equity, Inclusion</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extLst>
                  <a:ext uri="{0D108BD9-81ED-4DB2-BD59-A6C34878D82A}">
                    <a16:rowId xmlns:a16="http://schemas.microsoft.com/office/drawing/2014/main" val="2476758094"/>
                  </a:ext>
                </a:extLst>
              </a:tr>
              <a:tr h="361263">
                <a:tc>
                  <a:txBody>
                    <a:bodyPr/>
                    <a:lstStyle/>
                    <a:p>
                      <a:pPr algn="l"/>
                      <a:r>
                        <a:rPr lang="en-US" sz="1800" b="0" dirty="0">
                          <a:latin typeface="Avenir Next" panose="020B0503020202020204" pitchFamily="34" charset="0"/>
                        </a:rPr>
                        <a:t>Service Excellence</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a:t>✔️</a:t>
                      </a:r>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extLst>
                  <a:ext uri="{0D108BD9-81ED-4DB2-BD59-A6C34878D82A}">
                    <a16:rowId xmlns:a16="http://schemas.microsoft.com/office/drawing/2014/main" val="141104900"/>
                  </a:ext>
                </a:extLst>
              </a:tr>
              <a:tr h="398172">
                <a:tc>
                  <a:txBody>
                    <a:bodyPr/>
                    <a:lstStyle/>
                    <a:p>
                      <a:pPr algn="l"/>
                      <a:r>
                        <a:rPr lang="en-US" sz="1800" b="0" dirty="0">
                          <a:latin typeface="Avenir Next" panose="020B0503020202020204" pitchFamily="34" charset="0"/>
                        </a:rPr>
                        <a:t>Communications </a:t>
                      </a:r>
                    </a:p>
                  </a:txBody>
                  <a:tcPr anchor="b">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extLst>
                  <a:ext uri="{0D108BD9-81ED-4DB2-BD59-A6C34878D82A}">
                    <a16:rowId xmlns:a16="http://schemas.microsoft.com/office/drawing/2014/main" val="1786496773"/>
                  </a:ext>
                </a:extLst>
              </a:tr>
              <a:tr h="447261">
                <a:tc>
                  <a:txBody>
                    <a:bodyPr/>
                    <a:lstStyle/>
                    <a:p>
                      <a:pPr algn="l"/>
                      <a:r>
                        <a:rPr lang="en-US" sz="1800" b="0" dirty="0">
                          <a:latin typeface="Avenir Next" panose="020B0503020202020204" pitchFamily="34" charset="0"/>
                        </a:rPr>
                        <a:t>Data Tracking</a:t>
                      </a:r>
                    </a:p>
                  </a:txBody>
                  <a:tcPr anchor="b">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tc>
                  <a:txBody>
                    <a:bodyPr/>
                    <a:lstStyle/>
                    <a:p>
                      <a:pPr algn="ctr"/>
                      <a:r>
                        <a:rPr lang="en-US" dirty="0" smtClean="0"/>
                        <a:t>✔️</a:t>
                      </a:r>
                      <a:endParaRPr lang="en-US" dirty="0"/>
                    </a:p>
                  </a:txBody>
                  <a:tcPr anchor="ctr">
                    <a:solidFill>
                      <a:schemeClr val="tx2">
                        <a:lumMod val="25000"/>
                        <a:lumOff val="75000"/>
                      </a:schemeClr>
                    </a:solidFill>
                  </a:tcPr>
                </a:tc>
                <a:extLst>
                  <a:ext uri="{0D108BD9-81ED-4DB2-BD59-A6C34878D82A}">
                    <a16:rowId xmlns:a16="http://schemas.microsoft.com/office/drawing/2014/main" val="1228425278"/>
                  </a:ext>
                </a:extLst>
              </a:tr>
            </a:tbl>
          </a:graphicData>
        </a:graphic>
      </p:graphicFrame>
    </p:spTree>
    <p:extLst>
      <p:ext uri="{BB962C8B-B14F-4D97-AF65-F5344CB8AC3E}">
        <p14:creationId xmlns:p14="http://schemas.microsoft.com/office/powerpoint/2010/main" val="40577770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D2D4-F802-B412-54B9-0FD0F9F5AD6E}"/>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EC3E8409-7DA0-ECA4-7E52-40C34FB2D08E}"/>
              </a:ext>
            </a:extLst>
          </p:cNvPr>
          <p:cNvSpPr>
            <a:spLocks noGrp="1"/>
          </p:cNvSpPr>
          <p:nvPr>
            <p:ph idx="1"/>
          </p:nvPr>
        </p:nvSpPr>
        <p:spPr>
          <a:xfrm>
            <a:off x="1077362" y="2655916"/>
            <a:ext cx="9950103" cy="2846433"/>
          </a:xfrm>
        </p:spPr>
        <p:txBody>
          <a:bodyPr/>
          <a:lstStyle/>
          <a:p>
            <a:r>
              <a:rPr lang="en-US" dirty="0"/>
              <a:t>Board Input and Feedback</a:t>
            </a:r>
          </a:p>
          <a:p>
            <a:r>
              <a:rPr lang="en-US" dirty="0"/>
              <a:t>Action Plans by Staff </a:t>
            </a:r>
          </a:p>
          <a:p>
            <a:r>
              <a:rPr lang="en-US" dirty="0"/>
              <a:t>Board Approval</a:t>
            </a:r>
          </a:p>
          <a:p>
            <a:r>
              <a:rPr lang="en-US" dirty="0"/>
              <a:t>Begin Implementation</a:t>
            </a:r>
          </a:p>
          <a:p>
            <a:r>
              <a:rPr lang="en-US" dirty="0"/>
              <a:t>Quarterly Review</a:t>
            </a:r>
          </a:p>
        </p:txBody>
      </p:sp>
      <p:pic>
        <p:nvPicPr>
          <p:cNvPr id="4" name="Picture 3" descr="A picture containing logo&#10;&#10;Description automatically generated">
            <a:extLst>
              <a:ext uri="{FF2B5EF4-FFF2-40B4-BE49-F238E27FC236}">
                <a16:creationId xmlns:a16="http://schemas.microsoft.com/office/drawing/2014/main" id="{7FC4864B-6C1B-8F0C-9C68-F76503F879FC}"/>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4091213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A073AF91-5325-42B9-A31A-3D179304022A}"/>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7" name="think-cell Slide" r:id="rId5" imgW="344" imgH="344" progId="TCLayout.ActiveDocument.1">
                  <p:embed/>
                </p:oleObj>
              </mc:Choice>
              <mc:Fallback>
                <p:oleObj name="think-cell Slide" r:id="rId5" imgW="344" imgH="344" progId="TCLayout.ActiveDocument.1">
                  <p:embed/>
                  <p:pic>
                    <p:nvPicPr>
                      <p:cNvPr id="13" name="Object 12" hidden="1">
                        <a:extLst>
                          <a:ext uri="{FF2B5EF4-FFF2-40B4-BE49-F238E27FC236}">
                            <a16:creationId xmlns:a16="http://schemas.microsoft.com/office/drawing/2014/main" id="{A073AF91-5325-42B9-A31A-3D179304022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6" name="Title 1">
            <a:extLst>
              <a:ext uri="{FF2B5EF4-FFF2-40B4-BE49-F238E27FC236}">
                <a16:creationId xmlns:a16="http://schemas.microsoft.com/office/drawing/2014/main" id="{6C2BB713-9637-4B9B-938F-E9768876782A}"/>
              </a:ext>
            </a:extLst>
          </p:cNvPr>
          <p:cNvSpPr txBox="1">
            <a:spLocks noGrp="1"/>
          </p:cNvSpPr>
          <p:nvPr>
            <p:ph type="title"/>
          </p:nvPr>
        </p:nvSpPr>
        <p:spPr>
          <a:xfrm>
            <a:off x="471493" y="497048"/>
            <a:ext cx="11274348" cy="1033514"/>
          </a:xfrm>
          <a:prstGeom prst="rect">
            <a:avLst/>
          </a:prstGeom>
          <a:solidFill>
            <a:schemeClr val="tx2">
              <a:lumMod val="75000"/>
              <a:lumOff val="25000"/>
            </a:schemeClr>
          </a:solidFill>
        </p:spPr>
        <p:txBody>
          <a:bodyPr>
            <a:normAutofit/>
          </a:bodyPr>
          <a:lstStyle>
            <a:lvl1pPr algn="l" defTabSz="957998" rtl="0" eaLnBrk="1" fontAlgn="base" hangingPunct="1">
              <a:lnSpc>
                <a:spcPct val="100000"/>
              </a:lnSpc>
              <a:spcBef>
                <a:spcPct val="0"/>
              </a:spcBef>
              <a:spcAft>
                <a:spcPct val="0"/>
              </a:spcAft>
              <a:defRPr sz="2000" b="1">
                <a:solidFill>
                  <a:schemeClr val="tx2"/>
                </a:solidFill>
                <a:latin typeface="+mj-lt"/>
                <a:ea typeface="+mj-ea"/>
                <a:cs typeface="+mj-cs"/>
              </a:defRPr>
            </a:lvl1pPr>
            <a:lvl2pPr algn="l" defTabSz="957998" rtl="0" eaLnBrk="1" fontAlgn="base" hangingPunct="1">
              <a:lnSpc>
                <a:spcPts val="3196"/>
              </a:lnSpc>
              <a:spcBef>
                <a:spcPct val="0"/>
              </a:spcBef>
              <a:spcAft>
                <a:spcPct val="0"/>
              </a:spcAft>
              <a:defRPr sz="2300" b="1">
                <a:solidFill>
                  <a:schemeClr val="tx2"/>
                </a:solidFill>
                <a:latin typeface="Arial" charset="0"/>
              </a:defRPr>
            </a:lvl2pPr>
            <a:lvl3pPr algn="l" defTabSz="957998" rtl="0" eaLnBrk="1" fontAlgn="base" hangingPunct="1">
              <a:lnSpc>
                <a:spcPts val="3196"/>
              </a:lnSpc>
              <a:spcBef>
                <a:spcPct val="0"/>
              </a:spcBef>
              <a:spcAft>
                <a:spcPct val="0"/>
              </a:spcAft>
              <a:defRPr sz="2300" b="1">
                <a:solidFill>
                  <a:schemeClr val="tx2"/>
                </a:solidFill>
                <a:latin typeface="Arial" charset="0"/>
              </a:defRPr>
            </a:lvl3pPr>
            <a:lvl4pPr algn="l" defTabSz="957998" rtl="0" eaLnBrk="1" fontAlgn="base" hangingPunct="1">
              <a:lnSpc>
                <a:spcPts val="3196"/>
              </a:lnSpc>
              <a:spcBef>
                <a:spcPct val="0"/>
              </a:spcBef>
              <a:spcAft>
                <a:spcPct val="0"/>
              </a:spcAft>
              <a:defRPr sz="2300" b="1">
                <a:solidFill>
                  <a:schemeClr val="tx2"/>
                </a:solidFill>
                <a:latin typeface="Arial" charset="0"/>
              </a:defRPr>
            </a:lvl4pPr>
            <a:lvl5pPr algn="l" defTabSz="957998" rtl="0" eaLnBrk="1" fontAlgn="base" hangingPunct="1">
              <a:lnSpc>
                <a:spcPts val="3196"/>
              </a:lnSpc>
              <a:spcBef>
                <a:spcPct val="0"/>
              </a:spcBef>
              <a:spcAft>
                <a:spcPct val="0"/>
              </a:spcAft>
              <a:defRPr sz="2300" b="1">
                <a:solidFill>
                  <a:schemeClr val="tx2"/>
                </a:solidFill>
                <a:latin typeface="Arial" charset="0"/>
              </a:defRPr>
            </a:lvl5pPr>
            <a:lvl6pPr marL="429756" algn="l" defTabSz="957998" rtl="0" eaLnBrk="1" fontAlgn="base" hangingPunct="1">
              <a:lnSpc>
                <a:spcPts val="3196"/>
              </a:lnSpc>
              <a:spcBef>
                <a:spcPct val="0"/>
              </a:spcBef>
              <a:spcAft>
                <a:spcPct val="0"/>
              </a:spcAft>
              <a:defRPr sz="2300" b="1">
                <a:solidFill>
                  <a:schemeClr val="tx2"/>
                </a:solidFill>
                <a:latin typeface="Arial" charset="0"/>
              </a:defRPr>
            </a:lvl6pPr>
            <a:lvl7pPr marL="859512" algn="l" defTabSz="957998" rtl="0" eaLnBrk="1" fontAlgn="base" hangingPunct="1">
              <a:lnSpc>
                <a:spcPts val="3196"/>
              </a:lnSpc>
              <a:spcBef>
                <a:spcPct val="0"/>
              </a:spcBef>
              <a:spcAft>
                <a:spcPct val="0"/>
              </a:spcAft>
              <a:defRPr sz="2300" b="1">
                <a:solidFill>
                  <a:schemeClr val="tx2"/>
                </a:solidFill>
                <a:latin typeface="Arial" charset="0"/>
              </a:defRPr>
            </a:lvl7pPr>
            <a:lvl8pPr marL="1289268" algn="l" defTabSz="957998" rtl="0" eaLnBrk="1" fontAlgn="base" hangingPunct="1">
              <a:lnSpc>
                <a:spcPts val="3196"/>
              </a:lnSpc>
              <a:spcBef>
                <a:spcPct val="0"/>
              </a:spcBef>
              <a:spcAft>
                <a:spcPct val="0"/>
              </a:spcAft>
              <a:defRPr sz="2300" b="1">
                <a:solidFill>
                  <a:schemeClr val="tx2"/>
                </a:solidFill>
                <a:latin typeface="Arial" charset="0"/>
              </a:defRPr>
            </a:lvl8pPr>
            <a:lvl9pPr marL="1719024" algn="l" defTabSz="957998" rtl="0" eaLnBrk="1" fontAlgn="base" hangingPunct="1">
              <a:lnSpc>
                <a:spcPts val="3196"/>
              </a:lnSpc>
              <a:spcBef>
                <a:spcPct val="0"/>
              </a:spcBef>
              <a:spcAft>
                <a:spcPct val="0"/>
              </a:spcAft>
              <a:defRPr sz="2300" b="1">
                <a:solidFill>
                  <a:schemeClr val="tx2"/>
                </a:solidFill>
                <a:latin typeface="Arial" charset="0"/>
              </a:defRPr>
            </a:lvl9pPr>
          </a:lstStyle>
          <a:p>
            <a:pPr algn="ctr"/>
            <a:r>
              <a:rPr lang="en-US" sz="2700" dirty="0">
                <a:solidFill>
                  <a:schemeClr val="bg1"/>
                </a:solidFill>
              </a:rPr>
              <a:t>LHC Three-Phase Approach to Strategic Planning </a:t>
            </a:r>
            <a:r>
              <a:rPr lang="en-US" sz="2400" dirty="0"/>
              <a:t/>
            </a:r>
            <a:br>
              <a:rPr lang="en-US" sz="2400" dirty="0"/>
            </a:br>
            <a:endParaRPr lang="en-US" sz="2400" b="0" kern="0" dirty="0"/>
          </a:p>
        </p:txBody>
      </p:sp>
      <p:sp>
        <p:nvSpPr>
          <p:cNvPr id="5" name="Slide Number Placeholder 2">
            <a:extLst>
              <a:ext uri="{FF2B5EF4-FFF2-40B4-BE49-F238E27FC236}">
                <a16:creationId xmlns:a16="http://schemas.microsoft.com/office/drawing/2014/main" id="{3AA7B8AD-E6F9-4E25-A3A4-71D021032612}"/>
              </a:ext>
            </a:extLst>
          </p:cNvPr>
          <p:cNvSpPr>
            <a:spLocks noGrp="1"/>
          </p:cNvSpPr>
          <p:nvPr>
            <p:ph type="sldNum" sz="quarter" idx="12"/>
          </p:nvPr>
        </p:nvSpPr>
        <p:spPr/>
        <p:txBody>
          <a:bodyPr/>
          <a:lstStyle/>
          <a:p>
            <a:fld id="{37F5C94B-8C55-478B-B509-BAE6A06B2E2A}" type="slidenum">
              <a:rPr lang="en-US" sz="1000" smtClean="0">
                <a:solidFill>
                  <a:srgbClr val="ADAFBB"/>
                </a:solidFill>
              </a:rPr>
              <a:pPr/>
              <a:t>3</a:t>
            </a:fld>
            <a:endParaRPr lang="en-US" sz="1000" dirty="0">
              <a:solidFill>
                <a:srgbClr val="ADAFBB"/>
              </a:solidFill>
            </a:endParaRPr>
          </a:p>
        </p:txBody>
      </p:sp>
      <p:sp>
        <p:nvSpPr>
          <p:cNvPr id="6" name="Chevron 17">
            <a:extLst>
              <a:ext uri="{FF2B5EF4-FFF2-40B4-BE49-F238E27FC236}">
                <a16:creationId xmlns:a16="http://schemas.microsoft.com/office/drawing/2014/main" id="{80C2FA24-C3FF-4F99-8694-BA262AB8070A}"/>
              </a:ext>
            </a:extLst>
          </p:cNvPr>
          <p:cNvSpPr/>
          <p:nvPr/>
        </p:nvSpPr>
        <p:spPr bwMode="auto">
          <a:xfrm>
            <a:off x="606385" y="1719946"/>
            <a:ext cx="3742661" cy="1033514"/>
          </a:xfrm>
          <a:prstGeom prst="chevron">
            <a:avLst>
              <a:gd name="adj" fmla="val 31818"/>
            </a:avLst>
          </a:prstGeom>
          <a:solidFill>
            <a:schemeClr val="tx2">
              <a:lumMod val="75000"/>
              <a:lumOff val="25000"/>
            </a:schemeClr>
          </a:solidFill>
          <a:ln>
            <a:noFill/>
          </a:ln>
          <a:effectLst/>
        </p:spPr>
        <p:txBody>
          <a:bodyPr wrap="square" lIns="72000" tIns="45715" rIns="72000" bIns="45715" rtlCol="0" anchor="ctr">
            <a:noAutofit/>
          </a:bodyPr>
          <a:lstStyle/>
          <a:p>
            <a:pPr algn="ctr" defTabSz="623853" fontAlgn="base">
              <a:spcBef>
                <a:spcPts val="600"/>
              </a:spcBef>
              <a:spcAft>
                <a:spcPts val="600"/>
              </a:spcAft>
              <a:buClr>
                <a:srgbClr val="000000"/>
              </a:buClr>
            </a:pPr>
            <a:r>
              <a:rPr lang="en-US" sz="2000" b="1" dirty="0">
                <a:solidFill>
                  <a:schemeClr val="bg1"/>
                </a:solidFill>
                <a:cs typeface="Times New Roman" pitchFamily="18" charset="0"/>
              </a:rPr>
              <a:t>Phase I: Executive Level and Stakeholder Input</a:t>
            </a:r>
          </a:p>
        </p:txBody>
      </p:sp>
      <p:sp>
        <p:nvSpPr>
          <p:cNvPr id="7" name="Chevron 17">
            <a:extLst>
              <a:ext uri="{FF2B5EF4-FFF2-40B4-BE49-F238E27FC236}">
                <a16:creationId xmlns:a16="http://schemas.microsoft.com/office/drawing/2014/main" id="{AA474FA7-23F8-48D3-A4A1-46C7E7EF8CBF}"/>
              </a:ext>
            </a:extLst>
          </p:cNvPr>
          <p:cNvSpPr/>
          <p:nvPr/>
        </p:nvSpPr>
        <p:spPr bwMode="auto">
          <a:xfrm>
            <a:off x="4223481" y="1719946"/>
            <a:ext cx="3742661" cy="1033514"/>
          </a:xfrm>
          <a:prstGeom prst="chevron">
            <a:avLst>
              <a:gd name="adj" fmla="val 31818"/>
            </a:avLst>
          </a:prstGeom>
          <a:solidFill>
            <a:schemeClr val="tx2">
              <a:lumMod val="75000"/>
              <a:lumOff val="25000"/>
            </a:schemeClr>
          </a:solidFill>
          <a:ln>
            <a:noFill/>
          </a:ln>
          <a:effectLst/>
        </p:spPr>
        <p:txBody>
          <a:bodyPr wrap="square" lIns="72000" tIns="45715" rIns="72000" bIns="45715" rtlCol="0" anchor="ctr">
            <a:noAutofit/>
          </a:bodyPr>
          <a:lstStyle/>
          <a:p>
            <a:pPr algn="ctr" defTabSz="623853" fontAlgn="base">
              <a:spcBef>
                <a:spcPts val="600"/>
              </a:spcBef>
              <a:spcAft>
                <a:spcPts val="600"/>
              </a:spcAft>
              <a:buClr>
                <a:srgbClr val="000000"/>
              </a:buClr>
            </a:pPr>
            <a:r>
              <a:rPr lang="en-US" sz="2000" b="1" dirty="0">
                <a:solidFill>
                  <a:schemeClr val="bg1"/>
                </a:solidFill>
                <a:cs typeface="Times New Roman" pitchFamily="18" charset="0"/>
              </a:rPr>
              <a:t>Phase II: Evaluate Current and Future State</a:t>
            </a:r>
          </a:p>
        </p:txBody>
      </p:sp>
      <p:sp>
        <p:nvSpPr>
          <p:cNvPr id="8" name="Chevron 17">
            <a:extLst>
              <a:ext uri="{FF2B5EF4-FFF2-40B4-BE49-F238E27FC236}">
                <a16:creationId xmlns:a16="http://schemas.microsoft.com/office/drawing/2014/main" id="{44D82846-5412-4854-9CE9-6BD4A4D3F201}"/>
              </a:ext>
            </a:extLst>
          </p:cNvPr>
          <p:cNvSpPr/>
          <p:nvPr/>
        </p:nvSpPr>
        <p:spPr bwMode="auto">
          <a:xfrm>
            <a:off x="7844502" y="1719946"/>
            <a:ext cx="3742661" cy="1033514"/>
          </a:xfrm>
          <a:prstGeom prst="chevron">
            <a:avLst>
              <a:gd name="adj" fmla="val 31818"/>
            </a:avLst>
          </a:prstGeom>
          <a:solidFill>
            <a:schemeClr val="tx2">
              <a:lumMod val="75000"/>
              <a:lumOff val="25000"/>
            </a:schemeClr>
          </a:solidFill>
          <a:ln>
            <a:noFill/>
          </a:ln>
          <a:effectLst/>
        </p:spPr>
        <p:txBody>
          <a:bodyPr wrap="square" lIns="72000" tIns="45715" rIns="72000" bIns="45715" rtlCol="0" anchor="ctr">
            <a:noAutofit/>
          </a:bodyPr>
          <a:lstStyle/>
          <a:p>
            <a:pPr algn="ctr" defTabSz="623853" fontAlgn="base">
              <a:spcBef>
                <a:spcPts val="600"/>
              </a:spcBef>
              <a:spcAft>
                <a:spcPts val="600"/>
              </a:spcAft>
              <a:buClr>
                <a:srgbClr val="000000"/>
              </a:buClr>
            </a:pPr>
            <a:r>
              <a:rPr lang="en-US" sz="2000" b="1" dirty="0">
                <a:solidFill>
                  <a:schemeClr val="bg1"/>
                </a:solidFill>
                <a:cs typeface="Times New Roman" pitchFamily="18" charset="0"/>
              </a:rPr>
              <a:t>Phase III: Develop/Implement Strategic Plan</a:t>
            </a:r>
          </a:p>
        </p:txBody>
      </p:sp>
      <p:cxnSp>
        <p:nvCxnSpPr>
          <p:cNvPr id="9" name="Straight Connector 8">
            <a:extLst>
              <a:ext uri="{FF2B5EF4-FFF2-40B4-BE49-F238E27FC236}">
                <a16:creationId xmlns:a16="http://schemas.microsoft.com/office/drawing/2014/main" id="{938E2F11-EEE6-4CE3-AA18-0A0EFEAFC83C}"/>
              </a:ext>
            </a:extLst>
          </p:cNvPr>
          <p:cNvCxnSpPr>
            <a:cxnSpLocks/>
          </p:cNvCxnSpPr>
          <p:nvPr/>
        </p:nvCxnSpPr>
        <p:spPr>
          <a:xfrm>
            <a:off x="4154192" y="2753460"/>
            <a:ext cx="0" cy="3492000"/>
          </a:xfrm>
          <a:prstGeom prst="line">
            <a:avLst/>
          </a:prstGeom>
          <a:ln>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F6F130AE-016B-49E7-B056-02422308B35C}"/>
              </a:ext>
            </a:extLst>
          </p:cNvPr>
          <p:cNvSpPr/>
          <p:nvPr/>
        </p:nvSpPr>
        <p:spPr>
          <a:xfrm>
            <a:off x="652311" y="2753461"/>
            <a:ext cx="3458337" cy="3826689"/>
          </a:xfrm>
          <a:prstGeom prst="rect">
            <a:avLst/>
          </a:prstGeom>
          <a:effectLst/>
        </p:spPr>
        <p:txBody>
          <a:bodyPr wrap="square" lIns="0">
            <a:spAutoFit/>
          </a:bodyPr>
          <a:lstStyle/>
          <a:p>
            <a:pPr marL="342900" indent="-342900">
              <a:spcBef>
                <a:spcPts val="400"/>
              </a:spcBef>
              <a:spcAft>
                <a:spcPts val="400"/>
              </a:spcAft>
              <a:buFont typeface="+mj-lt"/>
              <a:buAutoNum type="arabicPeriod"/>
              <a:defRPr/>
            </a:pPr>
            <a:r>
              <a:rPr lang="en-GB" dirty="0">
                <a:solidFill>
                  <a:srgbClr val="2A2A2A"/>
                </a:solidFill>
              </a:rPr>
              <a:t>Review Board and ED’s Vision</a:t>
            </a:r>
          </a:p>
          <a:p>
            <a:pPr marL="342900" indent="-342900">
              <a:spcBef>
                <a:spcPts val="400"/>
              </a:spcBef>
              <a:spcAft>
                <a:spcPts val="400"/>
              </a:spcAft>
              <a:buFont typeface="+mj-lt"/>
              <a:buAutoNum type="arabicPeriod"/>
              <a:defRPr/>
            </a:pPr>
            <a:r>
              <a:rPr lang="en-GB" dirty="0">
                <a:solidFill>
                  <a:srgbClr val="2A2A2A"/>
                </a:solidFill>
              </a:rPr>
              <a:t>Gather Input from Developers and Key Stakeholders</a:t>
            </a:r>
          </a:p>
          <a:p>
            <a:pPr marL="342900" indent="-342900">
              <a:spcBef>
                <a:spcPts val="400"/>
              </a:spcBef>
              <a:spcAft>
                <a:spcPts val="400"/>
              </a:spcAft>
              <a:buFont typeface="+mj-lt"/>
              <a:buAutoNum type="arabicPeriod"/>
              <a:defRPr/>
            </a:pPr>
            <a:r>
              <a:rPr lang="en-GB" dirty="0">
                <a:solidFill>
                  <a:srgbClr val="2A2A2A"/>
                </a:solidFill>
              </a:rPr>
              <a:t>Invite Staff Members to Provide Input on Strategic Plan</a:t>
            </a:r>
          </a:p>
          <a:p>
            <a:pPr marL="342900" indent="-342900">
              <a:spcBef>
                <a:spcPts val="400"/>
              </a:spcBef>
              <a:spcAft>
                <a:spcPts val="400"/>
              </a:spcAft>
              <a:buFont typeface="+mj-lt"/>
              <a:buAutoNum type="arabicPeriod"/>
              <a:defRPr/>
            </a:pPr>
            <a:r>
              <a:rPr lang="en-GB" dirty="0">
                <a:solidFill>
                  <a:srgbClr val="2A2A2A"/>
                </a:solidFill>
              </a:rPr>
              <a:t>Conduct SWOT Analysis – Internal Strengths and Weaknesses and External Opportunities and Threats</a:t>
            </a:r>
          </a:p>
          <a:p>
            <a:pPr marL="169863" indent="-169863">
              <a:spcBef>
                <a:spcPts val="400"/>
              </a:spcBef>
              <a:spcAft>
                <a:spcPts val="400"/>
              </a:spcAft>
              <a:buFont typeface="+mj-lt"/>
              <a:buAutoNum type="arabicPeriod"/>
              <a:defRPr/>
            </a:pPr>
            <a:endParaRPr lang="en-GB" dirty="0">
              <a:solidFill>
                <a:srgbClr val="002776"/>
              </a:solidFill>
            </a:endParaRPr>
          </a:p>
        </p:txBody>
      </p:sp>
      <p:sp>
        <p:nvSpPr>
          <p:cNvPr id="11" name="Rectangle 10">
            <a:extLst>
              <a:ext uri="{FF2B5EF4-FFF2-40B4-BE49-F238E27FC236}">
                <a16:creationId xmlns:a16="http://schemas.microsoft.com/office/drawing/2014/main" id="{381FC75F-03AC-4E06-95A5-77AA464D139B}"/>
              </a:ext>
            </a:extLst>
          </p:cNvPr>
          <p:cNvSpPr/>
          <p:nvPr/>
        </p:nvSpPr>
        <p:spPr>
          <a:xfrm>
            <a:off x="7844500" y="2753461"/>
            <a:ext cx="4162441" cy="3375283"/>
          </a:xfrm>
          <a:prstGeom prst="rect">
            <a:avLst/>
          </a:prstGeom>
          <a:effectLst/>
        </p:spPr>
        <p:txBody>
          <a:bodyPr wrap="square">
            <a:spAutoFit/>
          </a:bodyPr>
          <a:lstStyle/>
          <a:p>
            <a:pPr marL="342900" indent="-342900">
              <a:spcBef>
                <a:spcPts val="400"/>
              </a:spcBef>
              <a:spcAft>
                <a:spcPts val="400"/>
              </a:spcAft>
              <a:buFont typeface="+mj-lt"/>
              <a:buAutoNum type="arabicPeriod"/>
              <a:defRPr/>
            </a:pPr>
            <a:r>
              <a:rPr lang="en-GB" dirty="0">
                <a:solidFill>
                  <a:srgbClr val="2A2A2A"/>
                </a:solidFill>
              </a:rPr>
              <a:t>Mission, Vision, and Values; Key Strategic Goals; and Success Metrics Shared with Board</a:t>
            </a:r>
          </a:p>
          <a:p>
            <a:pPr marL="342900" indent="-342900">
              <a:spcBef>
                <a:spcPts val="400"/>
              </a:spcBef>
              <a:spcAft>
                <a:spcPts val="400"/>
              </a:spcAft>
              <a:buFont typeface="+mj-lt"/>
              <a:buAutoNum type="arabicPeriod"/>
              <a:defRPr/>
            </a:pPr>
            <a:r>
              <a:rPr lang="en-GB" dirty="0">
                <a:solidFill>
                  <a:srgbClr val="2A2A2A"/>
                </a:solidFill>
              </a:rPr>
              <a:t>Gather Board Input</a:t>
            </a:r>
          </a:p>
          <a:p>
            <a:pPr marL="342900" indent="-342900">
              <a:spcBef>
                <a:spcPts val="400"/>
              </a:spcBef>
              <a:spcAft>
                <a:spcPts val="400"/>
              </a:spcAft>
              <a:buFont typeface="+mj-lt"/>
              <a:buAutoNum type="arabicPeriod"/>
              <a:defRPr/>
            </a:pPr>
            <a:r>
              <a:rPr lang="en-GB" dirty="0">
                <a:solidFill>
                  <a:srgbClr val="2A2A2A"/>
                </a:solidFill>
              </a:rPr>
              <a:t>Staff Develops Action Plans and Accountabilities</a:t>
            </a:r>
          </a:p>
          <a:p>
            <a:pPr marL="342900" indent="-342900">
              <a:spcBef>
                <a:spcPts val="400"/>
              </a:spcBef>
              <a:spcAft>
                <a:spcPts val="400"/>
              </a:spcAft>
              <a:buFont typeface="+mj-lt"/>
              <a:buAutoNum type="arabicPeriod"/>
              <a:defRPr/>
            </a:pPr>
            <a:r>
              <a:rPr lang="en-GB" dirty="0">
                <a:solidFill>
                  <a:srgbClr val="2A2A2A"/>
                </a:solidFill>
              </a:rPr>
              <a:t>Board Adoption of Strategic Plan</a:t>
            </a:r>
          </a:p>
          <a:p>
            <a:pPr marL="342900" indent="-342900">
              <a:spcBef>
                <a:spcPts val="400"/>
              </a:spcBef>
              <a:spcAft>
                <a:spcPts val="400"/>
              </a:spcAft>
              <a:buFont typeface="+mj-lt"/>
              <a:buAutoNum type="arabicPeriod"/>
              <a:defRPr/>
            </a:pPr>
            <a:r>
              <a:rPr lang="en-GB" dirty="0">
                <a:solidFill>
                  <a:srgbClr val="2A2A2A"/>
                </a:solidFill>
              </a:rPr>
              <a:t>Strategic Plan Implementation</a:t>
            </a:r>
          </a:p>
          <a:p>
            <a:pPr marL="342900" indent="-342900">
              <a:spcBef>
                <a:spcPts val="400"/>
              </a:spcBef>
              <a:spcAft>
                <a:spcPts val="400"/>
              </a:spcAft>
              <a:buFont typeface="+mj-lt"/>
              <a:buAutoNum type="arabicPeriod"/>
              <a:defRPr/>
            </a:pPr>
            <a:r>
              <a:rPr lang="en-GB" dirty="0">
                <a:solidFill>
                  <a:srgbClr val="2A2A2A"/>
                </a:solidFill>
              </a:rPr>
              <a:t>Quarterly Updates to Board and Public</a:t>
            </a:r>
          </a:p>
        </p:txBody>
      </p:sp>
      <p:sp>
        <p:nvSpPr>
          <p:cNvPr id="12" name="Rectangle 11">
            <a:extLst>
              <a:ext uri="{FF2B5EF4-FFF2-40B4-BE49-F238E27FC236}">
                <a16:creationId xmlns:a16="http://schemas.microsoft.com/office/drawing/2014/main" id="{F22BF9F2-93B5-4D57-85D0-BA4BB3074ECE}"/>
              </a:ext>
            </a:extLst>
          </p:cNvPr>
          <p:cNvSpPr/>
          <p:nvPr/>
        </p:nvSpPr>
        <p:spPr>
          <a:xfrm>
            <a:off x="4281663" y="2753461"/>
            <a:ext cx="3459563" cy="3857466"/>
          </a:xfrm>
          <a:prstGeom prst="rect">
            <a:avLst/>
          </a:prstGeom>
          <a:effectLst/>
        </p:spPr>
        <p:txBody>
          <a:bodyPr wrap="square">
            <a:spAutoFit/>
          </a:bodyPr>
          <a:lstStyle/>
          <a:p>
            <a:pPr marL="342900" indent="-342900">
              <a:spcBef>
                <a:spcPts val="400"/>
              </a:spcBef>
              <a:spcAft>
                <a:spcPts val="400"/>
              </a:spcAft>
              <a:buFont typeface="+mj-lt"/>
              <a:buAutoNum type="arabicPeriod"/>
              <a:defRPr/>
            </a:pPr>
            <a:r>
              <a:rPr lang="en-GB" dirty="0">
                <a:solidFill>
                  <a:srgbClr val="2A2A2A"/>
                </a:solidFill>
              </a:rPr>
              <a:t>Evaluate Current Staffing   Model for:</a:t>
            </a:r>
          </a:p>
          <a:p>
            <a:pPr marL="800100" lvl="1" indent="-342900">
              <a:spcBef>
                <a:spcPts val="400"/>
              </a:spcBef>
              <a:spcAft>
                <a:spcPts val="400"/>
              </a:spcAft>
              <a:buFont typeface="+mj-lt"/>
              <a:buAutoNum type="arabicPeriod"/>
              <a:defRPr/>
            </a:pPr>
            <a:r>
              <a:rPr lang="en-GB" dirty="0">
                <a:solidFill>
                  <a:srgbClr val="2A2A2A"/>
                </a:solidFill>
              </a:rPr>
              <a:t>Efficiencies </a:t>
            </a:r>
          </a:p>
          <a:p>
            <a:pPr marL="800100" lvl="1" indent="-342900">
              <a:spcBef>
                <a:spcPts val="400"/>
              </a:spcBef>
              <a:spcAft>
                <a:spcPts val="400"/>
              </a:spcAft>
              <a:buFont typeface="+mj-lt"/>
              <a:buAutoNum type="arabicPeriod"/>
              <a:defRPr/>
            </a:pPr>
            <a:r>
              <a:rPr lang="en-GB" dirty="0">
                <a:solidFill>
                  <a:srgbClr val="2A2A2A"/>
                </a:solidFill>
              </a:rPr>
              <a:t>Redundancies</a:t>
            </a:r>
          </a:p>
          <a:p>
            <a:pPr marL="800100" lvl="1" indent="-342900">
              <a:spcBef>
                <a:spcPts val="400"/>
              </a:spcBef>
              <a:spcAft>
                <a:spcPts val="400"/>
              </a:spcAft>
              <a:buFont typeface="+mj-lt"/>
              <a:buAutoNum type="arabicPeriod"/>
              <a:defRPr/>
            </a:pPr>
            <a:r>
              <a:rPr lang="en-GB" dirty="0">
                <a:solidFill>
                  <a:srgbClr val="2A2A2A"/>
                </a:solidFill>
              </a:rPr>
              <a:t>Gaps in Expertise</a:t>
            </a:r>
          </a:p>
          <a:p>
            <a:pPr marL="342900" indent="-342900">
              <a:spcBef>
                <a:spcPts val="400"/>
              </a:spcBef>
              <a:spcAft>
                <a:spcPts val="400"/>
              </a:spcAft>
              <a:buFont typeface="+mj-lt"/>
              <a:buAutoNum type="arabicPeriod"/>
              <a:defRPr/>
            </a:pPr>
            <a:r>
              <a:rPr lang="en-GB" dirty="0">
                <a:solidFill>
                  <a:srgbClr val="2A2A2A"/>
                </a:solidFill>
              </a:rPr>
              <a:t>Project Capacity Needs Over the Next Three Years</a:t>
            </a:r>
          </a:p>
          <a:p>
            <a:pPr marL="342900" indent="-342900">
              <a:spcBef>
                <a:spcPts val="400"/>
              </a:spcBef>
              <a:spcAft>
                <a:spcPts val="400"/>
              </a:spcAft>
              <a:buFont typeface="+mj-lt"/>
              <a:buAutoNum type="arabicPeriod"/>
              <a:defRPr/>
            </a:pPr>
            <a:r>
              <a:rPr lang="en-GB" dirty="0">
                <a:solidFill>
                  <a:srgbClr val="2A2A2A"/>
                </a:solidFill>
              </a:rPr>
              <a:t>Determine Opportunities for Improvement </a:t>
            </a:r>
          </a:p>
          <a:p>
            <a:pPr marL="342900" indent="-342900">
              <a:spcBef>
                <a:spcPts val="400"/>
              </a:spcBef>
              <a:spcAft>
                <a:spcPts val="400"/>
              </a:spcAft>
              <a:buAutoNum type="arabicPeriod"/>
              <a:defRPr/>
            </a:pPr>
            <a:endParaRPr lang="en-GB" dirty="0">
              <a:solidFill>
                <a:srgbClr val="002776"/>
              </a:solidFill>
            </a:endParaRPr>
          </a:p>
          <a:p>
            <a:pPr marL="169863" indent="-169863">
              <a:spcBef>
                <a:spcPts val="400"/>
              </a:spcBef>
              <a:spcAft>
                <a:spcPts val="400"/>
              </a:spcAft>
              <a:buFont typeface="+mj-lt"/>
              <a:buAutoNum type="arabicPeriod"/>
              <a:defRPr/>
            </a:pPr>
            <a:endParaRPr lang="en-GB" dirty="0">
              <a:solidFill>
                <a:srgbClr val="002776"/>
              </a:solidFill>
            </a:endParaRPr>
          </a:p>
        </p:txBody>
      </p:sp>
      <p:cxnSp>
        <p:nvCxnSpPr>
          <p:cNvPr id="14" name="Straight Connector 13">
            <a:extLst>
              <a:ext uri="{FF2B5EF4-FFF2-40B4-BE49-F238E27FC236}">
                <a16:creationId xmlns:a16="http://schemas.microsoft.com/office/drawing/2014/main" id="{BD538E77-947C-4FAE-B4B2-3DD1EF8F7624}"/>
              </a:ext>
            </a:extLst>
          </p:cNvPr>
          <p:cNvCxnSpPr>
            <a:cxnSpLocks/>
          </p:cNvCxnSpPr>
          <p:nvPr/>
        </p:nvCxnSpPr>
        <p:spPr>
          <a:xfrm>
            <a:off x="7784770" y="2753460"/>
            <a:ext cx="0" cy="3492000"/>
          </a:xfrm>
          <a:prstGeom prst="line">
            <a:avLst/>
          </a:prstGeom>
          <a:ln>
            <a:solidFill>
              <a:schemeClr val="accent1"/>
            </a:solidFill>
            <a:prstDash val="sysDot"/>
          </a:ln>
        </p:spPr>
        <p:style>
          <a:lnRef idx="1">
            <a:schemeClr val="accent1"/>
          </a:lnRef>
          <a:fillRef idx="0">
            <a:schemeClr val="accent1"/>
          </a:fillRef>
          <a:effectRef idx="0">
            <a:schemeClr val="accent1"/>
          </a:effectRef>
          <a:fontRef idx="minor">
            <a:schemeClr val="tx1"/>
          </a:fontRef>
        </p:style>
      </p:cxnSp>
      <p:pic>
        <p:nvPicPr>
          <p:cNvPr id="4" name="Picture 3" descr="A picture containing logo&#10;&#10;Description automatically generated">
            <a:extLst>
              <a:ext uri="{FF2B5EF4-FFF2-40B4-BE49-F238E27FC236}">
                <a16:creationId xmlns:a16="http://schemas.microsoft.com/office/drawing/2014/main" id="{08A38FA7-58D3-6A0E-418B-DB75F6EA525A}"/>
              </a:ext>
            </a:extLst>
          </p:cNvPr>
          <p:cNvPicPr>
            <a:picLocks noChangeAspect="1"/>
          </p:cNvPicPr>
          <p:nvPr/>
        </p:nvPicPr>
        <p:blipFill>
          <a:blip r:embed="rId7"/>
          <a:stretch>
            <a:fillRect/>
          </a:stretch>
        </p:blipFill>
        <p:spPr>
          <a:xfrm>
            <a:off x="482534" y="6245460"/>
            <a:ext cx="2204340" cy="447065"/>
          </a:xfrm>
          <a:prstGeom prst="rect">
            <a:avLst/>
          </a:prstGeom>
        </p:spPr>
      </p:pic>
    </p:spTree>
    <p:extLst>
      <p:ext uri="{BB962C8B-B14F-4D97-AF65-F5344CB8AC3E}">
        <p14:creationId xmlns:p14="http://schemas.microsoft.com/office/powerpoint/2010/main" val="596906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4B35DF-669D-6FEE-1833-265B358A95B8}"/>
              </a:ext>
            </a:extLst>
          </p:cNvPr>
          <p:cNvSpPr>
            <a:spLocks noGrp="1"/>
          </p:cNvSpPr>
          <p:nvPr>
            <p:ph type="title"/>
          </p:nvPr>
        </p:nvSpPr>
        <p:spPr>
          <a:solidFill>
            <a:schemeClr val="tx2">
              <a:lumMod val="75000"/>
              <a:lumOff val="25000"/>
            </a:schemeClr>
          </a:solidFill>
        </p:spPr>
        <p:txBody>
          <a:bodyPr/>
          <a:lstStyle/>
          <a:p>
            <a:pPr algn="ctr"/>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STRATEGIC PLAN 2023-2026</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5" name="Content Placeholder 4">
            <a:extLst>
              <a:ext uri="{FF2B5EF4-FFF2-40B4-BE49-F238E27FC236}">
                <a16:creationId xmlns:a16="http://schemas.microsoft.com/office/drawing/2014/main" id="{AD76358E-62C7-F3F3-4D91-91D53CE7E90A}"/>
              </a:ext>
            </a:extLst>
          </p:cNvPr>
          <p:cNvSpPr>
            <a:spLocks noGrp="1"/>
          </p:cNvSpPr>
          <p:nvPr>
            <p:ph idx="1"/>
          </p:nvPr>
        </p:nvSpPr>
        <p:spPr/>
        <p:txBody>
          <a:bodyPr>
            <a:normAutofit/>
          </a:bodyPr>
          <a:lstStyle/>
          <a:p>
            <a:pPr marL="0" marR="0" indent="0" algn="ctr">
              <a:lnSpc>
                <a:spcPct val="107000"/>
              </a:lnSpc>
              <a:spcBef>
                <a:spcPts val="600"/>
              </a:spcBef>
              <a:spcAft>
                <a:spcPts val="600"/>
              </a:spcAft>
              <a:buNone/>
            </a:pPr>
            <a:r>
              <a:rPr lang="en-US" sz="3200" b="1"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VISION</a:t>
            </a:r>
            <a:endParaRPr lang="en-US" sz="32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600"/>
              </a:spcBef>
              <a:spcAft>
                <a:spcPts val="600"/>
              </a:spcAft>
              <a:buNone/>
            </a:pPr>
            <a:r>
              <a:rPr lang="en-US" sz="3000" i="1" dirty="0">
                <a:effectLst/>
                <a:latin typeface="Calibri" panose="020F0502020204030204" pitchFamily="34" charset="0"/>
                <a:ea typeface="Calibri" panose="020F0502020204030204" pitchFamily="34" charset="0"/>
                <a:cs typeface="Calibri" panose="020F0502020204030204" pitchFamily="34" charset="0"/>
              </a:rPr>
              <a:t>The Louisiana Housing Corporation will be recognized as a catalyst, a coordinator, and a trusted partner changing lives and communities across the state as we provide an increasing number of residents with the opportunity to live in safe, decent, and affordable housing.</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600"/>
              </a:spcBef>
              <a:spcAft>
                <a:spcPts val="600"/>
              </a:spcAft>
              <a:buNone/>
            </a:pPr>
            <a:endParaRPr lang="en-US" sz="1800" dirty="0">
              <a:effectLst/>
              <a:latin typeface="Times New Roman" panose="02020603050405020304" pitchFamily="18" charset="0"/>
              <a:ea typeface="Times New Roman" panose="02020603050405020304" pitchFamily="18" charset="0"/>
            </a:endParaRPr>
          </a:p>
        </p:txBody>
      </p:sp>
      <p:pic>
        <p:nvPicPr>
          <p:cNvPr id="2" name="Picture 1" descr="A picture containing logo&#10;&#10;Description automatically generated">
            <a:extLst>
              <a:ext uri="{FF2B5EF4-FFF2-40B4-BE49-F238E27FC236}">
                <a16:creationId xmlns:a16="http://schemas.microsoft.com/office/drawing/2014/main" id="{7671D5F0-B841-0D2F-D837-BF2670F2C63A}"/>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88533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4B35DF-669D-6FEE-1833-265B358A95B8}"/>
              </a:ext>
            </a:extLst>
          </p:cNvPr>
          <p:cNvSpPr>
            <a:spLocks noGrp="1"/>
          </p:cNvSpPr>
          <p:nvPr>
            <p:ph type="title"/>
          </p:nvPr>
        </p:nvSpPr>
        <p:spPr>
          <a:solidFill>
            <a:schemeClr val="tx2">
              <a:lumMod val="75000"/>
              <a:lumOff val="25000"/>
            </a:schemeClr>
          </a:solidFill>
        </p:spPr>
        <p:txBody>
          <a:bodyPr/>
          <a:lstStyle/>
          <a:p>
            <a:pPr algn="ctr"/>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STRATEGIC PLAN 2023-2026</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5" name="Content Placeholder 4">
            <a:extLst>
              <a:ext uri="{FF2B5EF4-FFF2-40B4-BE49-F238E27FC236}">
                <a16:creationId xmlns:a16="http://schemas.microsoft.com/office/drawing/2014/main" id="{AD76358E-62C7-F3F3-4D91-91D53CE7E90A}"/>
              </a:ext>
            </a:extLst>
          </p:cNvPr>
          <p:cNvSpPr>
            <a:spLocks noGrp="1"/>
          </p:cNvSpPr>
          <p:nvPr>
            <p:ph idx="1"/>
          </p:nvPr>
        </p:nvSpPr>
        <p:spPr/>
        <p:txBody>
          <a:bodyPr>
            <a:normAutofit/>
          </a:bodyPr>
          <a:lstStyle/>
          <a:p>
            <a:pPr marL="0" marR="0" indent="0" algn="ctr">
              <a:spcBef>
                <a:spcPts val="600"/>
              </a:spcBef>
              <a:spcAft>
                <a:spcPts val="600"/>
              </a:spcAft>
              <a:buNone/>
            </a:pPr>
            <a:r>
              <a:rPr lang="en-US" sz="3200" b="1" dirty="0">
                <a:solidFill>
                  <a:schemeClr val="tx2">
                    <a:lumMod val="75000"/>
                    <a:lumOff val="25000"/>
                  </a:schemeClr>
                </a:solidFill>
                <a:effectLst/>
                <a:latin typeface="Calibri" panose="020F0502020204030204" pitchFamily="34" charset="0"/>
                <a:ea typeface="Times New Roman" panose="02020603050405020304" pitchFamily="18" charset="0"/>
              </a:rPr>
              <a:t>MISSION </a:t>
            </a:r>
            <a:endParaRPr lang="en-US" sz="3200" dirty="0">
              <a:solidFill>
                <a:schemeClr val="tx2">
                  <a:lumMod val="75000"/>
                  <a:lumOff val="25000"/>
                </a:schemeClr>
              </a:solidFill>
              <a:effectLst/>
              <a:latin typeface="Times New Roman" panose="02020603050405020304" pitchFamily="18" charset="0"/>
              <a:ea typeface="Times New Roman" panose="02020603050405020304" pitchFamily="18" charset="0"/>
            </a:endParaRPr>
          </a:p>
          <a:p>
            <a:pPr marL="0" marR="0" indent="0" algn="ctr">
              <a:lnSpc>
                <a:spcPct val="107000"/>
              </a:lnSpc>
              <a:spcBef>
                <a:spcPts val="600"/>
              </a:spcBef>
              <a:spcAft>
                <a:spcPts val="600"/>
              </a:spcAft>
              <a:buNone/>
            </a:pPr>
            <a:r>
              <a:rPr lang="en-US" sz="3600" i="1" dirty="0">
                <a:effectLst/>
                <a:latin typeface="Calibri" panose="020F0502020204030204" pitchFamily="34" charset="0"/>
                <a:ea typeface="Calibri" panose="020F0502020204030204" pitchFamily="34" charset="0"/>
                <a:cs typeface="Calibri" panose="020F0502020204030204" pitchFamily="34" charset="0"/>
              </a:rPr>
              <a:t>The Louisiana Housing Corporation’s mission is to ensure that every Louisiana resident is granted an opportunity to obtain safe, affordable, energy-efficient housing.</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6" name="Picture 5" descr="A picture containing logo&#10;&#10;Description automatically generated">
            <a:extLst>
              <a:ext uri="{FF2B5EF4-FFF2-40B4-BE49-F238E27FC236}">
                <a16:creationId xmlns:a16="http://schemas.microsoft.com/office/drawing/2014/main" id="{E85A1594-F934-C0BF-7F10-076A41488030}"/>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1195311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4B35DF-669D-6FEE-1833-265B358A95B8}"/>
              </a:ext>
            </a:extLst>
          </p:cNvPr>
          <p:cNvSpPr>
            <a:spLocks noGrp="1"/>
          </p:cNvSpPr>
          <p:nvPr>
            <p:ph type="title"/>
          </p:nvPr>
        </p:nvSpPr>
        <p:spPr>
          <a:xfrm>
            <a:off x="1077361" y="294549"/>
            <a:ext cx="9950103" cy="1507376"/>
          </a:xfrm>
          <a:solidFill>
            <a:schemeClr val="tx2">
              <a:lumMod val="75000"/>
              <a:lumOff val="25000"/>
            </a:schemeClr>
          </a:solidFill>
        </p:spPr>
        <p:txBody>
          <a:bodyPr/>
          <a:lstStyle/>
          <a:p>
            <a:pPr algn="ctr"/>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STRATEGIC PLAN 2023-2026</a:t>
            </a:r>
            <a:r>
              <a:rPr lang="en-US" sz="3200" dirty="0">
                <a:effectLst/>
                <a:latin typeface="Calibri" panose="020F0502020204030204" pitchFamily="34" charset="0"/>
                <a:ea typeface="Calibri" panose="020F0502020204030204" pitchFamily="34" charset="0"/>
                <a:cs typeface="Times New Roman" panose="02020603050405020304" pitchFamily="18" charset="0"/>
              </a:rPr>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2800" dirty="0">
              <a:solidFill>
                <a:schemeClr val="bg1"/>
              </a:solidFill>
            </a:endParaRPr>
          </a:p>
        </p:txBody>
      </p:sp>
      <p:sp>
        <p:nvSpPr>
          <p:cNvPr id="5" name="Content Placeholder 4">
            <a:extLst>
              <a:ext uri="{FF2B5EF4-FFF2-40B4-BE49-F238E27FC236}">
                <a16:creationId xmlns:a16="http://schemas.microsoft.com/office/drawing/2014/main" id="{AD76358E-62C7-F3F3-4D91-91D53CE7E90A}"/>
              </a:ext>
            </a:extLst>
          </p:cNvPr>
          <p:cNvSpPr>
            <a:spLocks noGrp="1"/>
          </p:cNvSpPr>
          <p:nvPr>
            <p:ph idx="1"/>
          </p:nvPr>
        </p:nvSpPr>
        <p:spPr>
          <a:xfrm>
            <a:off x="601371" y="1914658"/>
            <a:ext cx="10296273" cy="4943342"/>
          </a:xfrm>
        </p:spPr>
        <p:txBody>
          <a:bodyPr>
            <a:normAutofit fontScale="92500" lnSpcReduction="10000"/>
          </a:bodyPr>
          <a:lstStyle/>
          <a:p>
            <a:pPr marL="0" marR="0" indent="0" algn="ctr">
              <a:lnSpc>
                <a:spcPct val="107000"/>
              </a:lnSpc>
              <a:spcBef>
                <a:spcPts val="600"/>
              </a:spcBef>
              <a:spcAft>
                <a:spcPts val="600"/>
              </a:spcAft>
              <a:buNone/>
            </a:pPr>
            <a:r>
              <a:rPr lang="en-US" sz="3500" b="1"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VALUES </a:t>
            </a:r>
          </a:p>
          <a:p>
            <a:pPr marL="0" marR="0" algn="ctr">
              <a:lnSpc>
                <a:spcPct val="107000"/>
              </a:lnSpc>
              <a:spcBef>
                <a:spcPts val="600"/>
              </a:spcBef>
              <a:spcAft>
                <a:spcPts val="600"/>
              </a:spcAft>
            </a:pPr>
            <a:r>
              <a:rPr lang="en-US" sz="3100" dirty="0">
                <a:effectLst/>
                <a:latin typeface="Calibri" panose="020F0502020204030204" pitchFamily="34" charset="0"/>
                <a:ea typeface="Calibri" panose="020F0502020204030204" pitchFamily="34" charset="0"/>
                <a:cs typeface="Calibri" panose="020F0502020204030204" pitchFamily="34" charset="0"/>
              </a:rPr>
              <a:t>Integrity </a:t>
            </a:r>
          </a:p>
          <a:p>
            <a:pPr marL="0" marR="0" algn="ctr">
              <a:lnSpc>
                <a:spcPct val="107000"/>
              </a:lnSpc>
              <a:spcBef>
                <a:spcPts val="600"/>
              </a:spcBef>
              <a:spcAft>
                <a:spcPts val="600"/>
              </a:spcAft>
            </a:pPr>
            <a:r>
              <a:rPr lang="en-US" sz="3100" dirty="0">
                <a:effectLst/>
                <a:latin typeface="Calibri" panose="020F0502020204030204" pitchFamily="34" charset="0"/>
                <a:ea typeface="Calibri" panose="020F0502020204030204" pitchFamily="34" charset="0"/>
                <a:cs typeface="Calibri" panose="020F0502020204030204" pitchFamily="34" charset="0"/>
              </a:rPr>
              <a:t>Transparency </a:t>
            </a:r>
          </a:p>
          <a:p>
            <a:pPr marL="0" marR="0" algn="ctr">
              <a:lnSpc>
                <a:spcPct val="107000"/>
              </a:lnSpc>
              <a:spcBef>
                <a:spcPts val="600"/>
              </a:spcBef>
              <a:spcAft>
                <a:spcPts val="600"/>
              </a:spcAft>
            </a:pPr>
            <a:r>
              <a:rPr lang="en-US" sz="3100" dirty="0">
                <a:effectLst/>
                <a:latin typeface="Calibri" panose="020F0502020204030204" pitchFamily="34" charset="0"/>
                <a:ea typeface="Calibri" panose="020F0502020204030204" pitchFamily="34" charset="0"/>
                <a:cs typeface="Calibri" panose="020F0502020204030204" pitchFamily="34" charset="0"/>
              </a:rPr>
              <a:t>Consistency </a:t>
            </a:r>
          </a:p>
          <a:p>
            <a:pPr marL="0" marR="0" algn="ctr">
              <a:lnSpc>
                <a:spcPct val="107000"/>
              </a:lnSpc>
              <a:spcBef>
                <a:spcPts val="600"/>
              </a:spcBef>
              <a:spcAft>
                <a:spcPts val="600"/>
              </a:spcAft>
            </a:pPr>
            <a:r>
              <a:rPr lang="en-US" sz="3100" dirty="0">
                <a:effectLst/>
                <a:latin typeface="Calibri" panose="020F0502020204030204" pitchFamily="34" charset="0"/>
                <a:ea typeface="Calibri" panose="020F0502020204030204" pitchFamily="34" charset="0"/>
                <a:cs typeface="Calibri" panose="020F0502020204030204" pitchFamily="34" charset="0"/>
              </a:rPr>
              <a:t>Efficiency</a:t>
            </a:r>
          </a:p>
          <a:p>
            <a:pPr algn="ctr"/>
            <a:r>
              <a:rPr lang="en-US" sz="3100" dirty="0">
                <a:effectLst/>
                <a:latin typeface="Calibri" panose="020F0502020204030204" pitchFamily="34" charset="0"/>
                <a:ea typeface="Calibri" panose="020F0502020204030204" pitchFamily="34" charset="0"/>
                <a:cs typeface="Calibri" panose="020F0502020204030204" pitchFamily="34" charset="0"/>
              </a:rPr>
              <a:t>Client-Centric Approach</a:t>
            </a:r>
          </a:p>
          <a:p>
            <a:pPr algn="ctr"/>
            <a:r>
              <a:rPr lang="en-US" sz="3100" dirty="0">
                <a:effectLst/>
                <a:latin typeface="Calibri" panose="020F0502020204030204" pitchFamily="34" charset="0"/>
                <a:ea typeface="Calibri" panose="020F0502020204030204" pitchFamily="34" charset="0"/>
                <a:cs typeface="Calibri" panose="020F0502020204030204" pitchFamily="34" charset="0"/>
              </a:rPr>
              <a:t>Identifying and Leveraging the Power of Partnership </a:t>
            </a:r>
          </a:p>
          <a:p>
            <a:pPr algn="ctr"/>
            <a:r>
              <a:rPr lang="en-US" sz="3100" dirty="0">
                <a:effectLst/>
                <a:latin typeface="Calibri" panose="020F0502020204030204" pitchFamily="34" charset="0"/>
                <a:ea typeface="Calibri" panose="020F0502020204030204" pitchFamily="34" charset="0"/>
                <a:cs typeface="Calibri" panose="020F0502020204030204" pitchFamily="34" charset="0"/>
              </a:rPr>
              <a:t>Expand Our Reach</a:t>
            </a:r>
            <a:endParaRPr lang="en-US" sz="3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600"/>
              </a:spcBef>
              <a:spcAft>
                <a:spcPts val="600"/>
              </a:spcAft>
            </a:pPr>
            <a:endParaRPr lang="en-US" sz="24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65247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8F55F-8454-5EED-A2A1-106282DB740A}"/>
              </a:ext>
            </a:extLst>
          </p:cNvPr>
          <p:cNvSpPr>
            <a:spLocks noGrp="1"/>
          </p:cNvSpPr>
          <p:nvPr>
            <p:ph type="title"/>
          </p:nvPr>
        </p:nvSpPr>
        <p:spPr>
          <a:xfrm>
            <a:off x="642552" y="211298"/>
            <a:ext cx="9950103" cy="577025"/>
          </a:xfrm>
        </p:spPr>
        <p:txBody>
          <a:bodyPr>
            <a:normAutofit fontScale="90000"/>
          </a:bodyPr>
          <a:lstStyle/>
          <a:p>
            <a:pPr algn="ctr"/>
            <a:r>
              <a:rPr lang="en-US" dirty="0"/>
              <a:t>Introduction to the 2023-2026 Strategic Plan </a:t>
            </a:r>
          </a:p>
        </p:txBody>
      </p:sp>
      <p:sp>
        <p:nvSpPr>
          <p:cNvPr id="3" name="Content Placeholder 2">
            <a:extLst>
              <a:ext uri="{FF2B5EF4-FFF2-40B4-BE49-F238E27FC236}">
                <a16:creationId xmlns:a16="http://schemas.microsoft.com/office/drawing/2014/main" id="{81BCF742-3A83-5E1A-3B61-4518C2B601B2}"/>
              </a:ext>
            </a:extLst>
          </p:cNvPr>
          <p:cNvSpPr>
            <a:spLocks noGrp="1"/>
          </p:cNvSpPr>
          <p:nvPr>
            <p:ph idx="1"/>
          </p:nvPr>
        </p:nvSpPr>
        <p:spPr>
          <a:xfrm>
            <a:off x="589389" y="1032872"/>
            <a:ext cx="10762734" cy="6707630"/>
          </a:xfrm>
        </p:spPr>
        <p:txBody>
          <a:bodyPr>
            <a:normAutofit/>
          </a:bodyPr>
          <a:lstStyle/>
          <a:p>
            <a:pPr marL="0" indent="0" algn="just">
              <a:buNone/>
            </a:pPr>
            <a:r>
              <a:rPr lang="en-US" sz="1400" b="0" i="1" dirty="0">
                <a:effectLst/>
                <a:latin typeface="AvenirLTStd"/>
              </a:rPr>
              <a:t>Our state has long faced serious challenges </a:t>
            </a:r>
            <a:r>
              <a:rPr lang="en-US" sz="1400" i="1" dirty="0">
                <a:latin typeface="AvenirLTStd"/>
              </a:rPr>
              <a:t>regarding </a:t>
            </a:r>
            <a:r>
              <a:rPr lang="en-US" sz="1400" b="0" i="1" dirty="0">
                <a:effectLst/>
                <a:latin typeface="AvenirLTStd"/>
              </a:rPr>
              <a:t>the affordability and availability of housing. Over the past few years, disruptive events such as the COVID-19 pandemic, hurricanes, and other natural disasters have deeply impacted our economy and magnified the </a:t>
            </a:r>
            <a:r>
              <a:rPr lang="en-US" sz="1400" b="0" i="1" dirty="0" smtClean="0">
                <a:effectLst/>
                <a:latin typeface="AvenirLTStd"/>
              </a:rPr>
              <a:t>disparities, </a:t>
            </a:r>
            <a:r>
              <a:rPr lang="en-US" sz="1400" b="0" i="1" dirty="0">
                <a:effectLst/>
                <a:latin typeface="AvenirLTStd"/>
              </a:rPr>
              <a:t>which disproportionately impact </a:t>
            </a:r>
            <a:r>
              <a:rPr lang="en-US" sz="1400" b="0" i="1" dirty="0" smtClean="0">
                <a:effectLst/>
                <a:latin typeface="AvenirLTStd"/>
              </a:rPr>
              <a:t>the stakeholders LHC seeks to serve. </a:t>
            </a:r>
            <a:r>
              <a:rPr lang="en-US" sz="1400" b="0" i="1" dirty="0">
                <a:effectLst/>
                <a:latin typeface="AvenirLTStd"/>
              </a:rPr>
              <a:t>While this environment creates many challenges for organizations like the LHC, it is more important than ever that we deliver meaningful results and do so in a way that </a:t>
            </a:r>
            <a:r>
              <a:rPr lang="en-US" sz="1400" b="0" i="1" dirty="0" smtClean="0">
                <a:effectLst/>
                <a:latin typeface="AvenirLTStd"/>
              </a:rPr>
              <a:t>uplifts </a:t>
            </a:r>
            <a:r>
              <a:rPr lang="en-US" sz="1400" b="0" i="1" dirty="0">
                <a:effectLst/>
                <a:latin typeface="AvenirLTStd"/>
              </a:rPr>
              <a:t>individuals and families across Louisiana, regardless of who they are or where they call home. To achieve this, we must continue to </a:t>
            </a:r>
            <a:r>
              <a:rPr lang="en-US" sz="1400" b="0" i="1" dirty="0" smtClean="0">
                <a:effectLst/>
                <a:latin typeface="AvenirLTStd"/>
              </a:rPr>
              <a:t>eliminate barriers </a:t>
            </a:r>
            <a:r>
              <a:rPr lang="en-US" sz="1400" b="0" i="1" dirty="0">
                <a:effectLst/>
                <a:latin typeface="AvenirLTStd"/>
              </a:rPr>
              <a:t>to full participation in vital housing programs, </a:t>
            </a:r>
            <a:r>
              <a:rPr lang="en-US" sz="1400" b="0" i="1" dirty="0" smtClean="0">
                <a:effectLst/>
                <a:latin typeface="AvenirLTStd"/>
              </a:rPr>
              <a:t>services, </a:t>
            </a:r>
            <a:r>
              <a:rPr lang="en-US" sz="1400" b="0" i="1" dirty="0">
                <a:effectLst/>
                <a:latin typeface="AvenirLTStd"/>
              </a:rPr>
              <a:t>and partnership opportunities</a:t>
            </a:r>
            <a:r>
              <a:rPr lang="en-US" sz="1400" b="0" i="1" dirty="0" smtClean="0">
                <a:effectLst/>
                <a:latin typeface="AvenirLTStd"/>
              </a:rPr>
              <a:t>.</a:t>
            </a:r>
          </a:p>
          <a:p>
            <a:pPr marL="0" indent="0" algn="just">
              <a:buNone/>
            </a:pPr>
            <a:endParaRPr lang="en-US" sz="1400" i="1" dirty="0">
              <a:latin typeface="AvenirLTStd"/>
            </a:endParaRPr>
          </a:p>
          <a:p>
            <a:pPr marL="0" indent="0" algn="just">
              <a:buNone/>
            </a:pPr>
            <a:r>
              <a:rPr lang="en-US" sz="1400" b="0" i="1" dirty="0">
                <a:effectLst/>
                <a:latin typeface="AvenirLTStd"/>
              </a:rPr>
              <a:t>Much of this plan will focus on how the LHC can improve the quantity and quality of affordable housing for our underserved populations, providing opportunities for families to own homes, homeless individuals to find shelter and services, and </a:t>
            </a:r>
            <a:r>
              <a:rPr lang="en-US" sz="1400" i="1" dirty="0" smtClean="0">
                <a:latin typeface="AvenirLTStd"/>
              </a:rPr>
              <a:t>offer </a:t>
            </a:r>
            <a:r>
              <a:rPr lang="en-US" sz="1400" i="1" dirty="0">
                <a:latin typeface="AvenirLTStd"/>
              </a:rPr>
              <a:t>greater assistance to those who are affected by disasters. LHC can extend </a:t>
            </a:r>
            <a:r>
              <a:rPr lang="en-US" sz="1400" i="1" dirty="0" smtClean="0">
                <a:latin typeface="AvenirLTStd"/>
              </a:rPr>
              <a:t>our </a:t>
            </a:r>
            <a:r>
              <a:rPr lang="en-US" sz="1400" i="1" dirty="0">
                <a:latin typeface="AvenirLTStd"/>
              </a:rPr>
              <a:t>reach by collaborating with partners in local governments, non-profits, and other state and federal agencies</a:t>
            </a:r>
            <a:r>
              <a:rPr lang="en-US" sz="1400" i="1" dirty="0" smtClean="0">
                <a:latin typeface="AvenirLTStd"/>
              </a:rPr>
              <a:t>.</a:t>
            </a:r>
          </a:p>
          <a:p>
            <a:pPr marL="0" indent="0" algn="just">
              <a:buNone/>
            </a:pPr>
            <a:endParaRPr lang="en-US" sz="1400" i="1" dirty="0">
              <a:latin typeface="AvenirLTStd"/>
            </a:endParaRPr>
          </a:p>
          <a:p>
            <a:pPr marL="0" indent="0" algn="just">
              <a:buNone/>
            </a:pPr>
            <a:r>
              <a:rPr lang="en-US" sz="1400" i="1" dirty="0">
                <a:latin typeface="AvenirLTStd"/>
              </a:rPr>
              <a:t>During this planning cycle, we will also work diligently to improve our operations by focusing on streamlining processes and ensuring that our staff has the training, tools, and data </a:t>
            </a:r>
            <a:r>
              <a:rPr lang="en-US" sz="1400" i="1" dirty="0" smtClean="0">
                <a:latin typeface="AvenirLTStd"/>
              </a:rPr>
              <a:t>they </a:t>
            </a:r>
            <a:r>
              <a:rPr lang="en-US" sz="1400" i="1" dirty="0">
                <a:latin typeface="AvenirLTStd"/>
              </a:rPr>
              <a:t>need to be successful. Finally, we will focus on improving our communications with the public and our stakeholders to broaden awareness and interest in our programs and our impact so that the LHC will be recognized as a trusted partner and </a:t>
            </a:r>
            <a:r>
              <a:rPr lang="en-US" sz="1400" b="0" i="1" dirty="0">
                <a:effectLst/>
                <a:latin typeface="AvenirLTStd"/>
              </a:rPr>
              <a:t>an exceptional steward of public funds. </a:t>
            </a:r>
            <a:endParaRPr lang="en-US" sz="1400" i="1" dirty="0"/>
          </a:p>
          <a:p>
            <a:endParaRPr lang="en-US" dirty="0"/>
          </a:p>
        </p:txBody>
      </p:sp>
      <p:pic>
        <p:nvPicPr>
          <p:cNvPr id="4" name="Picture 3" descr="A picture containing logo&#10;&#10;Description automatically generated">
            <a:extLst>
              <a:ext uri="{FF2B5EF4-FFF2-40B4-BE49-F238E27FC236}">
                <a16:creationId xmlns:a16="http://schemas.microsoft.com/office/drawing/2014/main" id="{13955E79-4951-82F6-A663-8E01CE4B417A}"/>
              </a:ext>
            </a:extLst>
          </p:cNvPr>
          <p:cNvPicPr>
            <a:picLocks noChangeAspect="1"/>
          </p:cNvPicPr>
          <p:nvPr/>
        </p:nvPicPr>
        <p:blipFill>
          <a:blip r:embed="rId2"/>
          <a:stretch>
            <a:fillRect/>
          </a:stretch>
        </p:blipFill>
        <p:spPr>
          <a:xfrm>
            <a:off x="400240" y="6069677"/>
            <a:ext cx="3480438" cy="705872"/>
          </a:xfrm>
          <a:prstGeom prst="rect">
            <a:avLst/>
          </a:prstGeom>
        </p:spPr>
      </p:pic>
    </p:spTree>
    <p:extLst>
      <p:ext uri="{BB962C8B-B14F-4D97-AF65-F5344CB8AC3E}">
        <p14:creationId xmlns:p14="http://schemas.microsoft.com/office/powerpoint/2010/main" val="530695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6FE0B0-6097-F166-5647-71EC02DA83BB}"/>
              </a:ext>
            </a:extLst>
          </p:cNvPr>
          <p:cNvSpPr txBox="1"/>
          <p:nvPr/>
        </p:nvSpPr>
        <p:spPr>
          <a:xfrm>
            <a:off x="247996" y="1134103"/>
            <a:ext cx="11589327" cy="5109091"/>
          </a:xfrm>
          <a:prstGeom prst="rect">
            <a:avLst/>
          </a:prstGeom>
          <a:noFill/>
        </p:spPr>
        <p:txBody>
          <a:bodyPr wrap="square">
            <a:spAutoFit/>
          </a:bodyPr>
          <a:lstStyle/>
          <a:p>
            <a:pPr marL="342900" indent="-342900">
              <a:buFont typeface="+mj-lt"/>
              <a:buAutoNum type="arabicPeriod"/>
            </a:pPr>
            <a:r>
              <a:rPr lang="en-US" sz="28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Create housing that increases economic development, jobs, and builds community.</a:t>
            </a:r>
          </a:p>
          <a:p>
            <a:pPr marL="342900" indent="-342900">
              <a:buFont typeface="+mj-lt"/>
              <a:buAutoNum type="arabicPeriod"/>
            </a:pPr>
            <a:endParaRPr lang="en-US" sz="28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mj-lt"/>
              <a:buAutoNum type="arabicPeriod"/>
            </a:pPr>
            <a:r>
              <a:rPr lang="en-US" sz="28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Expand homeownership opportunities across the state. </a:t>
            </a:r>
          </a:p>
          <a:p>
            <a:pPr marL="342900" indent="-342900">
              <a:buFont typeface="+mj-lt"/>
              <a:buAutoNum type="arabicPeriod"/>
            </a:pPr>
            <a:endParaRPr lang="en-US" sz="28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mj-lt"/>
              <a:buAutoNum type="arabicPeriod"/>
            </a:pP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Reduce homelessness by expanding partnerships with continuum-of-care agencies and non-profits that provide wraparound services.</a:t>
            </a:r>
          </a:p>
          <a:p>
            <a:pPr marL="342900" indent="-342900">
              <a:buFont typeface="+mj-lt"/>
              <a:buAutoNum type="arabicPeriod"/>
            </a:pPr>
            <a:endParaRPr lang="en-US" sz="2800"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mj-lt"/>
              <a:buAutoNum type="arabicPeriod"/>
            </a:pP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Utilize newly-created Disaster Recovery Unit to proactively respond to the state’s housing needs.</a:t>
            </a:r>
          </a:p>
          <a:p>
            <a:endParaRPr lang="en-US" sz="2800" dirty="0">
              <a:solidFill>
                <a:schemeClr val="tx2">
                  <a:lumMod val="75000"/>
                  <a:lumOff val="25000"/>
                </a:schemeClr>
              </a:solidFill>
              <a:latin typeface="Calibri" panose="020F0502020204030204" pitchFamily="34" charset="0"/>
              <a:ea typeface="Times New Roman" panose="02020603050405020304" pitchFamily="18" charset="0"/>
              <a:cs typeface="Calibri" panose="020F0502020204030204" pitchFamily="34" charset="0"/>
            </a:endParaRPr>
          </a:p>
          <a:p>
            <a:endParaRPr lang="en-US" dirty="0"/>
          </a:p>
        </p:txBody>
      </p:sp>
      <p:sp>
        <p:nvSpPr>
          <p:cNvPr id="9" name="Title 8">
            <a:extLst>
              <a:ext uri="{FF2B5EF4-FFF2-40B4-BE49-F238E27FC236}">
                <a16:creationId xmlns:a16="http://schemas.microsoft.com/office/drawing/2014/main" id="{EBA96341-313E-2F00-7B7D-FA661D9E8636}"/>
              </a:ext>
            </a:extLst>
          </p:cNvPr>
          <p:cNvSpPr>
            <a:spLocks noGrp="1"/>
          </p:cNvSpPr>
          <p:nvPr>
            <p:ph type="title"/>
          </p:nvPr>
        </p:nvSpPr>
        <p:spPr>
          <a:xfrm>
            <a:off x="247996" y="-557939"/>
            <a:ext cx="9950103" cy="1507376"/>
          </a:xfrm>
        </p:spPr>
        <p:txBody>
          <a:bodyPr/>
          <a:lstStyle/>
          <a:p>
            <a:pPr algn="ctr"/>
            <a:r>
              <a:rPr lang="en-US" i="1" dirty="0" smtClean="0">
                <a:solidFill>
                  <a:schemeClr val="tx2">
                    <a:lumMod val="75000"/>
                    <a:lumOff val="25000"/>
                  </a:schemeClr>
                </a:solidFill>
              </a:rPr>
              <a:t>STRATEGIC GOALS</a:t>
            </a:r>
            <a:endParaRPr lang="en-US" i="1" dirty="0">
              <a:solidFill>
                <a:schemeClr val="tx2">
                  <a:lumMod val="75000"/>
                  <a:lumOff val="25000"/>
                </a:schemeClr>
              </a:solidFill>
            </a:endParaRPr>
          </a:p>
        </p:txBody>
      </p:sp>
      <p:pic>
        <p:nvPicPr>
          <p:cNvPr id="11" name="Picture 10" descr="A picture containing logo&#10;&#10;Description automatically generated">
            <a:extLst>
              <a:ext uri="{FF2B5EF4-FFF2-40B4-BE49-F238E27FC236}">
                <a16:creationId xmlns:a16="http://schemas.microsoft.com/office/drawing/2014/main" id="{911B1BE3-72A5-44AC-32DA-2C1CF1BB520A}"/>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3565875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6FE0B0-6097-F166-5647-71EC02DA83BB}"/>
              </a:ext>
            </a:extLst>
          </p:cNvPr>
          <p:cNvSpPr txBox="1"/>
          <p:nvPr/>
        </p:nvSpPr>
        <p:spPr>
          <a:xfrm>
            <a:off x="247996" y="1200660"/>
            <a:ext cx="11533087" cy="5386090"/>
          </a:xfrm>
          <a:prstGeom prst="rect">
            <a:avLst/>
          </a:prstGeom>
          <a:noFill/>
        </p:spPr>
        <p:txBody>
          <a:bodyPr wrap="square">
            <a:spAutoFit/>
          </a:bodyPr>
          <a:lstStyle/>
          <a:p>
            <a:r>
              <a:rPr lang="en-US" sz="2800" dirty="0">
                <a:solidFill>
                  <a:schemeClr val="tx2">
                    <a:lumMod val="75000"/>
                    <a:lumOff val="25000"/>
                  </a:schemeClr>
                </a:solidFill>
                <a:effectLst/>
                <a:latin typeface="Calibri" panose="020F0502020204030204" pitchFamily="34" charset="0"/>
                <a:ea typeface="Times New Roman" panose="02020603050405020304" pitchFamily="18" charset="0"/>
                <a:cs typeface="Calibri" panose="020F0502020204030204" pitchFamily="34" charset="0"/>
              </a:rPr>
              <a:t>5. Increase partnerships with local governments and rural communities.</a:t>
            </a:r>
            <a:endParaRPr lang="en-US" sz="28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6. Implement a sustainability plan to address compliance concerns and 	establish systems and processes to eliminate identified risks. </a:t>
            </a:r>
            <a:endParaRPr lang="en-US" sz="2800"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endParaRPr lang="en-US" sz="28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7.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Identify revenue generating opportunities that </a:t>
            </a:r>
            <a:r>
              <a:rPr lang="en-US" sz="28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increase current revenue 	levels and mitigate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risk associated with </a:t>
            </a:r>
            <a:r>
              <a:rPr lang="en-US" sz="28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losing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funding sources. </a:t>
            </a:r>
          </a:p>
          <a:p>
            <a:endPar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8. Weave the philosophy and principles of </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diversity, equity, and inclusion (DEI) </a:t>
            </a:r>
            <a:r>
              <a:rPr lang="en-US" sz="2800" dirty="0" smtClean="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a:t>
            </a:r>
            <a:r>
              <a:rPr lang="en-US" sz="2800" dirty="0" smtClean="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throughout LHC’s </a:t>
            </a:r>
            <a:r>
              <a:rPr lang="en-US" sz="28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programs, policies, and procedures.</a:t>
            </a:r>
            <a:r>
              <a:rPr lang="en-US" sz="2800" dirty="0">
                <a:solidFill>
                  <a:schemeClr val="tx2">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a:t>
            </a:r>
          </a:p>
          <a:p>
            <a:endParaRPr lang="en-US" sz="2800"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9" name="Title 8">
            <a:extLst>
              <a:ext uri="{FF2B5EF4-FFF2-40B4-BE49-F238E27FC236}">
                <a16:creationId xmlns:a16="http://schemas.microsoft.com/office/drawing/2014/main" id="{EBA96341-313E-2F00-7B7D-FA661D9E8636}"/>
              </a:ext>
            </a:extLst>
          </p:cNvPr>
          <p:cNvSpPr>
            <a:spLocks noGrp="1"/>
          </p:cNvSpPr>
          <p:nvPr>
            <p:ph type="title"/>
          </p:nvPr>
        </p:nvSpPr>
        <p:spPr>
          <a:xfrm>
            <a:off x="247996" y="-557939"/>
            <a:ext cx="9950103" cy="1507376"/>
          </a:xfrm>
        </p:spPr>
        <p:txBody>
          <a:bodyPr/>
          <a:lstStyle/>
          <a:p>
            <a:pPr algn="ctr"/>
            <a:r>
              <a:rPr lang="en-US" i="1" dirty="0">
                <a:solidFill>
                  <a:schemeClr val="tx2">
                    <a:lumMod val="75000"/>
                    <a:lumOff val="25000"/>
                  </a:schemeClr>
                </a:solidFill>
              </a:rPr>
              <a:t>STRATEGIC GOALS</a:t>
            </a:r>
            <a:endParaRPr lang="en-US" dirty="0"/>
          </a:p>
        </p:txBody>
      </p:sp>
      <p:pic>
        <p:nvPicPr>
          <p:cNvPr id="2" name="Picture 1" descr="A picture containing logo&#10;&#10;Description automatically generated">
            <a:extLst>
              <a:ext uri="{FF2B5EF4-FFF2-40B4-BE49-F238E27FC236}">
                <a16:creationId xmlns:a16="http://schemas.microsoft.com/office/drawing/2014/main" id="{F9E6CCA5-DEBE-BB2D-74DB-E18109669B9D}"/>
              </a:ext>
            </a:extLst>
          </p:cNvPr>
          <p:cNvPicPr>
            <a:picLocks noChangeAspect="1"/>
          </p:cNvPicPr>
          <p:nvPr/>
        </p:nvPicPr>
        <p:blipFill>
          <a:blip r:embed="rId2"/>
          <a:stretch>
            <a:fillRect/>
          </a:stretch>
        </p:blipFill>
        <p:spPr>
          <a:xfrm>
            <a:off x="239602" y="5940830"/>
            <a:ext cx="3480438" cy="705872"/>
          </a:xfrm>
          <a:prstGeom prst="rect">
            <a:avLst/>
          </a:prstGeom>
        </p:spPr>
      </p:pic>
    </p:spTree>
    <p:extLst>
      <p:ext uri="{BB962C8B-B14F-4D97-AF65-F5344CB8AC3E}">
        <p14:creationId xmlns:p14="http://schemas.microsoft.com/office/powerpoint/2010/main" val="98716595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dlrBXLfPuxm3QOk.BDCfR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ocksVTI">
  <a:themeElements>
    <a:clrScheme name="Blocks">
      <a:dk1>
        <a:sysClr val="windowText" lastClr="000000"/>
      </a:dk1>
      <a:lt1>
        <a:sysClr val="window" lastClr="FFFFFF"/>
      </a:lt1>
      <a:dk2>
        <a:srgbClr val="1B3843"/>
      </a:dk2>
      <a:lt2>
        <a:srgbClr val="F2F3F1"/>
      </a:lt2>
      <a:accent1>
        <a:srgbClr val="7A8592"/>
      </a:accent1>
      <a:accent2>
        <a:srgbClr val="8C8C96"/>
      </a:accent2>
      <a:accent3>
        <a:srgbClr val="7A6C76"/>
      </a:accent3>
      <a:accent4>
        <a:srgbClr val="A7AA9D"/>
      </a:accent4>
      <a:accent5>
        <a:srgbClr val="63787F"/>
      </a:accent5>
      <a:accent6>
        <a:srgbClr val="889DA5"/>
      </a:accent6>
      <a:hlink>
        <a:srgbClr val="71819B"/>
      </a:hlink>
      <a:folHlink>
        <a:srgbClr val="7E8B85"/>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SSA Theme</Template>
  <TotalTime>5640</TotalTime>
  <Words>2031</Words>
  <Application>Microsoft Office PowerPoint</Application>
  <PresentationFormat>Widescreen</PresentationFormat>
  <Paragraphs>204</Paragraphs>
  <Slides>24</Slides>
  <Notes>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5" baseType="lpstr">
      <vt:lpstr>Arial</vt:lpstr>
      <vt:lpstr>Avenir Book</vt:lpstr>
      <vt:lpstr>Avenir Next</vt:lpstr>
      <vt:lpstr>Avenir Next LT Pro</vt:lpstr>
      <vt:lpstr>Avenir Next LT Pro Light</vt:lpstr>
      <vt:lpstr>AvenirLTStd</vt:lpstr>
      <vt:lpstr>Calibri</vt:lpstr>
      <vt:lpstr>SymbolMT</vt:lpstr>
      <vt:lpstr>Times New Roman</vt:lpstr>
      <vt:lpstr>BlocksVTI</vt:lpstr>
      <vt:lpstr>think-cell Slide</vt:lpstr>
      <vt:lpstr>PowerPoint Presentation</vt:lpstr>
      <vt:lpstr>PowerPoint Presentation</vt:lpstr>
      <vt:lpstr>LHC Three-Phase Approach to Strategic Planning  </vt:lpstr>
      <vt:lpstr>STRATEGIC PLAN 2023-2026 </vt:lpstr>
      <vt:lpstr>STRATEGIC PLAN 2023-2026 </vt:lpstr>
      <vt:lpstr>STRATEGIC PLAN 2023-2026 </vt:lpstr>
      <vt:lpstr>Introduction to the 2023-2026 Strategic Plan </vt:lpstr>
      <vt:lpstr>STRATEGIC GOALS</vt:lpstr>
      <vt:lpstr>STRATEGIC GOALS</vt:lpstr>
      <vt:lpstr>STRATEGIC GOALS</vt:lpstr>
      <vt:lpstr> STRATEGIC GOAL 1 Create housing that increases economic development, jobs, and builds community. </vt:lpstr>
      <vt:lpstr> STRATEGIC GOAL 2   Expand homeownership opportunities across the state.   </vt:lpstr>
      <vt:lpstr> STRATEGIC GOAL 3 Reduce homelessness by expanding partnerships with continuum-of-care agencies and non-profits that provide wraparound services.</vt:lpstr>
      <vt:lpstr>STRATEGIC GOAL 4  Utilize newly created Disaster Recovery Unit to proactively respond to the state’s housing needs.  </vt:lpstr>
      <vt:lpstr> STRATEGIC GOAL 5 Increase partnerships with local government and rural communities. </vt:lpstr>
      <vt:lpstr>STRATEGIC GOAL 6 Implement a sustainability plan to address compliance concerns and establish systems and processes to eliminate identified risks.   </vt:lpstr>
      <vt:lpstr>STRATEGIC GOAL 7 Identify revenue generating opportunities that increase current revenue levels and mitigate risk associated with losing funding sources.  </vt:lpstr>
      <vt:lpstr>STRATEGIC GOAL 8 Weave the philosophy and principles of diversity, equity, and inclusion (DEI) throughout LHC’s programs, policies, and procedures.  </vt:lpstr>
      <vt:lpstr>  STRATEGIC GOAL 9  Create a culture of service excellence by attracting and retaining a well-trained, professional workforce and providing the resources and technology they need to achieve the mission of the LHC</vt:lpstr>
      <vt:lpstr>STRATEGIC GOAL 10 Update Communications standard operating procedures and protocols to ensure consistent communication.</vt:lpstr>
      <vt:lpstr>STRATEGIC GOAL 11 Create an automated process to track and analyze data and utilize information to effectively influence decisions on investment, best practices, performance, innovation, and management.  </vt:lpstr>
      <vt:lpstr>LHC Dashboard of Success Metrics</vt:lpstr>
      <vt:lpstr>PowerPoint Presentation</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 of Terrebonne</dc:title>
  <dc:creator>Sarah Bowden</dc:creator>
  <cp:lastModifiedBy>Barry Brooks</cp:lastModifiedBy>
  <cp:revision>44</cp:revision>
  <cp:lastPrinted>2022-09-10T12:27:08Z</cp:lastPrinted>
  <dcterms:created xsi:type="dcterms:W3CDTF">2021-07-15T15:30:59Z</dcterms:created>
  <dcterms:modified xsi:type="dcterms:W3CDTF">2022-09-12T23:07:18Z</dcterms:modified>
</cp:coreProperties>
</file>