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7" r:id="rId2"/>
    <p:sldId id="282" r:id="rId3"/>
    <p:sldId id="281" r:id="rId4"/>
    <p:sldId id="335" r:id="rId5"/>
    <p:sldId id="260" r:id="rId6"/>
    <p:sldId id="262" r:id="rId7"/>
    <p:sldId id="338" r:id="rId8"/>
    <p:sldId id="339" r:id="rId9"/>
    <p:sldId id="265" r:id="rId10"/>
    <p:sldId id="266" r:id="rId11"/>
    <p:sldId id="274" r:id="rId12"/>
    <p:sldId id="300" r:id="rId13"/>
    <p:sldId id="336" r:id="rId14"/>
    <p:sldId id="330" r:id="rId15"/>
    <p:sldId id="301" r:id="rId16"/>
    <p:sldId id="295" r:id="rId17"/>
    <p:sldId id="321" r:id="rId18"/>
    <p:sldId id="340" r:id="rId19"/>
    <p:sldId id="333" r:id="rId20"/>
    <p:sldId id="337" r:id="rId21"/>
    <p:sldId id="306" r:id="rId22"/>
    <p:sldId id="334" r:id="rId23"/>
    <p:sldId id="319" r:id="rId24"/>
    <p:sldId id="332" r:id="rId25"/>
    <p:sldId id="311" r:id="rId26"/>
    <p:sldId id="312" r:id="rId27"/>
    <p:sldId id="313" r:id="rId28"/>
    <p:sldId id="314" r:id="rId29"/>
    <p:sldId id="320" r:id="rId30"/>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pos="2880" userDrawn="1">
          <p15:clr>
            <a:srgbClr val="A4A3A4"/>
          </p15:clr>
        </p15:guide>
        <p15:guide id="2"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32" autoAdjust="0"/>
  </p:normalViewPr>
  <p:slideViewPr>
    <p:cSldViewPr snapToGrid="0">
      <p:cViewPr varScale="1">
        <p:scale>
          <a:sx n="109" d="100"/>
          <a:sy n="109" d="100"/>
        </p:scale>
        <p:origin x="1710" y="102"/>
      </p:cViewPr>
      <p:guideLst>
        <p:guide pos="2880"/>
        <p:guide orient="horz"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98234F3-1B21-41AA-8AD4-8F7A718F5AEA}"/>
              </a:ext>
            </a:extLst>
          </p:cNvPr>
          <p:cNvSpPr>
            <a:spLocks noGrp="1"/>
          </p:cNvSpPr>
          <p:nvPr>
            <p:ph type="hdr" sz="quarter"/>
          </p:nvPr>
        </p:nvSpPr>
        <p:spPr>
          <a:xfrm>
            <a:off x="0" y="1"/>
            <a:ext cx="3043343" cy="467071"/>
          </a:xfrm>
          <a:prstGeom prst="rect">
            <a:avLst/>
          </a:prstGeom>
        </p:spPr>
        <p:txBody>
          <a:bodyPr vert="horz" lIns="93309" tIns="46655" rIns="93309" bIns="46655"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313EAB0E-C26E-4DF1-B374-FF2B1CCE0C53}"/>
              </a:ext>
            </a:extLst>
          </p:cNvPr>
          <p:cNvSpPr>
            <a:spLocks noGrp="1"/>
          </p:cNvSpPr>
          <p:nvPr>
            <p:ph type="dt" idx="1"/>
          </p:nvPr>
        </p:nvSpPr>
        <p:spPr>
          <a:xfrm>
            <a:off x="3978131" y="1"/>
            <a:ext cx="3043343" cy="467071"/>
          </a:xfrm>
          <a:prstGeom prst="rect">
            <a:avLst/>
          </a:prstGeom>
        </p:spPr>
        <p:txBody>
          <a:bodyPr vert="horz" lIns="93309" tIns="46655" rIns="93309" bIns="46655" rtlCol="0"/>
          <a:lstStyle>
            <a:lvl1pPr algn="r" eaLnBrk="1" fontAlgn="auto" hangingPunct="1">
              <a:spcBef>
                <a:spcPts val="0"/>
              </a:spcBef>
              <a:spcAft>
                <a:spcPts val="0"/>
              </a:spcAft>
              <a:defRPr sz="1200">
                <a:latin typeface="+mn-lt"/>
              </a:defRPr>
            </a:lvl1pPr>
          </a:lstStyle>
          <a:p>
            <a:pPr>
              <a:defRPr/>
            </a:pPr>
            <a:fld id="{2A257583-3F09-4E8E-A3E6-1B4F20AA9BD9}" type="datetimeFigureOut">
              <a:rPr lang="en-US"/>
              <a:pPr>
                <a:defRPr/>
              </a:pPr>
              <a:t>11/3/2023</a:t>
            </a:fld>
            <a:endParaRPr lang="en-US"/>
          </a:p>
        </p:txBody>
      </p:sp>
      <p:sp>
        <p:nvSpPr>
          <p:cNvPr id="4" name="Slide Image Placeholder 3">
            <a:extLst>
              <a:ext uri="{FF2B5EF4-FFF2-40B4-BE49-F238E27FC236}">
                <a16:creationId xmlns:a16="http://schemas.microsoft.com/office/drawing/2014/main" id="{2A5A4530-7297-46A7-A6F0-30E3BC4F7CDF}"/>
              </a:ext>
            </a:extLst>
          </p:cNvPr>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09" tIns="46655" rIns="93309" bIns="46655" rtlCol="0" anchor="ctr"/>
          <a:lstStyle/>
          <a:p>
            <a:pPr lvl="0"/>
            <a:endParaRPr lang="en-US" noProof="0"/>
          </a:p>
        </p:txBody>
      </p:sp>
      <p:sp>
        <p:nvSpPr>
          <p:cNvPr id="5" name="Notes Placeholder 4">
            <a:extLst>
              <a:ext uri="{FF2B5EF4-FFF2-40B4-BE49-F238E27FC236}">
                <a16:creationId xmlns:a16="http://schemas.microsoft.com/office/drawing/2014/main" id="{B21BE828-9FA9-4154-BAD1-B7A936287869}"/>
              </a:ext>
            </a:extLst>
          </p:cNvPr>
          <p:cNvSpPr>
            <a:spLocks noGrp="1"/>
          </p:cNvSpPr>
          <p:nvPr>
            <p:ph type="body" sz="quarter" idx="3"/>
          </p:nvPr>
        </p:nvSpPr>
        <p:spPr>
          <a:xfrm>
            <a:off x="702310" y="4480004"/>
            <a:ext cx="5618480" cy="3665459"/>
          </a:xfrm>
          <a:prstGeom prst="rect">
            <a:avLst/>
          </a:prstGeom>
        </p:spPr>
        <p:txBody>
          <a:bodyPr vert="horz" lIns="93309" tIns="46655" rIns="93309" bIns="46655"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DCBC73E2-DEA7-4B82-B024-6B76FF4BC301}"/>
              </a:ext>
            </a:extLst>
          </p:cNvPr>
          <p:cNvSpPr>
            <a:spLocks noGrp="1"/>
          </p:cNvSpPr>
          <p:nvPr>
            <p:ph type="ftr" sz="quarter" idx="4"/>
          </p:nvPr>
        </p:nvSpPr>
        <p:spPr>
          <a:xfrm>
            <a:off x="0" y="8842031"/>
            <a:ext cx="3043343" cy="467070"/>
          </a:xfrm>
          <a:prstGeom prst="rect">
            <a:avLst/>
          </a:prstGeom>
        </p:spPr>
        <p:txBody>
          <a:bodyPr vert="horz" lIns="93309" tIns="46655" rIns="93309" bIns="46655"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3D06D145-8FD9-4B00-B5A8-163034767117}"/>
              </a:ext>
            </a:extLst>
          </p:cNvPr>
          <p:cNvSpPr>
            <a:spLocks noGrp="1"/>
          </p:cNvSpPr>
          <p:nvPr>
            <p:ph type="sldNum" sz="quarter" idx="5"/>
          </p:nvPr>
        </p:nvSpPr>
        <p:spPr>
          <a:xfrm>
            <a:off x="3978131" y="8842031"/>
            <a:ext cx="3043343" cy="467070"/>
          </a:xfrm>
          <a:prstGeom prst="rect">
            <a:avLst/>
          </a:prstGeom>
        </p:spPr>
        <p:txBody>
          <a:bodyPr vert="horz" lIns="93309" tIns="46655" rIns="93309" bIns="46655" rtlCol="0" anchor="b"/>
          <a:lstStyle>
            <a:lvl1pPr algn="r" eaLnBrk="1" fontAlgn="auto" hangingPunct="1">
              <a:spcBef>
                <a:spcPts val="0"/>
              </a:spcBef>
              <a:spcAft>
                <a:spcPts val="0"/>
              </a:spcAft>
              <a:defRPr sz="1200">
                <a:latin typeface="+mn-lt"/>
              </a:defRPr>
            </a:lvl1pPr>
          </a:lstStyle>
          <a:p>
            <a:pPr>
              <a:defRPr/>
            </a:pPr>
            <a:fld id="{5DB7DAFE-0BB4-4C66-BF1A-91316D15232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606466E8-26D4-4C1F-9B80-2D53DB4A7815}"/>
              </a:ext>
            </a:extLst>
          </p:cNvPr>
          <p:cNvSpPr>
            <a:spLocks noGrp="1" noRot="1" noChangeAspect="1" noTextEdit="1"/>
          </p:cNvSpPr>
          <p:nvPr>
            <p:ph type="sldImg"/>
          </p:nvPr>
        </p:nvSpPr>
        <p:spPr bwMode="auto">
          <a:xfrm>
            <a:off x="1417638" y="1163638"/>
            <a:ext cx="4187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1EA9EE6B-1DBD-4F2B-8284-AD42B0DECA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E32CC4D7-E99C-4BF1-B9AF-90273102C34A}"/>
              </a:ext>
            </a:extLst>
          </p:cNvPr>
          <p:cNvSpPr>
            <a:spLocks noGrp="1" noRot="1" noChangeAspect="1" noTextEdit="1"/>
          </p:cNvSpPr>
          <p:nvPr>
            <p:ph type="sldImg"/>
          </p:nvPr>
        </p:nvSpPr>
        <p:spPr bwMode="auto">
          <a:xfrm>
            <a:off x="1417638" y="1163638"/>
            <a:ext cx="4187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04B0316A-FC65-47C4-A19F-8160F5585E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C8196BC9-1906-48DA-8F97-0D06C1C7112B}"/>
              </a:ext>
            </a:extLst>
          </p:cNvPr>
          <p:cNvSpPr>
            <a:spLocks noGrp="1" noRot="1" noChangeAspect="1" noTextEdit="1"/>
          </p:cNvSpPr>
          <p:nvPr>
            <p:ph type="sldImg"/>
          </p:nvPr>
        </p:nvSpPr>
        <p:spPr bwMode="auto">
          <a:xfrm>
            <a:off x="1417638" y="1163638"/>
            <a:ext cx="4187825" cy="3141662"/>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FAB528F0-F068-48C9-9545-516683879B7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76B03D6D-690C-428F-9F7A-C27505684FCF}"/>
              </a:ext>
            </a:extLst>
          </p:cNvPr>
          <p:cNvGrpSpPr>
            <a:grpSpLocks/>
          </p:cNvGrpSpPr>
          <p:nvPr/>
        </p:nvGrpSpPr>
        <p:grpSpPr bwMode="auto">
          <a:xfrm>
            <a:off x="0" y="2438401"/>
            <a:ext cx="9009460" cy="1052513"/>
            <a:chOff x="0" y="1536"/>
            <a:chExt cx="5675" cy="663"/>
          </a:xfrm>
        </p:grpSpPr>
        <p:grpSp>
          <p:nvGrpSpPr>
            <p:cNvPr id="5" name="Group 3">
              <a:extLst>
                <a:ext uri="{FF2B5EF4-FFF2-40B4-BE49-F238E27FC236}">
                  <a16:creationId xmlns:a16="http://schemas.microsoft.com/office/drawing/2014/main" id="{4096191C-4FDA-4E95-A5D5-FBE844DA2FDD}"/>
                </a:ext>
              </a:extLst>
            </p:cNvPr>
            <p:cNvGrpSpPr>
              <a:grpSpLocks/>
            </p:cNvGrpSpPr>
            <p:nvPr/>
          </p:nvGrpSpPr>
          <p:grpSpPr bwMode="auto">
            <a:xfrm>
              <a:off x="183" y="1604"/>
              <a:ext cx="448" cy="299"/>
              <a:chOff x="720" y="336"/>
              <a:chExt cx="624" cy="432"/>
            </a:xfrm>
          </p:grpSpPr>
          <p:sp>
            <p:nvSpPr>
              <p:cNvPr id="12" name="Rectangle 4">
                <a:extLst>
                  <a:ext uri="{FF2B5EF4-FFF2-40B4-BE49-F238E27FC236}">
                    <a16:creationId xmlns:a16="http://schemas.microsoft.com/office/drawing/2014/main" id="{3873FD84-1FEB-4992-84E1-E0AC133EBAB0}"/>
                  </a:ext>
                </a:extLst>
              </p:cNvPr>
              <p:cNvSpPr>
                <a:spLocks noChangeArrowheads="1"/>
              </p:cNvSpPr>
              <p:nvPr/>
            </p:nvSpPr>
            <p:spPr bwMode="auto">
              <a:xfrm>
                <a:off x="720" y="336"/>
                <a:ext cx="382" cy="432"/>
              </a:xfrm>
              <a:prstGeom prst="rect">
                <a:avLst/>
              </a:prstGeom>
              <a:solidFill>
                <a:schemeClr val="folHlink"/>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sp>
            <p:nvSpPr>
              <p:cNvPr id="13" name="Rectangle 5">
                <a:extLst>
                  <a:ext uri="{FF2B5EF4-FFF2-40B4-BE49-F238E27FC236}">
                    <a16:creationId xmlns:a16="http://schemas.microsoft.com/office/drawing/2014/main" id="{A66EF056-2DCD-4E61-958C-7BA4FF8844D2}"/>
                  </a:ext>
                </a:extLst>
              </p:cNvPr>
              <p:cNvSpPr>
                <a:spLocks noChangeArrowheads="1"/>
              </p:cNvSpPr>
              <p:nvPr/>
            </p:nvSpPr>
            <p:spPr bwMode="auto">
              <a:xfrm>
                <a:off x="1055" y="336"/>
                <a:ext cx="287" cy="432"/>
              </a:xfrm>
              <a:prstGeom prst="rect">
                <a:avLst/>
              </a:prstGeom>
              <a:gradFill rotWithShape="0">
                <a:gsLst>
                  <a:gs pos="0">
                    <a:schemeClr val="folHlink"/>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grpSp>
        <p:grpSp>
          <p:nvGrpSpPr>
            <p:cNvPr id="6" name="Group 6">
              <a:extLst>
                <a:ext uri="{FF2B5EF4-FFF2-40B4-BE49-F238E27FC236}">
                  <a16:creationId xmlns:a16="http://schemas.microsoft.com/office/drawing/2014/main" id="{86A7A37E-7981-48A9-83C9-7BCA97B477B1}"/>
                </a:ext>
              </a:extLst>
            </p:cNvPr>
            <p:cNvGrpSpPr>
              <a:grpSpLocks/>
            </p:cNvGrpSpPr>
            <p:nvPr/>
          </p:nvGrpSpPr>
          <p:grpSpPr bwMode="auto">
            <a:xfrm>
              <a:off x="261" y="1870"/>
              <a:ext cx="465" cy="299"/>
              <a:chOff x="912" y="2640"/>
              <a:chExt cx="672" cy="432"/>
            </a:xfrm>
          </p:grpSpPr>
          <p:sp>
            <p:nvSpPr>
              <p:cNvPr id="10" name="Rectangle 7">
                <a:extLst>
                  <a:ext uri="{FF2B5EF4-FFF2-40B4-BE49-F238E27FC236}">
                    <a16:creationId xmlns:a16="http://schemas.microsoft.com/office/drawing/2014/main" id="{1D9F733E-8402-4412-BFD0-3C7689BFA38B}"/>
                  </a:ext>
                </a:extLst>
              </p:cNvPr>
              <p:cNvSpPr>
                <a:spLocks noChangeArrowheads="1"/>
              </p:cNvSpPr>
              <p:nvPr/>
            </p:nvSpPr>
            <p:spPr bwMode="auto">
              <a:xfrm>
                <a:off x="912" y="2640"/>
                <a:ext cx="384" cy="432"/>
              </a:xfrm>
              <a:prstGeom prst="rect">
                <a:avLst/>
              </a:prstGeom>
              <a:solidFill>
                <a:schemeClr val="accent2"/>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sp>
            <p:nvSpPr>
              <p:cNvPr id="11" name="Rectangle 8">
                <a:extLst>
                  <a:ext uri="{FF2B5EF4-FFF2-40B4-BE49-F238E27FC236}">
                    <a16:creationId xmlns:a16="http://schemas.microsoft.com/office/drawing/2014/main" id="{BD326BEC-8157-4066-ACF1-8E1A01567A8B}"/>
                  </a:ext>
                </a:extLst>
              </p:cNvPr>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grpSp>
        <p:sp>
          <p:nvSpPr>
            <p:cNvPr id="7" name="Rectangle 9">
              <a:extLst>
                <a:ext uri="{FF2B5EF4-FFF2-40B4-BE49-F238E27FC236}">
                  <a16:creationId xmlns:a16="http://schemas.microsoft.com/office/drawing/2014/main" id="{513F2805-90E0-40C5-970A-FC813D6A9D8C}"/>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sp>
          <p:nvSpPr>
            <p:cNvPr id="8" name="Rectangle 10">
              <a:extLst>
                <a:ext uri="{FF2B5EF4-FFF2-40B4-BE49-F238E27FC236}">
                  <a16:creationId xmlns:a16="http://schemas.microsoft.com/office/drawing/2014/main" id="{F9C651DD-DBE6-4AD7-90DE-8126FDCDF0B2}"/>
                </a:ext>
              </a:extLst>
            </p:cNvPr>
            <p:cNvSpPr>
              <a:spLocks noChangeArrowheads="1"/>
            </p:cNvSpPr>
            <p:nvPr/>
          </p:nvSpPr>
          <p:spPr bwMode="auto">
            <a:xfrm>
              <a:off x="400" y="1536"/>
              <a:ext cx="20" cy="663"/>
            </a:xfrm>
            <a:prstGeom prst="rect">
              <a:avLst/>
            </a:prstGeom>
            <a:solidFill>
              <a:schemeClr val="bg2"/>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sp>
          <p:nvSpPr>
            <p:cNvPr id="9" name="Rectangle 11">
              <a:extLst>
                <a:ext uri="{FF2B5EF4-FFF2-40B4-BE49-F238E27FC236}">
                  <a16:creationId xmlns:a16="http://schemas.microsoft.com/office/drawing/2014/main" id="{C4647BA0-A9FC-425A-B5B8-8C8BEE49A801}"/>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fontAlgn="auto">
                <a:spcBef>
                  <a:spcPts val="0"/>
                </a:spcBef>
                <a:spcAft>
                  <a:spcPts val="0"/>
                </a:spcAft>
                <a:defRPr/>
              </a:pPr>
              <a:endParaRPr lang="en-US" altLang="en-US" dirty="0"/>
            </a:p>
          </p:txBody>
        </p:sp>
      </p:grpSp>
      <p:sp>
        <p:nvSpPr>
          <p:cNvPr id="60428" name="Rectangle 12"/>
          <p:cNvSpPr>
            <a:spLocks noGrp="1" noChangeArrowheads="1"/>
          </p:cNvSpPr>
          <p:nvPr>
            <p:ph type="ctrTitle"/>
          </p:nvPr>
        </p:nvSpPr>
        <p:spPr>
          <a:xfrm>
            <a:off x="990600" y="1676400"/>
            <a:ext cx="7772400" cy="1462088"/>
          </a:xfrm>
        </p:spPr>
        <p:txBody>
          <a:bodyPr/>
          <a:lstStyle>
            <a:lvl1pPr>
              <a:defRPr/>
            </a:lvl1pPr>
          </a:lstStyle>
          <a:p>
            <a:pPr lvl="0"/>
            <a:r>
              <a:rPr lang="en-US" noProof="0"/>
              <a:t>Click to edit Master title style</a:t>
            </a:r>
          </a:p>
        </p:txBody>
      </p:sp>
      <p:sp>
        <p:nvSpPr>
          <p:cNvPr id="6042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noProof="0"/>
              <a:t>Click to edit Master subtitle style</a:t>
            </a:r>
          </a:p>
        </p:txBody>
      </p:sp>
      <p:sp>
        <p:nvSpPr>
          <p:cNvPr id="14" name="Rectangle 14">
            <a:extLst>
              <a:ext uri="{FF2B5EF4-FFF2-40B4-BE49-F238E27FC236}">
                <a16:creationId xmlns:a16="http://schemas.microsoft.com/office/drawing/2014/main" id="{0124D288-8C4A-49FC-A1B1-83B86845507B}"/>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endParaRPr lang="en-US"/>
          </a:p>
        </p:txBody>
      </p:sp>
      <p:sp>
        <p:nvSpPr>
          <p:cNvPr id="15" name="Rectangle 15">
            <a:extLst>
              <a:ext uri="{FF2B5EF4-FFF2-40B4-BE49-F238E27FC236}">
                <a16:creationId xmlns:a16="http://schemas.microsoft.com/office/drawing/2014/main" id="{C3757E5E-450F-43DA-A703-B2775F6FF4AB}"/>
              </a:ext>
            </a:extLst>
          </p:cNvPr>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en-US"/>
              <a:t>Duplantier, Hrapmann, Hogan and Maher, CPAs</a:t>
            </a:r>
          </a:p>
        </p:txBody>
      </p:sp>
      <p:sp>
        <p:nvSpPr>
          <p:cNvPr id="16" name="Rectangle 16">
            <a:extLst>
              <a:ext uri="{FF2B5EF4-FFF2-40B4-BE49-F238E27FC236}">
                <a16:creationId xmlns:a16="http://schemas.microsoft.com/office/drawing/2014/main" id="{AEBD2A58-5137-4D97-AC68-13D5BAA0CC1F}"/>
              </a:ext>
            </a:extLst>
          </p:cNvPr>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1A9BBDB8-7868-43C4-9E59-ED8B6C46D71D}" type="slidenum">
              <a:rPr lang="en-US"/>
              <a:pPr>
                <a:defRPr/>
              </a:pPr>
              <a:t>‹#›</a:t>
            </a:fld>
            <a:endParaRPr lang="en-US" dirty="0"/>
          </a:p>
        </p:txBody>
      </p:sp>
    </p:spTree>
    <p:extLst>
      <p:ext uri="{BB962C8B-B14F-4D97-AF65-F5344CB8AC3E}">
        <p14:creationId xmlns:p14="http://schemas.microsoft.com/office/powerpoint/2010/main" val="3408686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D64D41C1-F4AB-4858-984B-D66386DDBBC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245EE498-BC4D-4574-BE66-8476491D98AA}"/>
              </a:ext>
            </a:extLst>
          </p:cNvPr>
          <p:cNvSpPr>
            <a:spLocks noGrp="1" noChangeArrowheads="1"/>
          </p:cNvSpPr>
          <p:nvPr>
            <p:ph type="ftr" sz="quarter" idx="11"/>
          </p:nvPr>
        </p:nvSpPr>
        <p:spPr>
          <a:ln/>
        </p:spPr>
        <p:txBody>
          <a:bodyPr/>
          <a:lstStyle>
            <a:lvl1pPr>
              <a:defRPr/>
            </a:lvl1pPr>
          </a:lstStyle>
          <a:p>
            <a:pPr>
              <a:defRPr/>
            </a:pPr>
            <a:r>
              <a:rPr lang="en-US"/>
              <a:t>Duplantier, Hrapmann, Hogan and Maher, CPAs</a:t>
            </a:r>
          </a:p>
        </p:txBody>
      </p:sp>
      <p:sp>
        <p:nvSpPr>
          <p:cNvPr id="6" name="Rectangle 13">
            <a:extLst>
              <a:ext uri="{FF2B5EF4-FFF2-40B4-BE49-F238E27FC236}">
                <a16:creationId xmlns:a16="http://schemas.microsoft.com/office/drawing/2014/main" id="{5B45D5BE-8CB1-4756-8B58-6D352E2448AA}"/>
              </a:ext>
            </a:extLst>
          </p:cNvPr>
          <p:cNvSpPr>
            <a:spLocks noGrp="1" noChangeArrowheads="1"/>
          </p:cNvSpPr>
          <p:nvPr>
            <p:ph type="sldNum" sz="quarter" idx="12"/>
          </p:nvPr>
        </p:nvSpPr>
        <p:spPr>
          <a:ln/>
        </p:spPr>
        <p:txBody>
          <a:bodyPr/>
          <a:lstStyle>
            <a:lvl1pPr>
              <a:defRPr/>
            </a:lvl1pPr>
          </a:lstStyle>
          <a:p>
            <a:pPr>
              <a:defRPr/>
            </a:pPr>
            <a:fld id="{2989263B-9A18-4338-82FB-91C7C2A08CD0}" type="slidenum">
              <a:rPr lang="en-US"/>
              <a:pPr>
                <a:defRPr/>
              </a:pPr>
              <a:t>‹#›</a:t>
            </a:fld>
            <a:endParaRPr lang="en-US" dirty="0"/>
          </a:p>
        </p:txBody>
      </p:sp>
    </p:spTree>
    <p:extLst>
      <p:ext uri="{BB962C8B-B14F-4D97-AF65-F5344CB8AC3E}">
        <p14:creationId xmlns:p14="http://schemas.microsoft.com/office/powerpoint/2010/main" val="2591789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63B28493-A117-41FE-B88E-EBEC9C1426B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88C0593C-50E5-4E91-B183-21E5DF4BAC2C}"/>
              </a:ext>
            </a:extLst>
          </p:cNvPr>
          <p:cNvSpPr>
            <a:spLocks noGrp="1" noChangeArrowheads="1"/>
          </p:cNvSpPr>
          <p:nvPr>
            <p:ph type="ftr" sz="quarter" idx="11"/>
          </p:nvPr>
        </p:nvSpPr>
        <p:spPr>
          <a:ln/>
        </p:spPr>
        <p:txBody>
          <a:bodyPr/>
          <a:lstStyle>
            <a:lvl1pPr>
              <a:defRPr/>
            </a:lvl1pPr>
          </a:lstStyle>
          <a:p>
            <a:pPr>
              <a:defRPr/>
            </a:pPr>
            <a:r>
              <a:rPr lang="en-US"/>
              <a:t>Duplantier, Hrapmann, Hogan and Maher, CPAs</a:t>
            </a:r>
          </a:p>
        </p:txBody>
      </p:sp>
      <p:sp>
        <p:nvSpPr>
          <p:cNvPr id="6" name="Rectangle 13">
            <a:extLst>
              <a:ext uri="{FF2B5EF4-FFF2-40B4-BE49-F238E27FC236}">
                <a16:creationId xmlns:a16="http://schemas.microsoft.com/office/drawing/2014/main" id="{D8FF5E02-869E-421E-9E98-187383C9B15C}"/>
              </a:ext>
            </a:extLst>
          </p:cNvPr>
          <p:cNvSpPr>
            <a:spLocks noGrp="1" noChangeArrowheads="1"/>
          </p:cNvSpPr>
          <p:nvPr>
            <p:ph type="sldNum" sz="quarter" idx="12"/>
          </p:nvPr>
        </p:nvSpPr>
        <p:spPr>
          <a:ln/>
        </p:spPr>
        <p:txBody>
          <a:bodyPr/>
          <a:lstStyle>
            <a:lvl1pPr>
              <a:defRPr/>
            </a:lvl1pPr>
          </a:lstStyle>
          <a:p>
            <a:pPr>
              <a:defRPr/>
            </a:pPr>
            <a:fld id="{3655FA93-3E3F-42E9-92D6-9184715C0CE9}" type="slidenum">
              <a:rPr lang="en-US"/>
              <a:pPr>
                <a:defRPr/>
              </a:pPr>
              <a:t>‹#›</a:t>
            </a:fld>
            <a:endParaRPr lang="en-US" dirty="0"/>
          </a:p>
        </p:txBody>
      </p:sp>
    </p:spTree>
    <p:extLst>
      <p:ext uri="{BB962C8B-B14F-4D97-AF65-F5344CB8AC3E}">
        <p14:creationId xmlns:p14="http://schemas.microsoft.com/office/powerpoint/2010/main" val="34785043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50939" y="214314"/>
            <a:ext cx="7793037" cy="1462087"/>
          </a:xfrm>
        </p:spPr>
        <p:txBody>
          <a:bodyPr/>
          <a:lstStyle/>
          <a:p>
            <a:r>
              <a:rPr lang="en-US"/>
              <a:t>Click to edit Master title style</a:t>
            </a:r>
          </a:p>
        </p:txBody>
      </p:sp>
      <p:sp>
        <p:nvSpPr>
          <p:cNvPr id="3" name="Table Placeholder 2"/>
          <p:cNvSpPr>
            <a:spLocks noGrp="1"/>
          </p:cNvSpPr>
          <p:nvPr>
            <p:ph type="tbl" idx="1"/>
          </p:nvPr>
        </p:nvSpPr>
        <p:spPr>
          <a:xfrm>
            <a:off x="1182688" y="2017713"/>
            <a:ext cx="7772400" cy="4114800"/>
          </a:xfrm>
        </p:spPr>
        <p:txBody>
          <a:bodyPr/>
          <a:lstStyle/>
          <a:p>
            <a:pPr lvl="0"/>
            <a:endParaRPr lang="en-US" noProof="0" dirty="0"/>
          </a:p>
        </p:txBody>
      </p:sp>
      <p:sp>
        <p:nvSpPr>
          <p:cNvPr id="4" name="Rectangle 11">
            <a:extLst>
              <a:ext uri="{FF2B5EF4-FFF2-40B4-BE49-F238E27FC236}">
                <a16:creationId xmlns:a16="http://schemas.microsoft.com/office/drawing/2014/main" id="{50C0BE18-D3E5-48BB-AAB9-AB2DBD09A44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58A72E26-00EF-40CD-8B8B-F768DB971D4E}"/>
              </a:ext>
            </a:extLst>
          </p:cNvPr>
          <p:cNvSpPr>
            <a:spLocks noGrp="1" noChangeArrowheads="1"/>
          </p:cNvSpPr>
          <p:nvPr>
            <p:ph type="ftr" sz="quarter" idx="11"/>
          </p:nvPr>
        </p:nvSpPr>
        <p:spPr>
          <a:ln/>
        </p:spPr>
        <p:txBody>
          <a:bodyPr/>
          <a:lstStyle>
            <a:lvl1pPr>
              <a:defRPr/>
            </a:lvl1pPr>
          </a:lstStyle>
          <a:p>
            <a:pPr>
              <a:defRPr/>
            </a:pPr>
            <a:r>
              <a:rPr lang="en-US"/>
              <a:t>Duplantier, Hrapmann, Hogan and Maher, CPAs</a:t>
            </a:r>
          </a:p>
        </p:txBody>
      </p:sp>
      <p:sp>
        <p:nvSpPr>
          <p:cNvPr id="6" name="Rectangle 13">
            <a:extLst>
              <a:ext uri="{FF2B5EF4-FFF2-40B4-BE49-F238E27FC236}">
                <a16:creationId xmlns:a16="http://schemas.microsoft.com/office/drawing/2014/main" id="{7A43B68C-0E9C-4C29-94C3-349C8DC097F7}"/>
              </a:ext>
            </a:extLst>
          </p:cNvPr>
          <p:cNvSpPr>
            <a:spLocks noGrp="1" noChangeArrowheads="1"/>
          </p:cNvSpPr>
          <p:nvPr>
            <p:ph type="sldNum" sz="quarter" idx="12"/>
          </p:nvPr>
        </p:nvSpPr>
        <p:spPr>
          <a:ln/>
        </p:spPr>
        <p:txBody>
          <a:bodyPr/>
          <a:lstStyle>
            <a:lvl1pPr>
              <a:defRPr/>
            </a:lvl1pPr>
          </a:lstStyle>
          <a:p>
            <a:pPr>
              <a:defRPr/>
            </a:pPr>
            <a:fld id="{2CEC8D4C-1A72-494A-BFB9-4844E48F6BF7}" type="slidenum">
              <a:rPr lang="en-US"/>
              <a:pPr>
                <a:defRPr/>
              </a:pPr>
              <a:t>‹#›</a:t>
            </a:fld>
            <a:endParaRPr lang="en-US" dirty="0"/>
          </a:p>
        </p:txBody>
      </p:sp>
    </p:spTree>
    <p:extLst>
      <p:ext uri="{BB962C8B-B14F-4D97-AF65-F5344CB8AC3E}">
        <p14:creationId xmlns:p14="http://schemas.microsoft.com/office/powerpoint/2010/main" val="4292288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8A11B59F-EDE1-46E4-813E-E9234A15DCB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F2A2E62B-5E64-43B2-AC8B-67F68CA7A4A3}"/>
              </a:ext>
            </a:extLst>
          </p:cNvPr>
          <p:cNvSpPr>
            <a:spLocks noGrp="1" noChangeArrowheads="1"/>
          </p:cNvSpPr>
          <p:nvPr>
            <p:ph type="ftr" sz="quarter" idx="11"/>
          </p:nvPr>
        </p:nvSpPr>
        <p:spPr>
          <a:ln/>
        </p:spPr>
        <p:txBody>
          <a:bodyPr/>
          <a:lstStyle>
            <a:lvl1pPr>
              <a:defRPr/>
            </a:lvl1pPr>
          </a:lstStyle>
          <a:p>
            <a:pPr>
              <a:defRPr/>
            </a:pPr>
            <a:r>
              <a:rPr lang="en-US"/>
              <a:t>Duplantier, Hrapmann, Hogan and Maher, CPAs</a:t>
            </a:r>
          </a:p>
        </p:txBody>
      </p:sp>
      <p:sp>
        <p:nvSpPr>
          <p:cNvPr id="6" name="Rectangle 13">
            <a:extLst>
              <a:ext uri="{FF2B5EF4-FFF2-40B4-BE49-F238E27FC236}">
                <a16:creationId xmlns:a16="http://schemas.microsoft.com/office/drawing/2014/main" id="{8D282BA7-741C-4609-9539-45624BBFCCB8}"/>
              </a:ext>
            </a:extLst>
          </p:cNvPr>
          <p:cNvSpPr>
            <a:spLocks noGrp="1" noChangeArrowheads="1"/>
          </p:cNvSpPr>
          <p:nvPr>
            <p:ph type="sldNum" sz="quarter" idx="12"/>
          </p:nvPr>
        </p:nvSpPr>
        <p:spPr>
          <a:ln/>
        </p:spPr>
        <p:txBody>
          <a:bodyPr/>
          <a:lstStyle>
            <a:lvl1pPr>
              <a:defRPr/>
            </a:lvl1pPr>
          </a:lstStyle>
          <a:p>
            <a:pPr>
              <a:defRPr/>
            </a:pPr>
            <a:fld id="{ED4BADC7-A7DB-4702-A0E5-DC821F9DF6B3}" type="slidenum">
              <a:rPr lang="en-US"/>
              <a:pPr>
                <a:defRPr/>
              </a:pPr>
              <a:t>‹#›</a:t>
            </a:fld>
            <a:endParaRPr lang="en-US" dirty="0"/>
          </a:p>
        </p:txBody>
      </p:sp>
    </p:spTree>
    <p:extLst>
      <p:ext uri="{BB962C8B-B14F-4D97-AF65-F5344CB8AC3E}">
        <p14:creationId xmlns:p14="http://schemas.microsoft.com/office/powerpoint/2010/main" val="26005928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a:extLst>
              <a:ext uri="{FF2B5EF4-FFF2-40B4-BE49-F238E27FC236}">
                <a16:creationId xmlns:a16="http://schemas.microsoft.com/office/drawing/2014/main" id="{0EA4B4C2-0601-432A-81A3-2BF0899C278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B7598256-9F94-48C6-8441-FD534F0A8543}"/>
              </a:ext>
            </a:extLst>
          </p:cNvPr>
          <p:cNvSpPr>
            <a:spLocks noGrp="1" noChangeArrowheads="1"/>
          </p:cNvSpPr>
          <p:nvPr>
            <p:ph type="ftr" sz="quarter" idx="11"/>
          </p:nvPr>
        </p:nvSpPr>
        <p:spPr>
          <a:ln/>
        </p:spPr>
        <p:txBody>
          <a:bodyPr/>
          <a:lstStyle>
            <a:lvl1pPr>
              <a:defRPr/>
            </a:lvl1pPr>
          </a:lstStyle>
          <a:p>
            <a:pPr>
              <a:defRPr/>
            </a:pPr>
            <a:r>
              <a:rPr lang="en-US"/>
              <a:t>Duplantier, Hrapmann, Hogan and Maher, CPAs</a:t>
            </a:r>
          </a:p>
        </p:txBody>
      </p:sp>
      <p:sp>
        <p:nvSpPr>
          <p:cNvPr id="6" name="Rectangle 13">
            <a:extLst>
              <a:ext uri="{FF2B5EF4-FFF2-40B4-BE49-F238E27FC236}">
                <a16:creationId xmlns:a16="http://schemas.microsoft.com/office/drawing/2014/main" id="{D4FCB26D-20E8-42CC-914E-3BED48977CB0}"/>
              </a:ext>
            </a:extLst>
          </p:cNvPr>
          <p:cNvSpPr>
            <a:spLocks noGrp="1" noChangeArrowheads="1"/>
          </p:cNvSpPr>
          <p:nvPr>
            <p:ph type="sldNum" sz="quarter" idx="12"/>
          </p:nvPr>
        </p:nvSpPr>
        <p:spPr>
          <a:ln/>
        </p:spPr>
        <p:txBody>
          <a:bodyPr/>
          <a:lstStyle>
            <a:lvl1pPr>
              <a:defRPr/>
            </a:lvl1pPr>
          </a:lstStyle>
          <a:p>
            <a:pPr>
              <a:defRPr/>
            </a:pPr>
            <a:fld id="{E66C45BA-266D-467F-934F-96529F17EA5A}" type="slidenum">
              <a:rPr lang="en-US"/>
              <a:pPr>
                <a:defRPr/>
              </a:pPr>
              <a:t>‹#›</a:t>
            </a:fld>
            <a:endParaRPr lang="en-US" dirty="0"/>
          </a:p>
        </p:txBody>
      </p:sp>
    </p:spTree>
    <p:extLst>
      <p:ext uri="{BB962C8B-B14F-4D97-AF65-F5344CB8AC3E}">
        <p14:creationId xmlns:p14="http://schemas.microsoft.com/office/powerpoint/2010/main" val="1490401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id="{5A556E9F-B2DB-403F-885F-558986F6F08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D87108FD-C925-435C-AE1E-757C75E7952C}"/>
              </a:ext>
            </a:extLst>
          </p:cNvPr>
          <p:cNvSpPr>
            <a:spLocks noGrp="1" noChangeArrowheads="1"/>
          </p:cNvSpPr>
          <p:nvPr>
            <p:ph type="ftr" sz="quarter" idx="11"/>
          </p:nvPr>
        </p:nvSpPr>
        <p:spPr>
          <a:ln/>
        </p:spPr>
        <p:txBody>
          <a:bodyPr/>
          <a:lstStyle>
            <a:lvl1pPr>
              <a:defRPr/>
            </a:lvl1pPr>
          </a:lstStyle>
          <a:p>
            <a:pPr>
              <a:defRPr/>
            </a:pPr>
            <a:r>
              <a:rPr lang="en-US"/>
              <a:t>Duplantier, Hrapmann, Hogan and Maher, CPAs</a:t>
            </a:r>
          </a:p>
        </p:txBody>
      </p:sp>
      <p:sp>
        <p:nvSpPr>
          <p:cNvPr id="7" name="Rectangle 13">
            <a:extLst>
              <a:ext uri="{FF2B5EF4-FFF2-40B4-BE49-F238E27FC236}">
                <a16:creationId xmlns:a16="http://schemas.microsoft.com/office/drawing/2014/main" id="{14A7DA69-9F7B-4A20-84A2-8444B5851FC0}"/>
              </a:ext>
            </a:extLst>
          </p:cNvPr>
          <p:cNvSpPr>
            <a:spLocks noGrp="1" noChangeArrowheads="1"/>
          </p:cNvSpPr>
          <p:nvPr>
            <p:ph type="sldNum" sz="quarter" idx="12"/>
          </p:nvPr>
        </p:nvSpPr>
        <p:spPr>
          <a:ln/>
        </p:spPr>
        <p:txBody>
          <a:bodyPr/>
          <a:lstStyle>
            <a:lvl1pPr>
              <a:defRPr/>
            </a:lvl1pPr>
          </a:lstStyle>
          <a:p>
            <a:pPr>
              <a:defRPr/>
            </a:pPr>
            <a:fld id="{E976CFBA-286E-42AD-81D0-9A7FD9E981B5}" type="slidenum">
              <a:rPr lang="en-US"/>
              <a:pPr>
                <a:defRPr/>
              </a:pPr>
              <a:t>‹#›</a:t>
            </a:fld>
            <a:endParaRPr lang="en-US" dirty="0"/>
          </a:p>
        </p:txBody>
      </p:sp>
    </p:spTree>
    <p:extLst>
      <p:ext uri="{BB962C8B-B14F-4D97-AF65-F5344CB8AC3E}">
        <p14:creationId xmlns:p14="http://schemas.microsoft.com/office/powerpoint/2010/main" val="110510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a:extLst>
              <a:ext uri="{FF2B5EF4-FFF2-40B4-BE49-F238E27FC236}">
                <a16:creationId xmlns:a16="http://schemas.microsoft.com/office/drawing/2014/main" id="{3CB2838D-BF85-4DC5-9D22-CF6D7912CE8B}"/>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2">
            <a:extLst>
              <a:ext uri="{FF2B5EF4-FFF2-40B4-BE49-F238E27FC236}">
                <a16:creationId xmlns:a16="http://schemas.microsoft.com/office/drawing/2014/main" id="{EDC6EBB2-2592-4682-A20D-5C4DE44BE29A}"/>
              </a:ext>
            </a:extLst>
          </p:cNvPr>
          <p:cNvSpPr>
            <a:spLocks noGrp="1" noChangeArrowheads="1"/>
          </p:cNvSpPr>
          <p:nvPr>
            <p:ph type="ftr" sz="quarter" idx="11"/>
          </p:nvPr>
        </p:nvSpPr>
        <p:spPr>
          <a:ln/>
        </p:spPr>
        <p:txBody>
          <a:bodyPr/>
          <a:lstStyle>
            <a:lvl1pPr>
              <a:defRPr/>
            </a:lvl1pPr>
          </a:lstStyle>
          <a:p>
            <a:pPr>
              <a:defRPr/>
            </a:pPr>
            <a:r>
              <a:rPr lang="en-US"/>
              <a:t>Duplantier, Hrapmann, Hogan and Maher, CPAs</a:t>
            </a:r>
          </a:p>
        </p:txBody>
      </p:sp>
      <p:sp>
        <p:nvSpPr>
          <p:cNvPr id="9" name="Rectangle 13">
            <a:extLst>
              <a:ext uri="{FF2B5EF4-FFF2-40B4-BE49-F238E27FC236}">
                <a16:creationId xmlns:a16="http://schemas.microsoft.com/office/drawing/2014/main" id="{40E4799B-C8E2-47CC-A2E9-5F237F8BDF0D}"/>
              </a:ext>
            </a:extLst>
          </p:cNvPr>
          <p:cNvSpPr>
            <a:spLocks noGrp="1" noChangeArrowheads="1"/>
          </p:cNvSpPr>
          <p:nvPr>
            <p:ph type="sldNum" sz="quarter" idx="12"/>
          </p:nvPr>
        </p:nvSpPr>
        <p:spPr>
          <a:ln/>
        </p:spPr>
        <p:txBody>
          <a:bodyPr/>
          <a:lstStyle>
            <a:lvl1pPr>
              <a:defRPr/>
            </a:lvl1pPr>
          </a:lstStyle>
          <a:p>
            <a:pPr>
              <a:defRPr/>
            </a:pPr>
            <a:fld id="{6982C327-67E0-458B-8D6D-135FCA05F9B0}" type="slidenum">
              <a:rPr lang="en-US"/>
              <a:pPr>
                <a:defRPr/>
              </a:pPr>
              <a:t>‹#›</a:t>
            </a:fld>
            <a:endParaRPr lang="en-US" dirty="0"/>
          </a:p>
        </p:txBody>
      </p:sp>
    </p:spTree>
    <p:extLst>
      <p:ext uri="{BB962C8B-B14F-4D97-AF65-F5344CB8AC3E}">
        <p14:creationId xmlns:p14="http://schemas.microsoft.com/office/powerpoint/2010/main" val="51313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a:extLst>
              <a:ext uri="{FF2B5EF4-FFF2-40B4-BE49-F238E27FC236}">
                <a16:creationId xmlns:a16="http://schemas.microsoft.com/office/drawing/2014/main" id="{DCFBFD56-37FA-4619-8AA5-19472CB4C82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2">
            <a:extLst>
              <a:ext uri="{FF2B5EF4-FFF2-40B4-BE49-F238E27FC236}">
                <a16:creationId xmlns:a16="http://schemas.microsoft.com/office/drawing/2014/main" id="{9DFBEEFE-3C7A-44A6-9458-BBCB37DFF6F0}"/>
              </a:ext>
            </a:extLst>
          </p:cNvPr>
          <p:cNvSpPr>
            <a:spLocks noGrp="1" noChangeArrowheads="1"/>
          </p:cNvSpPr>
          <p:nvPr>
            <p:ph type="ftr" sz="quarter" idx="11"/>
          </p:nvPr>
        </p:nvSpPr>
        <p:spPr>
          <a:ln/>
        </p:spPr>
        <p:txBody>
          <a:bodyPr/>
          <a:lstStyle>
            <a:lvl1pPr>
              <a:defRPr/>
            </a:lvl1pPr>
          </a:lstStyle>
          <a:p>
            <a:pPr>
              <a:defRPr/>
            </a:pPr>
            <a:r>
              <a:rPr lang="en-US"/>
              <a:t>Duplantier, Hrapmann, Hogan and Maher, CPAs</a:t>
            </a:r>
          </a:p>
        </p:txBody>
      </p:sp>
      <p:sp>
        <p:nvSpPr>
          <p:cNvPr id="5" name="Rectangle 13">
            <a:extLst>
              <a:ext uri="{FF2B5EF4-FFF2-40B4-BE49-F238E27FC236}">
                <a16:creationId xmlns:a16="http://schemas.microsoft.com/office/drawing/2014/main" id="{A7B94AAE-96BD-475A-B431-909C933B42C5}"/>
              </a:ext>
            </a:extLst>
          </p:cNvPr>
          <p:cNvSpPr>
            <a:spLocks noGrp="1" noChangeArrowheads="1"/>
          </p:cNvSpPr>
          <p:nvPr>
            <p:ph type="sldNum" sz="quarter" idx="12"/>
          </p:nvPr>
        </p:nvSpPr>
        <p:spPr>
          <a:ln/>
        </p:spPr>
        <p:txBody>
          <a:bodyPr/>
          <a:lstStyle>
            <a:lvl1pPr>
              <a:defRPr/>
            </a:lvl1pPr>
          </a:lstStyle>
          <a:p>
            <a:pPr>
              <a:defRPr/>
            </a:pPr>
            <a:fld id="{70C55BA3-7463-4649-B852-7A1D1C180B4A}" type="slidenum">
              <a:rPr lang="en-US"/>
              <a:pPr>
                <a:defRPr/>
              </a:pPr>
              <a:t>‹#›</a:t>
            </a:fld>
            <a:endParaRPr lang="en-US" dirty="0"/>
          </a:p>
        </p:txBody>
      </p:sp>
    </p:spTree>
    <p:extLst>
      <p:ext uri="{BB962C8B-B14F-4D97-AF65-F5344CB8AC3E}">
        <p14:creationId xmlns:p14="http://schemas.microsoft.com/office/powerpoint/2010/main" val="2777114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764869EF-8828-4D44-B400-B9DCE91913E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2">
            <a:extLst>
              <a:ext uri="{FF2B5EF4-FFF2-40B4-BE49-F238E27FC236}">
                <a16:creationId xmlns:a16="http://schemas.microsoft.com/office/drawing/2014/main" id="{6BD78BC8-FCA1-4A89-8C27-EB72B7036121}"/>
              </a:ext>
            </a:extLst>
          </p:cNvPr>
          <p:cNvSpPr>
            <a:spLocks noGrp="1" noChangeArrowheads="1"/>
          </p:cNvSpPr>
          <p:nvPr>
            <p:ph type="ftr" sz="quarter" idx="11"/>
          </p:nvPr>
        </p:nvSpPr>
        <p:spPr>
          <a:ln/>
        </p:spPr>
        <p:txBody>
          <a:bodyPr/>
          <a:lstStyle>
            <a:lvl1pPr>
              <a:defRPr/>
            </a:lvl1pPr>
          </a:lstStyle>
          <a:p>
            <a:pPr>
              <a:defRPr/>
            </a:pPr>
            <a:r>
              <a:rPr lang="en-US"/>
              <a:t>Duplantier, Hrapmann, Hogan and Maher, CPAs</a:t>
            </a:r>
          </a:p>
        </p:txBody>
      </p:sp>
      <p:sp>
        <p:nvSpPr>
          <p:cNvPr id="4" name="Rectangle 13">
            <a:extLst>
              <a:ext uri="{FF2B5EF4-FFF2-40B4-BE49-F238E27FC236}">
                <a16:creationId xmlns:a16="http://schemas.microsoft.com/office/drawing/2014/main" id="{D056E308-A999-4CCF-84E3-3066892832F7}"/>
              </a:ext>
            </a:extLst>
          </p:cNvPr>
          <p:cNvSpPr>
            <a:spLocks noGrp="1" noChangeArrowheads="1"/>
          </p:cNvSpPr>
          <p:nvPr>
            <p:ph type="sldNum" sz="quarter" idx="12"/>
          </p:nvPr>
        </p:nvSpPr>
        <p:spPr>
          <a:ln/>
        </p:spPr>
        <p:txBody>
          <a:bodyPr/>
          <a:lstStyle>
            <a:lvl1pPr>
              <a:defRPr/>
            </a:lvl1pPr>
          </a:lstStyle>
          <a:p>
            <a:pPr>
              <a:defRPr/>
            </a:pPr>
            <a:fld id="{2F9D3650-7AB3-4CD3-925F-A86F23CD28C6}" type="slidenum">
              <a:rPr lang="en-US"/>
              <a:pPr>
                <a:defRPr/>
              </a:pPr>
              <a:t>‹#›</a:t>
            </a:fld>
            <a:endParaRPr lang="en-US" dirty="0"/>
          </a:p>
        </p:txBody>
      </p:sp>
    </p:spTree>
    <p:extLst>
      <p:ext uri="{BB962C8B-B14F-4D97-AF65-F5344CB8AC3E}">
        <p14:creationId xmlns:p14="http://schemas.microsoft.com/office/powerpoint/2010/main" val="3935757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7730C938-6590-49BD-A3C7-40EFF876FC4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23F597C4-4AD3-4201-B0A1-1DFC02F0FD5E}"/>
              </a:ext>
            </a:extLst>
          </p:cNvPr>
          <p:cNvSpPr>
            <a:spLocks noGrp="1" noChangeArrowheads="1"/>
          </p:cNvSpPr>
          <p:nvPr>
            <p:ph type="ftr" sz="quarter" idx="11"/>
          </p:nvPr>
        </p:nvSpPr>
        <p:spPr>
          <a:ln/>
        </p:spPr>
        <p:txBody>
          <a:bodyPr/>
          <a:lstStyle>
            <a:lvl1pPr>
              <a:defRPr/>
            </a:lvl1pPr>
          </a:lstStyle>
          <a:p>
            <a:pPr>
              <a:defRPr/>
            </a:pPr>
            <a:r>
              <a:rPr lang="en-US"/>
              <a:t>Duplantier, Hrapmann, Hogan and Maher, CPAs</a:t>
            </a:r>
          </a:p>
        </p:txBody>
      </p:sp>
      <p:sp>
        <p:nvSpPr>
          <p:cNvPr id="7" name="Rectangle 13">
            <a:extLst>
              <a:ext uri="{FF2B5EF4-FFF2-40B4-BE49-F238E27FC236}">
                <a16:creationId xmlns:a16="http://schemas.microsoft.com/office/drawing/2014/main" id="{8AD10002-552B-4F8F-BB19-EBFA8DA6EC8B}"/>
              </a:ext>
            </a:extLst>
          </p:cNvPr>
          <p:cNvSpPr>
            <a:spLocks noGrp="1" noChangeArrowheads="1"/>
          </p:cNvSpPr>
          <p:nvPr>
            <p:ph type="sldNum" sz="quarter" idx="12"/>
          </p:nvPr>
        </p:nvSpPr>
        <p:spPr>
          <a:ln/>
        </p:spPr>
        <p:txBody>
          <a:bodyPr/>
          <a:lstStyle>
            <a:lvl1pPr>
              <a:defRPr/>
            </a:lvl1pPr>
          </a:lstStyle>
          <a:p>
            <a:pPr>
              <a:defRPr/>
            </a:pPr>
            <a:fld id="{FC495EF1-BB5A-4D1D-A5F1-F13DFD0BF00C}" type="slidenum">
              <a:rPr lang="en-US"/>
              <a:pPr>
                <a:defRPr/>
              </a:pPr>
              <a:t>‹#›</a:t>
            </a:fld>
            <a:endParaRPr lang="en-US" dirty="0"/>
          </a:p>
        </p:txBody>
      </p:sp>
    </p:spTree>
    <p:extLst>
      <p:ext uri="{BB962C8B-B14F-4D97-AF65-F5344CB8AC3E}">
        <p14:creationId xmlns:p14="http://schemas.microsoft.com/office/powerpoint/2010/main" val="3038633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76BC6204-9817-4B35-B887-31174D93B04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A64A2CAD-62A7-4D28-84BB-A222192420B0}"/>
              </a:ext>
            </a:extLst>
          </p:cNvPr>
          <p:cNvSpPr>
            <a:spLocks noGrp="1" noChangeArrowheads="1"/>
          </p:cNvSpPr>
          <p:nvPr>
            <p:ph type="ftr" sz="quarter" idx="11"/>
          </p:nvPr>
        </p:nvSpPr>
        <p:spPr>
          <a:ln/>
        </p:spPr>
        <p:txBody>
          <a:bodyPr/>
          <a:lstStyle>
            <a:lvl1pPr>
              <a:defRPr/>
            </a:lvl1pPr>
          </a:lstStyle>
          <a:p>
            <a:pPr>
              <a:defRPr/>
            </a:pPr>
            <a:r>
              <a:rPr lang="en-US"/>
              <a:t>Duplantier, Hrapmann, Hogan and Maher, CPAs</a:t>
            </a:r>
          </a:p>
        </p:txBody>
      </p:sp>
      <p:sp>
        <p:nvSpPr>
          <p:cNvPr id="7" name="Rectangle 13">
            <a:extLst>
              <a:ext uri="{FF2B5EF4-FFF2-40B4-BE49-F238E27FC236}">
                <a16:creationId xmlns:a16="http://schemas.microsoft.com/office/drawing/2014/main" id="{C7BACCA6-BCCF-41A2-9B5B-72118A59A884}"/>
              </a:ext>
            </a:extLst>
          </p:cNvPr>
          <p:cNvSpPr>
            <a:spLocks noGrp="1" noChangeArrowheads="1"/>
          </p:cNvSpPr>
          <p:nvPr>
            <p:ph type="sldNum" sz="quarter" idx="12"/>
          </p:nvPr>
        </p:nvSpPr>
        <p:spPr>
          <a:ln/>
        </p:spPr>
        <p:txBody>
          <a:bodyPr/>
          <a:lstStyle>
            <a:lvl1pPr>
              <a:defRPr/>
            </a:lvl1pPr>
          </a:lstStyle>
          <a:p>
            <a:pPr>
              <a:defRPr/>
            </a:pPr>
            <a:fld id="{05361C6C-609E-4546-95E4-3BCEE4965E84}" type="slidenum">
              <a:rPr lang="en-US"/>
              <a:pPr>
                <a:defRPr/>
              </a:pPr>
              <a:t>‹#›</a:t>
            </a:fld>
            <a:endParaRPr lang="en-US" dirty="0"/>
          </a:p>
        </p:txBody>
      </p:sp>
    </p:spTree>
    <p:extLst>
      <p:ext uri="{BB962C8B-B14F-4D97-AF65-F5344CB8AC3E}">
        <p14:creationId xmlns:p14="http://schemas.microsoft.com/office/powerpoint/2010/main" val="1519811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9674468-1FBD-4586-91C9-F096FAE2093A}"/>
              </a:ext>
            </a:extLst>
          </p:cNvPr>
          <p:cNvSpPr>
            <a:spLocks noChangeArrowheads="1"/>
          </p:cNvSpPr>
          <p:nvPr/>
        </p:nvSpPr>
        <p:spPr bwMode="ltGray">
          <a:xfrm>
            <a:off x="417910" y="1098551"/>
            <a:ext cx="438150" cy="474663"/>
          </a:xfrm>
          <a:prstGeom prst="rect">
            <a:avLst/>
          </a:prstGeom>
          <a:solidFill>
            <a:schemeClr val="accent2"/>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27" name="Rectangle 3">
            <a:extLst>
              <a:ext uri="{FF2B5EF4-FFF2-40B4-BE49-F238E27FC236}">
                <a16:creationId xmlns:a16="http://schemas.microsoft.com/office/drawing/2014/main" id="{D252AB85-BED9-44EE-B431-254B756C90CA}"/>
              </a:ext>
            </a:extLst>
          </p:cNvPr>
          <p:cNvSpPr>
            <a:spLocks noChangeArrowheads="1"/>
          </p:cNvSpPr>
          <p:nvPr/>
        </p:nvSpPr>
        <p:spPr bwMode="ltGray">
          <a:xfrm>
            <a:off x="800100" y="1098551"/>
            <a:ext cx="328613" cy="474663"/>
          </a:xfrm>
          <a:prstGeom prst="rect">
            <a:avLst/>
          </a:prstGeom>
          <a:gradFill rotWithShape="0">
            <a:gsLst>
              <a:gs pos="0">
                <a:schemeClr val="accent2"/>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28" name="Rectangle 4">
            <a:extLst>
              <a:ext uri="{FF2B5EF4-FFF2-40B4-BE49-F238E27FC236}">
                <a16:creationId xmlns:a16="http://schemas.microsoft.com/office/drawing/2014/main" id="{E50AEC42-C268-42B4-8369-C854072282BD}"/>
              </a:ext>
            </a:extLst>
          </p:cNvPr>
          <p:cNvSpPr>
            <a:spLocks noChangeArrowheads="1"/>
          </p:cNvSpPr>
          <p:nvPr/>
        </p:nvSpPr>
        <p:spPr bwMode="ltGray">
          <a:xfrm>
            <a:off x="541735" y="1520826"/>
            <a:ext cx="421481" cy="474663"/>
          </a:xfrm>
          <a:prstGeom prst="rect">
            <a:avLst/>
          </a:prstGeom>
          <a:solidFill>
            <a:schemeClr val="folHlink"/>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29" name="Rectangle 5">
            <a:extLst>
              <a:ext uri="{FF2B5EF4-FFF2-40B4-BE49-F238E27FC236}">
                <a16:creationId xmlns:a16="http://schemas.microsoft.com/office/drawing/2014/main" id="{3F22564A-41EA-4B36-BE47-D0DFD4054A83}"/>
              </a:ext>
            </a:extLst>
          </p:cNvPr>
          <p:cNvSpPr>
            <a:spLocks noChangeArrowheads="1"/>
          </p:cNvSpPr>
          <p:nvPr/>
        </p:nvSpPr>
        <p:spPr bwMode="ltGray">
          <a:xfrm>
            <a:off x="910829" y="1520826"/>
            <a:ext cx="369094" cy="474663"/>
          </a:xfrm>
          <a:prstGeom prst="rect">
            <a:avLst/>
          </a:prstGeom>
          <a:gradFill rotWithShape="0">
            <a:gsLst>
              <a:gs pos="0">
                <a:schemeClr val="folHlink"/>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30" name="Rectangle 6">
            <a:extLst>
              <a:ext uri="{FF2B5EF4-FFF2-40B4-BE49-F238E27FC236}">
                <a16:creationId xmlns:a16="http://schemas.microsoft.com/office/drawing/2014/main" id="{3520E7D2-C451-45E8-88C8-C485FD294EEA}"/>
              </a:ext>
            </a:extLst>
          </p:cNvPr>
          <p:cNvSpPr>
            <a:spLocks noChangeArrowheads="1"/>
          </p:cNvSpPr>
          <p:nvPr/>
        </p:nvSpPr>
        <p:spPr bwMode="ltGray">
          <a:xfrm>
            <a:off x="127398" y="1447801"/>
            <a:ext cx="559594" cy="422275"/>
          </a:xfrm>
          <a:prstGeom prst="rect">
            <a:avLst/>
          </a:prstGeom>
          <a:gradFill rotWithShape="0">
            <a:gsLst>
              <a:gs pos="0">
                <a:schemeClr val="bg1"/>
              </a:gs>
              <a:gs pos="100000">
                <a:schemeClr val="hlink"/>
              </a:gs>
            </a:gsLst>
            <a:lin ang="1890000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31" name="Rectangle 7">
            <a:extLst>
              <a:ext uri="{FF2B5EF4-FFF2-40B4-BE49-F238E27FC236}">
                <a16:creationId xmlns:a16="http://schemas.microsoft.com/office/drawing/2014/main" id="{90D406D7-EF09-4D0F-9E8B-25DA74CF5255}"/>
              </a:ext>
            </a:extLst>
          </p:cNvPr>
          <p:cNvSpPr>
            <a:spLocks noChangeArrowheads="1"/>
          </p:cNvSpPr>
          <p:nvPr/>
        </p:nvSpPr>
        <p:spPr bwMode="gray">
          <a:xfrm>
            <a:off x="762001" y="990601"/>
            <a:ext cx="32147" cy="1052513"/>
          </a:xfrm>
          <a:prstGeom prst="rect">
            <a:avLst/>
          </a:prstGeom>
          <a:solidFill>
            <a:schemeClr val="bg2"/>
          </a:soli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32" name="Rectangle 8">
            <a:extLst>
              <a:ext uri="{FF2B5EF4-FFF2-40B4-BE49-F238E27FC236}">
                <a16:creationId xmlns:a16="http://schemas.microsoft.com/office/drawing/2014/main" id="{58BDDA1D-E066-4A29-87DD-EE1AA71F8A82}"/>
              </a:ext>
            </a:extLst>
          </p:cNvPr>
          <p:cNvSpPr>
            <a:spLocks noChangeArrowheads="1"/>
          </p:cNvSpPr>
          <p:nvPr/>
        </p:nvSpPr>
        <p:spPr bwMode="gray">
          <a:xfrm>
            <a:off x="442912" y="1781175"/>
            <a:ext cx="8226029" cy="31750"/>
          </a:xfrm>
          <a:prstGeom prst="rect">
            <a:avLst/>
          </a:prstGeom>
          <a:gradFill rotWithShape="0">
            <a:gsLst>
              <a:gs pos="0">
                <a:schemeClr val="bg2"/>
              </a:gs>
              <a:gs pos="100000">
                <a:schemeClr val="bg1"/>
              </a:gs>
            </a:gsLst>
            <a:lin ang="0" scaled="1"/>
          </a:gradFill>
          <a:ln>
            <a:noFill/>
          </a:ln>
          <a:effectLst/>
        </p:spPr>
        <p:txBody>
          <a:bodyPr wrap="none" anchor="ct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algn="ctr" eaLnBrk="1" fontAlgn="auto" hangingPunct="1">
              <a:spcBef>
                <a:spcPts val="0"/>
              </a:spcBef>
              <a:spcAft>
                <a:spcPts val="0"/>
              </a:spcAft>
              <a:defRPr/>
            </a:pPr>
            <a:endParaRPr kumimoji="1" lang="en-US" altLang="en-US" sz="2400" dirty="0"/>
          </a:p>
        </p:txBody>
      </p:sp>
      <p:sp>
        <p:nvSpPr>
          <p:cNvPr id="1033" name="Rectangle 9">
            <a:extLst>
              <a:ext uri="{FF2B5EF4-FFF2-40B4-BE49-F238E27FC236}">
                <a16:creationId xmlns:a16="http://schemas.microsoft.com/office/drawing/2014/main" id="{16FDE522-6718-4952-B250-88D7AAAF62A8}"/>
              </a:ext>
            </a:extLst>
          </p:cNvPr>
          <p:cNvSpPr>
            <a:spLocks noGrp="1" noChangeArrowheads="1"/>
          </p:cNvSpPr>
          <p:nvPr>
            <p:ph type="title"/>
          </p:nvPr>
        </p:nvSpPr>
        <p:spPr bwMode="auto">
          <a:xfrm>
            <a:off x="1151335" y="214314"/>
            <a:ext cx="7792640" cy="1462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a:extLst>
              <a:ext uri="{FF2B5EF4-FFF2-40B4-BE49-F238E27FC236}">
                <a16:creationId xmlns:a16="http://schemas.microsoft.com/office/drawing/2014/main" id="{7B820600-4A0D-4AD2-8D8F-746F5B3C1490}"/>
              </a:ext>
            </a:extLst>
          </p:cNvPr>
          <p:cNvSpPr>
            <a:spLocks noGrp="1" noChangeArrowheads="1"/>
          </p:cNvSpPr>
          <p:nvPr>
            <p:ph type="body" idx="1"/>
          </p:nvPr>
        </p:nvSpPr>
        <p:spPr bwMode="auto">
          <a:xfrm>
            <a:off x="1182291" y="2017713"/>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9403" name="Rectangle 11">
            <a:extLst>
              <a:ext uri="{FF2B5EF4-FFF2-40B4-BE49-F238E27FC236}">
                <a16:creationId xmlns:a16="http://schemas.microsoft.com/office/drawing/2014/main" id="{AD0595EC-6271-48FD-BA87-AA237BD238B2}"/>
              </a:ext>
            </a:extLst>
          </p:cNvPr>
          <p:cNvSpPr>
            <a:spLocks noGrp="1" noChangeArrowheads="1"/>
          </p:cNvSpPr>
          <p:nvPr>
            <p:ph type="dt" sz="half" idx="2"/>
          </p:nvPr>
        </p:nvSpPr>
        <p:spPr bwMode="auto">
          <a:xfrm>
            <a:off x="1162050" y="6243638"/>
            <a:ext cx="1905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400">
                <a:latin typeface="+mn-lt"/>
                <a:cs typeface="+mn-cs"/>
              </a:defRPr>
            </a:lvl1pPr>
          </a:lstStyle>
          <a:p>
            <a:pPr>
              <a:defRPr/>
            </a:pPr>
            <a:endParaRPr lang="en-US"/>
          </a:p>
        </p:txBody>
      </p:sp>
      <p:sp>
        <p:nvSpPr>
          <p:cNvPr id="59404" name="Rectangle 12">
            <a:extLst>
              <a:ext uri="{FF2B5EF4-FFF2-40B4-BE49-F238E27FC236}">
                <a16:creationId xmlns:a16="http://schemas.microsoft.com/office/drawing/2014/main" id="{BB578E3B-0231-4CBE-861D-19453288F99C}"/>
              </a:ext>
            </a:extLst>
          </p:cNvPr>
          <p:cNvSpPr>
            <a:spLocks noGrp="1" noChangeArrowheads="1"/>
          </p:cNvSpPr>
          <p:nvPr>
            <p:ph type="ftr" sz="quarter" idx="3"/>
          </p:nvPr>
        </p:nvSpPr>
        <p:spPr bwMode="auto">
          <a:xfrm>
            <a:off x="3657600" y="6243638"/>
            <a:ext cx="2895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fontAlgn="auto" hangingPunct="1">
              <a:spcBef>
                <a:spcPts val="0"/>
              </a:spcBef>
              <a:spcAft>
                <a:spcPts val="0"/>
              </a:spcAft>
              <a:defRPr sz="1400">
                <a:latin typeface="+mn-lt"/>
                <a:cs typeface="+mn-cs"/>
              </a:defRPr>
            </a:lvl1pPr>
          </a:lstStyle>
          <a:p>
            <a:pPr>
              <a:defRPr/>
            </a:pPr>
            <a:r>
              <a:rPr lang="en-US"/>
              <a:t>Duplantier, Hrapmann, Hogan and Maher, CPAs</a:t>
            </a:r>
          </a:p>
        </p:txBody>
      </p:sp>
      <p:sp>
        <p:nvSpPr>
          <p:cNvPr id="59405" name="Rectangle 13">
            <a:extLst>
              <a:ext uri="{FF2B5EF4-FFF2-40B4-BE49-F238E27FC236}">
                <a16:creationId xmlns:a16="http://schemas.microsoft.com/office/drawing/2014/main" id="{C6AB50C6-01BB-4A75-A657-379A3142E383}"/>
              </a:ext>
            </a:extLst>
          </p:cNvPr>
          <p:cNvSpPr>
            <a:spLocks noGrp="1" noChangeArrowheads="1"/>
          </p:cNvSpPr>
          <p:nvPr>
            <p:ph type="sldNum" sz="quarter" idx="4"/>
          </p:nvPr>
        </p:nvSpPr>
        <p:spPr bwMode="auto">
          <a:xfrm>
            <a:off x="7042547" y="6243638"/>
            <a:ext cx="19050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400">
                <a:latin typeface="+mn-lt"/>
                <a:cs typeface="+mn-cs"/>
              </a:defRPr>
            </a:lvl1pPr>
          </a:lstStyle>
          <a:p>
            <a:pPr>
              <a:defRPr/>
            </a:pPr>
            <a:fld id="{3FC22E91-72C7-42C1-8998-3791D7B8C72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98"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hf sldNum="0" hd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image" Target="../media/image4.e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2.xml"/><Relationship Id="rId1" Type="http://schemas.openxmlformats.org/officeDocument/2006/relationships/vmlDrawing" Target="../drawings/vmlDrawing3.vml"/><Relationship Id="rId4" Type="http://schemas.openxmlformats.org/officeDocument/2006/relationships/image" Target="../media/image5.emf"/></Relationships>
</file>

<file path=ppt/slides/_rels/slide17.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slideLayout" Target="../slideLayouts/slideLayout12.xml"/><Relationship Id="rId1" Type="http://schemas.openxmlformats.org/officeDocument/2006/relationships/vmlDrawing" Target="../drawings/vmlDrawing4.vml"/><Relationship Id="rId4" Type="http://schemas.openxmlformats.org/officeDocument/2006/relationships/image" Target="../media/image6.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openxmlformats.org/officeDocument/2006/relationships/slideLayout" Target="../slideLayouts/slideLayout12.xml"/><Relationship Id="rId1" Type="http://schemas.openxmlformats.org/officeDocument/2006/relationships/vmlDrawing" Target="../drawings/vmlDrawing5.vml"/><Relationship Id="rId4" Type="http://schemas.openxmlformats.org/officeDocument/2006/relationships/image" Target="../media/image7.emf"/></Relationships>
</file>

<file path=ppt/slides/_rels/slide2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openxmlformats.org/officeDocument/2006/relationships/slideLayout" Target="../slideLayouts/slideLayout12.xml"/><Relationship Id="rId1" Type="http://schemas.openxmlformats.org/officeDocument/2006/relationships/vmlDrawing" Target="../drawings/vmlDrawing6.vml"/><Relationship Id="rId4" Type="http://schemas.openxmlformats.org/officeDocument/2006/relationships/image" Target="../media/image8.emf"/></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9.e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2.xml"/><Relationship Id="rId1" Type="http://schemas.openxmlformats.org/officeDocument/2006/relationships/vmlDrawing" Target="../drawings/vmlDrawing8.vml"/><Relationship Id="rId4" Type="http://schemas.openxmlformats.org/officeDocument/2006/relationships/image" Target="../media/image10.e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2.xml"/><Relationship Id="rId1" Type="http://schemas.openxmlformats.org/officeDocument/2006/relationships/vmlDrawing" Target="../drawings/vmlDrawing9.vml"/><Relationship Id="rId4" Type="http://schemas.openxmlformats.org/officeDocument/2006/relationships/image" Target="../media/image11.e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2.xml"/><Relationship Id="rId1" Type="http://schemas.openxmlformats.org/officeDocument/2006/relationships/vmlDrawing" Target="../drawings/vmlDrawing10.vml"/><Relationship Id="rId4" Type="http://schemas.openxmlformats.org/officeDocument/2006/relationships/image" Target="../media/image12.emf"/></Relationships>
</file>

<file path=ppt/slides/_rels/slide28.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openxmlformats.org/officeDocument/2006/relationships/slideLayout" Target="../slideLayouts/slideLayout12.xml"/><Relationship Id="rId1" Type="http://schemas.openxmlformats.org/officeDocument/2006/relationships/vmlDrawing" Target="../drawings/vmlDrawing11.vml"/><Relationship Id="rId4" Type="http://schemas.openxmlformats.org/officeDocument/2006/relationships/image" Target="../media/image13.emf"/></Relationships>
</file>

<file path=ppt/slides/_rels/slide29.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openxmlformats.org/officeDocument/2006/relationships/slideLayout" Target="../slideLayouts/slideLayout12.xml"/><Relationship Id="rId1" Type="http://schemas.openxmlformats.org/officeDocument/2006/relationships/vmlDrawing" Target="../drawings/vmlDrawing12.vml"/><Relationship Id="rId4" Type="http://schemas.openxmlformats.org/officeDocument/2006/relationships/image" Target="../media/image14.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5B0091E-4229-4580-B54C-D1104BEAC5ED}"/>
              </a:ext>
            </a:extLst>
          </p:cNvPr>
          <p:cNvSpPr>
            <a:spLocks noGrp="1" noChangeArrowheads="1"/>
          </p:cNvSpPr>
          <p:nvPr>
            <p:ph type="ctrTitle"/>
          </p:nvPr>
        </p:nvSpPr>
        <p:spPr>
          <a:xfrm>
            <a:off x="914400" y="1524000"/>
            <a:ext cx="7772400" cy="1462088"/>
          </a:xfrm>
        </p:spPr>
        <p:txBody>
          <a:bodyPr/>
          <a:lstStyle/>
          <a:p>
            <a:pPr algn="ctr" eaLnBrk="1" hangingPunct="1">
              <a:defRPr/>
            </a:pPr>
            <a:r>
              <a:rPr lang="en-US" altLang="en-US" sz="4500" dirty="0">
                <a:effectLst>
                  <a:outerShdw blurRad="50800" dist="38100" dir="13500000" algn="br" rotWithShape="0">
                    <a:prstClr val="black">
                      <a:alpha val="40000"/>
                    </a:prstClr>
                  </a:outerShdw>
                </a:effectLst>
                <a:latin typeface="Times New Roman" pitchFamily="18" charset="0"/>
                <a:cs typeface="Times New Roman" pitchFamily="18" charset="0"/>
              </a:rPr>
              <a:t>Louisiana Housing Corporation</a:t>
            </a:r>
          </a:p>
        </p:txBody>
      </p:sp>
      <p:sp>
        <p:nvSpPr>
          <p:cNvPr id="4099" name="Rectangle 3">
            <a:extLst>
              <a:ext uri="{FF2B5EF4-FFF2-40B4-BE49-F238E27FC236}">
                <a16:creationId xmlns:a16="http://schemas.microsoft.com/office/drawing/2014/main" id="{BB5D5D6B-2F8B-41E5-918B-EA32A8A1EC6E}"/>
              </a:ext>
            </a:extLst>
          </p:cNvPr>
          <p:cNvSpPr>
            <a:spLocks noGrp="1" noChangeArrowheads="1"/>
          </p:cNvSpPr>
          <p:nvPr>
            <p:ph type="subTitle" idx="1"/>
          </p:nvPr>
        </p:nvSpPr>
        <p:spPr>
          <a:xfrm>
            <a:off x="762000" y="3657600"/>
            <a:ext cx="7848600" cy="1295400"/>
          </a:xfrm>
          <a:solidFill>
            <a:srgbClr val="EBEBF9"/>
          </a:solidFill>
        </p:spPr>
        <p:txBody>
          <a:bodyPr/>
          <a:lstStyle/>
          <a:p>
            <a:pPr eaLnBrk="1" hangingPunct="1">
              <a:lnSpc>
                <a:spcPct val="80000"/>
              </a:lnSpc>
            </a:pPr>
            <a:r>
              <a:rPr lang="en-US" altLang="en-US" sz="3000" dirty="0">
                <a:latin typeface="Times New Roman" panose="02020603050405020304" pitchFamily="18" charset="0"/>
                <a:cs typeface="Times New Roman" panose="02020603050405020304" pitchFamily="18" charset="0"/>
              </a:rPr>
              <a:t>Presentation of the Results of the </a:t>
            </a:r>
          </a:p>
          <a:p>
            <a:pPr eaLnBrk="1" hangingPunct="1">
              <a:lnSpc>
                <a:spcPct val="80000"/>
              </a:lnSpc>
            </a:pPr>
            <a:r>
              <a:rPr lang="en-US" altLang="en-US" sz="3000" dirty="0">
                <a:latin typeface="Times New Roman" panose="02020603050405020304" pitchFamily="18" charset="0"/>
                <a:cs typeface="Times New Roman" panose="02020603050405020304" pitchFamily="18" charset="0"/>
              </a:rPr>
              <a:t>June 30, 2023</a:t>
            </a:r>
          </a:p>
          <a:p>
            <a:pPr eaLnBrk="1" hangingPunct="1">
              <a:lnSpc>
                <a:spcPct val="80000"/>
              </a:lnSpc>
            </a:pPr>
            <a:r>
              <a:rPr lang="en-US" altLang="en-US" sz="3000" dirty="0">
                <a:latin typeface="Times New Roman" panose="02020603050405020304" pitchFamily="18" charset="0"/>
                <a:cs typeface="Times New Roman" panose="02020603050405020304" pitchFamily="18" charset="0"/>
              </a:rPr>
              <a:t>Financial Statement and Compliance Audit</a:t>
            </a:r>
          </a:p>
          <a:p>
            <a:pPr eaLnBrk="1" hangingPunct="1">
              <a:lnSpc>
                <a:spcPct val="80000"/>
              </a:lnSpc>
            </a:pPr>
            <a:endParaRPr lang="en-US" altLang="en-US" sz="2800" dirty="0"/>
          </a:p>
          <a:p>
            <a:pPr eaLnBrk="1" hangingPunct="1">
              <a:lnSpc>
                <a:spcPct val="80000"/>
              </a:lnSpc>
            </a:pPr>
            <a:endParaRPr lang="en-US" altLang="en-US" sz="2800" dirty="0"/>
          </a:p>
        </p:txBody>
      </p:sp>
      <p:pic>
        <p:nvPicPr>
          <p:cNvPr id="4100" name="Picture 2">
            <a:extLst>
              <a:ext uri="{FF2B5EF4-FFF2-40B4-BE49-F238E27FC236}">
                <a16:creationId xmlns:a16="http://schemas.microsoft.com/office/drawing/2014/main" id="{00F79AF5-4363-460D-89D6-F61275D6F2F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5016500"/>
            <a:ext cx="3048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1">
            <a:extLst>
              <a:ext uri="{FF2B5EF4-FFF2-40B4-BE49-F238E27FC236}">
                <a16:creationId xmlns:a16="http://schemas.microsoft.com/office/drawing/2014/main" id="{8A48C60A-52CA-4049-8707-F150BEC3714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295650" y="914401"/>
            <a:ext cx="2190750" cy="105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F58B38F1-2A49-48E5-BA44-B3754BCB02F7}"/>
              </a:ext>
            </a:extLst>
          </p:cNvPr>
          <p:cNvSpPr>
            <a:spLocks noGrp="1" noChangeArrowheads="1"/>
          </p:cNvSpPr>
          <p:nvPr>
            <p:ph type="title"/>
          </p:nvPr>
        </p:nvSpPr>
        <p:spPr/>
        <p:txBody>
          <a:bodyPr/>
          <a:lstStyle/>
          <a:p>
            <a:pPr eaLnBrk="1" hangingPunct="1"/>
            <a:r>
              <a:rPr lang="en-US" altLang="en-US" sz="4000" dirty="0"/>
              <a:t>Additional items to communicate with the Board of Directors</a:t>
            </a:r>
          </a:p>
        </p:txBody>
      </p:sp>
      <p:sp>
        <p:nvSpPr>
          <p:cNvPr id="13315" name="Rectangle 3">
            <a:extLst>
              <a:ext uri="{FF2B5EF4-FFF2-40B4-BE49-F238E27FC236}">
                <a16:creationId xmlns:a16="http://schemas.microsoft.com/office/drawing/2014/main" id="{AC506F75-4D0A-458F-8AD8-9F6DAAA3401B}"/>
              </a:ext>
            </a:extLst>
          </p:cNvPr>
          <p:cNvSpPr>
            <a:spLocks noGrp="1" noChangeArrowheads="1"/>
          </p:cNvSpPr>
          <p:nvPr>
            <p:ph type="body" idx="1"/>
          </p:nvPr>
        </p:nvSpPr>
        <p:spPr>
          <a:xfrm>
            <a:off x="671514" y="2106613"/>
            <a:ext cx="8101012" cy="3751262"/>
          </a:xfrm>
        </p:spPr>
        <p:txBody>
          <a:bodyPr/>
          <a:lstStyle/>
          <a:p>
            <a:pPr eaLnBrk="1" hangingPunct="1">
              <a:lnSpc>
                <a:spcPct val="90000"/>
              </a:lnSpc>
              <a:spcBef>
                <a:spcPts val="1200"/>
              </a:spcBef>
            </a:pPr>
            <a:r>
              <a:rPr lang="en-US" altLang="en-US" sz="2800" dirty="0"/>
              <a:t>No uncorrected misstatements</a:t>
            </a:r>
          </a:p>
          <a:p>
            <a:pPr eaLnBrk="1" hangingPunct="1">
              <a:lnSpc>
                <a:spcPct val="90000"/>
              </a:lnSpc>
              <a:spcBef>
                <a:spcPts val="1200"/>
              </a:spcBef>
            </a:pPr>
            <a:r>
              <a:rPr lang="en-US" altLang="en-US" sz="2800" dirty="0"/>
              <a:t>No difficulties encountered in performing the audit</a:t>
            </a:r>
          </a:p>
          <a:p>
            <a:pPr eaLnBrk="1" hangingPunct="1">
              <a:lnSpc>
                <a:spcPct val="90000"/>
              </a:lnSpc>
              <a:spcBef>
                <a:spcPts val="1200"/>
              </a:spcBef>
            </a:pPr>
            <a:r>
              <a:rPr lang="en-US" altLang="en-US" sz="2800" dirty="0"/>
              <a:t>No disagreements with management</a:t>
            </a:r>
          </a:p>
          <a:p>
            <a:pPr eaLnBrk="1" hangingPunct="1">
              <a:lnSpc>
                <a:spcPct val="90000"/>
              </a:lnSpc>
              <a:spcBef>
                <a:spcPts val="1200"/>
              </a:spcBef>
            </a:pPr>
            <a:r>
              <a:rPr lang="en-US" altLang="en-US" sz="2800" dirty="0"/>
              <a:t>We obtained management representation letters which were all properly dated</a:t>
            </a:r>
          </a:p>
          <a:p>
            <a:pPr eaLnBrk="1" hangingPunct="1">
              <a:lnSpc>
                <a:spcPct val="90000"/>
              </a:lnSpc>
              <a:spcBef>
                <a:spcPts val="1200"/>
              </a:spcBef>
            </a:pPr>
            <a:r>
              <a:rPr lang="en-US" altLang="en-US" sz="2800" dirty="0"/>
              <a:t>No noted consultations with other independent accountants</a:t>
            </a:r>
          </a:p>
        </p:txBody>
      </p:sp>
      <p:sp>
        <p:nvSpPr>
          <p:cNvPr id="2" name="Footer Placeholder 1"/>
          <p:cNvSpPr>
            <a:spLocks noGrp="1"/>
          </p:cNvSpPr>
          <p:nvPr>
            <p:ph type="ftr" sz="quarter" idx="11"/>
          </p:nvPr>
        </p:nvSpPr>
        <p:spPr>
          <a:xfrm>
            <a:off x="2521338" y="6352465"/>
            <a:ext cx="4101323" cy="291221"/>
          </a:xfrm>
        </p:spPr>
        <p:txBody>
          <a:bodyPr/>
          <a:lstStyle/>
          <a:p>
            <a:pPr>
              <a:defRPr/>
            </a:pPr>
            <a:r>
              <a:rPr lang="en-US" sz="1200" dirty="0"/>
              <a:t>Duplantier, Hrapmann, Hogan and Maher, CPAs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6D8DC35-8CF3-47B7-9341-446985BA72C5}"/>
              </a:ext>
            </a:extLst>
          </p:cNvPr>
          <p:cNvSpPr>
            <a:spLocks noGrp="1" noChangeArrowheads="1"/>
          </p:cNvSpPr>
          <p:nvPr>
            <p:ph type="title"/>
          </p:nvPr>
        </p:nvSpPr>
        <p:spPr>
          <a:xfrm>
            <a:off x="1163240" y="554476"/>
            <a:ext cx="7010400" cy="1157288"/>
          </a:xfrm>
        </p:spPr>
        <p:txBody>
          <a:bodyPr/>
          <a:lstStyle/>
          <a:p>
            <a:pPr algn="ctr" eaLnBrk="1" hangingPunct="1"/>
            <a:r>
              <a:rPr lang="en-US" altLang="en-US" sz="3000" dirty="0"/>
              <a:t>Required Supplementary Information</a:t>
            </a:r>
            <a:br>
              <a:rPr lang="en-US" altLang="en-US" sz="3000" dirty="0"/>
            </a:br>
            <a:endParaRPr lang="en-US" altLang="en-US" sz="3000" dirty="0"/>
          </a:p>
        </p:txBody>
      </p:sp>
      <p:sp>
        <p:nvSpPr>
          <p:cNvPr id="12291" name="Rectangle 3">
            <a:extLst>
              <a:ext uri="{FF2B5EF4-FFF2-40B4-BE49-F238E27FC236}">
                <a16:creationId xmlns:a16="http://schemas.microsoft.com/office/drawing/2014/main" id="{2703155B-10F9-4887-ACBC-A7C754174120}"/>
              </a:ext>
            </a:extLst>
          </p:cNvPr>
          <p:cNvSpPr>
            <a:spLocks noGrp="1" noChangeArrowheads="1"/>
          </p:cNvSpPr>
          <p:nvPr>
            <p:ph type="body" idx="1"/>
          </p:nvPr>
        </p:nvSpPr>
        <p:spPr>
          <a:xfrm>
            <a:off x="678655" y="2126457"/>
            <a:ext cx="7979570" cy="4117181"/>
          </a:xfrm>
        </p:spPr>
        <p:txBody>
          <a:bodyPr/>
          <a:lstStyle/>
          <a:p>
            <a:pPr marL="0" indent="0" eaLnBrk="1" hangingPunct="1">
              <a:lnSpc>
                <a:spcPct val="90000"/>
              </a:lnSpc>
              <a:spcBef>
                <a:spcPct val="0"/>
              </a:spcBef>
              <a:buNone/>
              <a:defRPr/>
            </a:pPr>
            <a:r>
              <a:rPr lang="en-US" altLang="en-US" sz="2500" dirty="0"/>
              <a:t>Required supplementary information; limited procedures performed:</a:t>
            </a:r>
          </a:p>
          <a:p>
            <a:pPr marL="0" indent="0" eaLnBrk="1" hangingPunct="1">
              <a:lnSpc>
                <a:spcPct val="90000"/>
              </a:lnSpc>
              <a:spcBef>
                <a:spcPct val="0"/>
              </a:spcBef>
              <a:buNone/>
              <a:defRPr/>
            </a:pPr>
            <a:endParaRPr lang="en-US" altLang="en-US" sz="1800" dirty="0"/>
          </a:p>
          <a:p>
            <a:pPr marL="0" indent="0" eaLnBrk="1" hangingPunct="1">
              <a:lnSpc>
                <a:spcPct val="90000"/>
              </a:lnSpc>
              <a:spcBef>
                <a:spcPct val="0"/>
              </a:spcBef>
              <a:buNone/>
              <a:defRPr/>
            </a:pPr>
            <a:r>
              <a:rPr lang="en-US" altLang="en-US" sz="2000" dirty="0"/>
              <a:t>    1. Management’s Discussion and Analysis</a:t>
            </a:r>
          </a:p>
          <a:p>
            <a:pPr marL="0" indent="0" eaLnBrk="1" hangingPunct="1">
              <a:lnSpc>
                <a:spcPct val="90000"/>
              </a:lnSpc>
              <a:spcBef>
                <a:spcPct val="0"/>
              </a:spcBef>
              <a:buNone/>
              <a:defRPr/>
            </a:pPr>
            <a:endParaRPr lang="en-US" altLang="en-US" sz="1500" dirty="0"/>
          </a:p>
          <a:p>
            <a:pPr marL="628650" indent="-285750" eaLnBrk="1" hangingPunct="1">
              <a:lnSpc>
                <a:spcPct val="90000"/>
              </a:lnSpc>
              <a:spcBef>
                <a:spcPct val="0"/>
              </a:spcBef>
              <a:buNone/>
              <a:tabLst>
                <a:tab pos="630238" algn="l"/>
              </a:tabLst>
              <a:defRPr/>
            </a:pPr>
            <a:r>
              <a:rPr lang="en-US" altLang="en-US" sz="2000" dirty="0"/>
              <a:t>2. Schedule of Corporation’s Proportionate Share of Collective Total OPEB Liability</a:t>
            </a:r>
          </a:p>
          <a:p>
            <a:pPr marL="628650" indent="-285750" eaLnBrk="1" hangingPunct="1">
              <a:lnSpc>
                <a:spcPct val="90000"/>
              </a:lnSpc>
              <a:spcBef>
                <a:spcPct val="0"/>
              </a:spcBef>
              <a:buNone/>
              <a:tabLst>
                <a:tab pos="630238" algn="l"/>
              </a:tabLst>
              <a:defRPr/>
            </a:pPr>
            <a:endParaRPr lang="en-US" altLang="en-US" sz="1500" dirty="0"/>
          </a:p>
          <a:p>
            <a:pPr marL="628650" indent="-285750" eaLnBrk="1" hangingPunct="1">
              <a:lnSpc>
                <a:spcPct val="90000"/>
              </a:lnSpc>
              <a:spcBef>
                <a:spcPct val="0"/>
              </a:spcBef>
              <a:buNone/>
              <a:tabLst>
                <a:tab pos="630238" algn="l"/>
              </a:tabLst>
              <a:defRPr/>
            </a:pPr>
            <a:r>
              <a:rPr lang="en-US" altLang="en-US" sz="2000" dirty="0"/>
              <a:t>3. Schedule of Corporation’s Proportionate Share of Net Pension Liability</a:t>
            </a:r>
          </a:p>
          <a:p>
            <a:pPr marL="0" indent="0" eaLnBrk="1" hangingPunct="1">
              <a:lnSpc>
                <a:spcPct val="90000"/>
              </a:lnSpc>
              <a:spcBef>
                <a:spcPct val="0"/>
              </a:spcBef>
              <a:buNone/>
              <a:defRPr/>
            </a:pPr>
            <a:endParaRPr lang="en-US" altLang="en-US" sz="1500" dirty="0"/>
          </a:p>
          <a:p>
            <a:pPr marL="0" indent="0" eaLnBrk="1" hangingPunct="1">
              <a:lnSpc>
                <a:spcPct val="90000"/>
              </a:lnSpc>
              <a:spcBef>
                <a:spcPct val="0"/>
              </a:spcBef>
              <a:buNone/>
              <a:defRPr/>
            </a:pPr>
            <a:r>
              <a:rPr lang="en-US" altLang="en-US" sz="2000" dirty="0"/>
              <a:t>    4. Schedule of Corporation’s Pension Contributions</a:t>
            </a:r>
          </a:p>
          <a:p>
            <a:pPr marL="0" indent="0" eaLnBrk="1" hangingPunct="1">
              <a:lnSpc>
                <a:spcPct val="90000"/>
              </a:lnSpc>
              <a:spcBef>
                <a:spcPct val="0"/>
              </a:spcBef>
              <a:buNone/>
              <a:defRPr/>
            </a:pPr>
            <a:endParaRPr lang="en-US" altLang="en-US" sz="1500" dirty="0"/>
          </a:p>
          <a:p>
            <a:pPr marL="0" indent="0" eaLnBrk="1" hangingPunct="1">
              <a:lnSpc>
                <a:spcPct val="90000"/>
              </a:lnSpc>
              <a:spcBef>
                <a:spcPct val="0"/>
              </a:spcBef>
              <a:buNone/>
              <a:defRPr/>
            </a:pPr>
            <a:r>
              <a:rPr lang="en-US" altLang="en-US" sz="2000" dirty="0"/>
              <a:t>    5. Notes to Required Supplementary Information</a:t>
            </a:r>
          </a:p>
        </p:txBody>
      </p:sp>
      <p:sp>
        <p:nvSpPr>
          <p:cNvPr id="2" name="Footer Placeholder 1"/>
          <p:cNvSpPr>
            <a:spLocks noGrp="1"/>
          </p:cNvSpPr>
          <p:nvPr>
            <p:ph type="ftr" sz="quarter" idx="11"/>
          </p:nvPr>
        </p:nvSpPr>
        <p:spPr>
          <a:xfrm>
            <a:off x="2522530" y="6320901"/>
            <a:ext cx="4098940" cy="300038"/>
          </a:xfrm>
        </p:spPr>
        <p:txBody>
          <a:bodyPr/>
          <a:lstStyle/>
          <a:p>
            <a:pPr>
              <a:defRPr/>
            </a:pPr>
            <a:r>
              <a:rPr lang="en-US" sz="1200" dirty="0"/>
              <a:t>Duplantier, Hrapmann, Hogan and Maher, CPAs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1AF4D464-2659-4C6C-826D-9C63FB840094}"/>
              </a:ext>
            </a:extLst>
          </p:cNvPr>
          <p:cNvSpPr>
            <a:spLocks noGrp="1" noChangeArrowheads="1"/>
          </p:cNvSpPr>
          <p:nvPr>
            <p:ph type="title"/>
          </p:nvPr>
        </p:nvSpPr>
        <p:spPr>
          <a:xfrm>
            <a:off x="1066800" y="746626"/>
            <a:ext cx="7010400" cy="1157288"/>
          </a:xfrm>
        </p:spPr>
        <p:txBody>
          <a:bodyPr/>
          <a:lstStyle/>
          <a:p>
            <a:pPr algn="ctr" eaLnBrk="1" hangingPunct="1"/>
            <a:r>
              <a:rPr lang="en-US" altLang="en-US" sz="3000" dirty="0"/>
              <a:t>Other Supplementary Information</a:t>
            </a:r>
            <a:br>
              <a:rPr lang="en-US" altLang="en-US" sz="3000" dirty="0"/>
            </a:br>
            <a:endParaRPr lang="en-US" altLang="en-US" sz="3000" dirty="0"/>
          </a:p>
        </p:txBody>
      </p:sp>
      <p:sp>
        <p:nvSpPr>
          <p:cNvPr id="13315" name="Rectangle 3">
            <a:extLst>
              <a:ext uri="{FF2B5EF4-FFF2-40B4-BE49-F238E27FC236}">
                <a16:creationId xmlns:a16="http://schemas.microsoft.com/office/drawing/2014/main" id="{0968BAFE-0879-44AA-AC1C-8C550F1E6DC6}"/>
              </a:ext>
            </a:extLst>
          </p:cNvPr>
          <p:cNvSpPr>
            <a:spLocks noGrp="1" noChangeArrowheads="1"/>
          </p:cNvSpPr>
          <p:nvPr>
            <p:ph type="body" idx="1"/>
          </p:nvPr>
        </p:nvSpPr>
        <p:spPr>
          <a:xfrm>
            <a:off x="337351" y="1976438"/>
            <a:ext cx="8610196" cy="4267200"/>
          </a:xfrm>
        </p:spPr>
        <p:txBody>
          <a:bodyPr/>
          <a:lstStyle/>
          <a:p>
            <a:pPr eaLnBrk="1" hangingPunct="1">
              <a:lnSpc>
                <a:spcPct val="90000"/>
              </a:lnSpc>
              <a:spcBef>
                <a:spcPct val="0"/>
              </a:spcBef>
              <a:defRPr/>
            </a:pPr>
            <a:r>
              <a:rPr lang="en-US" altLang="en-US" sz="2500" dirty="0"/>
              <a:t>Other supplementary information; fairly stated in relation to the financial statements:</a:t>
            </a:r>
          </a:p>
          <a:p>
            <a:pPr marL="0" indent="0" eaLnBrk="1" hangingPunct="1">
              <a:lnSpc>
                <a:spcPct val="90000"/>
              </a:lnSpc>
              <a:spcBef>
                <a:spcPct val="0"/>
              </a:spcBef>
              <a:buNone/>
              <a:defRPr/>
            </a:pPr>
            <a:endParaRPr lang="en-US" altLang="en-US" sz="2500" dirty="0"/>
          </a:p>
          <a:p>
            <a:pPr marL="0" indent="0" eaLnBrk="1" hangingPunct="1">
              <a:lnSpc>
                <a:spcPct val="90000"/>
              </a:lnSpc>
              <a:spcBef>
                <a:spcPct val="0"/>
              </a:spcBef>
              <a:spcAft>
                <a:spcPts val="600"/>
              </a:spcAft>
              <a:buNone/>
              <a:defRPr/>
            </a:pPr>
            <a:endParaRPr lang="en-US" altLang="en-US" sz="400" dirty="0"/>
          </a:p>
          <a:p>
            <a:pPr marL="0" indent="0" eaLnBrk="1" hangingPunct="1">
              <a:lnSpc>
                <a:spcPct val="90000"/>
              </a:lnSpc>
              <a:spcBef>
                <a:spcPct val="0"/>
              </a:spcBef>
              <a:spcAft>
                <a:spcPts val="900"/>
              </a:spcAft>
              <a:buNone/>
              <a:defRPr/>
            </a:pPr>
            <a:r>
              <a:rPr lang="en-US" altLang="en-US" sz="1900" dirty="0"/>
              <a:t>    	Schedule of Per Diem Paid to Board Members</a:t>
            </a:r>
          </a:p>
          <a:p>
            <a:pPr marL="0" indent="0" eaLnBrk="1" hangingPunct="1">
              <a:lnSpc>
                <a:spcPct val="90000"/>
              </a:lnSpc>
              <a:spcBef>
                <a:spcPct val="0"/>
              </a:spcBef>
              <a:spcAft>
                <a:spcPts val="900"/>
              </a:spcAft>
              <a:buNone/>
              <a:defRPr/>
            </a:pPr>
            <a:endParaRPr lang="en-US" altLang="en-US" sz="1900" dirty="0"/>
          </a:p>
          <a:p>
            <a:pPr marL="0" indent="0" eaLnBrk="1" hangingPunct="1">
              <a:lnSpc>
                <a:spcPct val="90000"/>
              </a:lnSpc>
              <a:spcBef>
                <a:spcPct val="0"/>
              </a:spcBef>
              <a:spcAft>
                <a:spcPts val="900"/>
              </a:spcAft>
              <a:buNone/>
              <a:defRPr/>
            </a:pPr>
            <a:r>
              <a:rPr lang="en-US" altLang="en-US" sz="1900" dirty="0"/>
              <a:t>	Annual Fiscal Report</a:t>
            </a:r>
          </a:p>
          <a:p>
            <a:pPr marL="0" indent="0" eaLnBrk="1" hangingPunct="1">
              <a:lnSpc>
                <a:spcPct val="90000"/>
              </a:lnSpc>
              <a:spcBef>
                <a:spcPct val="0"/>
              </a:spcBef>
              <a:spcAft>
                <a:spcPts val="900"/>
              </a:spcAft>
              <a:buNone/>
              <a:defRPr/>
            </a:pPr>
            <a:r>
              <a:rPr lang="en-US" altLang="en-US" sz="1900" dirty="0"/>
              <a:t>    </a:t>
            </a:r>
            <a:endParaRPr lang="en-US" altLang="en-US" sz="2100" dirty="0"/>
          </a:p>
        </p:txBody>
      </p:sp>
      <p:sp>
        <p:nvSpPr>
          <p:cNvPr id="2" name="Footer Placeholder 1"/>
          <p:cNvSpPr>
            <a:spLocks noGrp="1"/>
          </p:cNvSpPr>
          <p:nvPr>
            <p:ph type="ftr" sz="quarter" idx="11"/>
          </p:nvPr>
        </p:nvSpPr>
        <p:spPr>
          <a:xfrm>
            <a:off x="2576157" y="6388686"/>
            <a:ext cx="3991686" cy="290930"/>
          </a:xfrm>
        </p:spPr>
        <p:txBody>
          <a:bodyPr/>
          <a:lstStyle/>
          <a:p>
            <a:pPr>
              <a:defRPr/>
            </a:pPr>
            <a:r>
              <a:rPr lang="en-US" sz="1200" dirty="0"/>
              <a:t>Duplantier, Hrapmann, Hogan and Maher, CPAs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a:t>Management Letter	</a:t>
            </a:r>
          </a:p>
        </p:txBody>
      </p:sp>
      <p:sp>
        <p:nvSpPr>
          <p:cNvPr id="23555" name="Rectangle 3"/>
          <p:cNvSpPr>
            <a:spLocks noGrp="1" noChangeArrowheads="1"/>
          </p:cNvSpPr>
          <p:nvPr>
            <p:ph type="body" idx="1"/>
          </p:nvPr>
        </p:nvSpPr>
        <p:spPr>
          <a:xfrm>
            <a:off x="440988" y="2175029"/>
            <a:ext cx="7331413" cy="3957483"/>
          </a:xfrm>
        </p:spPr>
        <p:txBody>
          <a:bodyPr/>
          <a:lstStyle/>
          <a:p>
            <a:pPr algn="just" eaLnBrk="1" hangingPunct="1">
              <a:buFont typeface="Wingdings" panose="05000000000000000000" pitchFamily="2" charset="2"/>
              <a:buNone/>
            </a:pPr>
            <a:r>
              <a:rPr lang="en-US" altLang="en-US" dirty="0"/>
              <a:t>	We have no management letter for the year ended June 30, 2023. </a:t>
            </a:r>
          </a:p>
        </p:txBody>
      </p:sp>
      <p:sp>
        <p:nvSpPr>
          <p:cNvPr id="2" name="Footer Placeholder 1"/>
          <p:cNvSpPr>
            <a:spLocks noGrp="1"/>
          </p:cNvSpPr>
          <p:nvPr>
            <p:ph type="ftr" sz="quarter" idx="11"/>
          </p:nvPr>
        </p:nvSpPr>
        <p:spPr>
          <a:xfrm>
            <a:off x="2551972" y="6350939"/>
            <a:ext cx="4040056" cy="292747"/>
          </a:xfrm>
        </p:spPr>
        <p:txBody>
          <a:bodyPr/>
          <a:lstStyle/>
          <a:p>
            <a:pPr>
              <a:defRPr/>
            </a:pPr>
            <a:r>
              <a:rPr lang="en-US" sz="1200" dirty="0"/>
              <a:t>Duplantier, Hrapmann, Hogan and Maher, CPAs</a:t>
            </a:r>
          </a:p>
        </p:txBody>
      </p:sp>
    </p:spTree>
    <p:extLst>
      <p:ext uri="{BB962C8B-B14F-4D97-AF65-F5344CB8AC3E}">
        <p14:creationId xmlns:p14="http://schemas.microsoft.com/office/powerpoint/2010/main" val="549334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a:extLst>
              <a:ext uri="{FF2B5EF4-FFF2-40B4-BE49-F238E27FC236}">
                <a16:creationId xmlns:a16="http://schemas.microsoft.com/office/drawing/2014/main" id="{E524C94B-0AD9-46BC-9B9C-CC5818F200E3}"/>
              </a:ext>
            </a:extLst>
          </p:cNvPr>
          <p:cNvSpPr>
            <a:spLocks noGrp="1" noChangeArrowheads="1"/>
          </p:cNvSpPr>
          <p:nvPr>
            <p:ph type="title"/>
          </p:nvPr>
        </p:nvSpPr>
        <p:spPr>
          <a:xfrm>
            <a:off x="419099" y="539750"/>
            <a:ext cx="8305800" cy="1081088"/>
          </a:xfrm>
        </p:spPr>
        <p:txBody>
          <a:bodyPr/>
          <a:lstStyle/>
          <a:p>
            <a:pPr algn="ctr" eaLnBrk="1" hangingPunct="1"/>
            <a:r>
              <a:rPr lang="en-US" altLang="en-US" sz="2500" dirty="0"/>
              <a:t/>
            </a:r>
            <a:br>
              <a:rPr lang="en-US" altLang="en-US" sz="2500" dirty="0"/>
            </a:br>
            <a:r>
              <a:rPr lang="en-US" altLang="en-US" sz="2500" dirty="0"/>
              <a:t/>
            </a:r>
            <a:br>
              <a:rPr lang="en-US" altLang="en-US" sz="2500" dirty="0"/>
            </a:br>
            <a:r>
              <a:rPr lang="en-US" altLang="en-US" sz="2500" dirty="0"/>
              <a:t/>
            </a:r>
            <a:br>
              <a:rPr lang="en-US" altLang="en-US" sz="2500" dirty="0"/>
            </a:br>
            <a:r>
              <a:rPr lang="en-US" altLang="en-US" sz="2500" dirty="0"/>
              <a:t/>
            </a:r>
            <a:br>
              <a:rPr lang="en-US" altLang="en-US" sz="2500" dirty="0"/>
            </a:br>
            <a:r>
              <a:rPr lang="en-US" altLang="en-US" sz="2500" dirty="0"/>
              <a:t/>
            </a:r>
            <a:br>
              <a:rPr lang="en-US" altLang="en-US" sz="2500" dirty="0"/>
            </a:br>
            <a:r>
              <a:rPr lang="en-US" altLang="en-US" sz="2500" dirty="0"/>
              <a:t/>
            </a:r>
            <a:br>
              <a:rPr lang="en-US" altLang="en-US" sz="2500" dirty="0"/>
            </a:br>
            <a:r>
              <a:rPr lang="en-US" altLang="en-US" sz="3000" dirty="0"/>
              <a:t>Statement of Net Position</a:t>
            </a:r>
            <a:br>
              <a:rPr lang="en-US" altLang="en-US" sz="3000" dirty="0"/>
            </a:br>
            <a:r>
              <a:rPr lang="en-US" altLang="en-US" sz="3000" dirty="0"/>
              <a:t>June 30, 2023 and 2022</a:t>
            </a:r>
          </a:p>
        </p:txBody>
      </p:sp>
      <p:graphicFrame>
        <p:nvGraphicFramePr>
          <p:cNvPr id="2" name="Object 1">
            <a:extLst>
              <a:ext uri="{FF2B5EF4-FFF2-40B4-BE49-F238E27FC236}">
                <a16:creationId xmlns:a16="http://schemas.microsoft.com/office/drawing/2014/main" id="{DE9C06E3-ACAF-45A9-BE4B-89D30DB1A34D}"/>
              </a:ext>
            </a:extLst>
          </p:cNvPr>
          <p:cNvGraphicFramePr>
            <a:graphicFrameLocks noChangeAspect="1"/>
          </p:cNvGraphicFramePr>
          <p:nvPr>
            <p:extLst>
              <p:ext uri="{D42A27DB-BD31-4B8C-83A1-F6EECF244321}">
                <p14:modId xmlns:p14="http://schemas.microsoft.com/office/powerpoint/2010/main" val="1435659540"/>
              </p:ext>
            </p:extLst>
          </p:nvPr>
        </p:nvGraphicFramePr>
        <p:xfrm>
          <a:off x="1079499" y="1866900"/>
          <a:ext cx="6985000" cy="4451350"/>
        </p:xfrm>
        <a:graphic>
          <a:graphicData uri="http://schemas.openxmlformats.org/presentationml/2006/ole">
            <mc:AlternateContent xmlns:mc="http://schemas.openxmlformats.org/markup-compatibility/2006">
              <mc:Choice xmlns:v="urn:schemas-microsoft-com:vml" Requires="v">
                <p:oleObj spid="_x0000_s1027" name="Worksheet" r:id="rId3" imgW="6957095" imgH="4434651" progId="Excel.Sheet.12">
                  <p:embed/>
                </p:oleObj>
              </mc:Choice>
              <mc:Fallback>
                <p:oleObj name="Worksheet" r:id="rId3" imgW="6957095" imgH="4434651" progId="Excel.Sheet.12">
                  <p:embed/>
                  <p:pic>
                    <p:nvPicPr>
                      <p:cNvPr id="0" name=""/>
                      <p:cNvPicPr/>
                      <p:nvPr/>
                    </p:nvPicPr>
                    <p:blipFill>
                      <a:blip r:embed="rId4"/>
                      <a:stretch>
                        <a:fillRect/>
                      </a:stretch>
                    </p:blipFill>
                    <p:spPr>
                      <a:xfrm>
                        <a:off x="1079499" y="1866900"/>
                        <a:ext cx="6985000" cy="4451350"/>
                      </a:xfrm>
                      <a:prstGeom prst="rect">
                        <a:avLst/>
                      </a:prstGeom>
                    </p:spPr>
                  </p:pic>
                </p:oleObj>
              </mc:Fallback>
            </mc:AlternateContent>
          </a:graphicData>
        </a:graphic>
      </p:graphicFrame>
      <p:sp>
        <p:nvSpPr>
          <p:cNvPr id="3" name="Footer Placeholder 2"/>
          <p:cNvSpPr>
            <a:spLocks noGrp="1"/>
          </p:cNvSpPr>
          <p:nvPr>
            <p:ph type="ftr" sz="quarter" idx="11"/>
          </p:nvPr>
        </p:nvSpPr>
        <p:spPr>
          <a:xfrm>
            <a:off x="2568651" y="6318250"/>
            <a:ext cx="4006696" cy="315237"/>
          </a:xfrm>
        </p:spPr>
        <p:txBody>
          <a:bodyPr/>
          <a:lstStyle/>
          <a:p>
            <a:pPr>
              <a:defRPr/>
            </a:pPr>
            <a:r>
              <a:rPr lang="en-US" sz="1200" dirty="0"/>
              <a:t>Duplantier, Hrapmann, Hogan and Maher, CPAs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a:extLst>
              <a:ext uri="{FF2B5EF4-FFF2-40B4-BE49-F238E27FC236}">
                <a16:creationId xmlns:a16="http://schemas.microsoft.com/office/drawing/2014/main" id="{57ACBA6E-F07D-49AF-946A-598B92E48435}"/>
              </a:ext>
            </a:extLst>
          </p:cNvPr>
          <p:cNvSpPr>
            <a:spLocks noGrp="1" noChangeArrowheads="1"/>
          </p:cNvSpPr>
          <p:nvPr>
            <p:ph type="title"/>
          </p:nvPr>
        </p:nvSpPr>
        <p:spPr>
          <a:xfrm>
            <a:off x="695722" y="576262"/>
            <a:ext cx="7752556" cy="1081087"/>
          </a:xfrm>
        </p:spPr>
        <p:txBody>
          <a:bodyPr/>
          <a:lstStyle/>
          <a:p>
            <a:pPr algn="ctr" eaLnBrk="1" hangingPunct="1"/>
            <a:r>
              <a:rPr lang="en-US" altLang="en-US" sz="2500" dirty="0"/>
              <a:t/>
            </a:r>
            <a:br>
              <a:rPr lang="en-US" altLang="en-US" sz="2500" dirty="0"/>
            </a:br>
            <a:r>
              <a:rPr lang="en-US" altLang="en-US" sz="3000" dirty="0"/>
              <a:t>Statement of Net Position - Continued</a:t>
            </a:r>
            <a:br>
              <a:rPr lang="en-US" altLang="en-US" sz="3000" dirty="0"/>
            </a:br>
            <a:r>
              <a:rPr lang="en-US" altLang="en-US" sz="3000" dirty="0"/>
              <a:t>June 30, 2023 and 2022</a:t>
            </a:r>
          </a:p>
        </p:txBody>
      </p:sp>
      <p:graphicFrame>
        <p:nvGraphicFramePr>
          <p:cNvPr id="3" name="Object 2">
            <a:extLst>
              <a:ext uri="{FF2B5EF4-FFF2-40B4-BE49-F238E27FC236}">
                <a16:creationId xmlns:a16="http://schemas.microsoft.com/office/drawing/2014/main" id="{5702DB5C-BB72-41F6-8D35-E073C58E0976}"/>
              </a:ext>
            </a:extLst>
          </p:cNvPr>
          <p:cNvGraphicFramePr>
            <a:graphicFrameLocks noChangeAspect="1"/>
          </p:cNvGraphicFramePr>
          <p:nvPr>
            <p:extLst>
              <p:ext uri="{D42A27DB-BD31-4B8C-83A1-F6EECF244321}">
                <p14:modId xmlns:p14="http://schemas.microsoft.com/office/powerpoint/2010/main" val="3072371281"/>
              </p:ext>
            </p:extLst>
          </p:nvPr>
        </p:nvGraphicFramePr>
        <p:xfrm>
          <a:off x="1604186" y="1890308"/>
          <a:ext cx="6294438" cy="4541837"/>
        </p:xfrm>
        <a:graphic>
          <a:graphicData uri="http://schemas.openxmlformats.org/presentationml/2006/ole">
            <mc:AlternateContent xmlns:mc="http://schemas.openxmlformats.org/markup-compatibility/2006">
              <mc:Choice xmlns:v="urn:schemas-microsoft-com:vml" Requires="v">
                <p:oleObj spid="_x0000_s2051" name="Worksheet" r:id="rId3" imgW="6294049" imgH="4541551" progId="Excel.Sheet.12">
                  <p:embed/>
                </p:oleObj>
              </mc:Choice>
              <mc:Fallback>
                <p:oleObj name="Worksheet" r:id="rId3" imgW="6294049" imgH="4541551" progId="Excel.Sheet.12">
                  <p:embed/>
                  <p:pic>
                    <p:nvPicPr>
                      <p:cNvPr id="0" name=""/>
                      <p:cNvPicPr/>
                      <p:nvPr/>
                    </p:nvPicPr>
                    <p:blipFill>
                      <a:blip r:embed="rId4"/>
                      <a:stretch>
                        <a:fillRect/>
                      </a:stretch>
                    </p:blipFill>
                    <p:spPr>
                      <a:xfrm>
                        <a:off x="1604186" y="1890308"/>
                        <a:ext cx="6294438" cy="4541837"/>
                      </a:xfrm>
                      <a:prstGeom prst="rect">
                        <a:avLst/>
                      </a:prstGeom>
                    </p:spPr>
                  </p:pic>
                </p:oleObj>
              </mc:Fallback>
            </mc:AlternateContent>
          </a:graphicData>
        </a:graphic>
      </p:graphicFrame>
      <p:sp>
        <p:nvSpPr>
          <p:cNvPr id="2" name="Footer Placeholder 1"/>
          <p:cNvSpPr>
            <a:spLocks noGrp="1"/>
          </p:cNvSpPr>
          <p:nvPr>
            <p:ph type="ftr" sz="quarter" idx="11"/>
          </p:nvPr>
        </p:nvSpPr>
        <p:spPr>
          <a:xfrm>
            <a:off x="2574825" y="6359349"/>
            <a:ext cx="3994350" cy="311505"/>
          </a:xfrm>
        </p:spPr>
        <p:txBody>
          <a:bodyPr/>
          <a:lstStyle/>
          <a:p>
            <a:pPr>
              <a:defRPr/>
            </a:pPr>
            <a:r>
              <a:rPr lang="en-US" sz="1200" dirty="0"/>
              <a:t>Duplantier, Hrapmann, Hogan and Maher, CPAs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a:extLst>
              <a:ext uri="{FF2B5EF4-FFF2-40B4-BE49-F238E27FC236}">
                <a16:creationId xmlns:a16="http://schemas.microsoft.com/office/drawing/2014/main" id="{905F4E7B-AB28-4F60-BF08-5A5509115BA7}"/>
              </a:ext>
            </a:extLst>
          </p:cNvPr>
          <p:cNvSpPr>
            <a:spLocks noGrp="1" noChangeArrowheads="1"/>
          </p:cNvSpPr>
          <p:nvPr>
            <p:ph type="title"/>
          </p:nvPr>
        </p:nvSpPr>
        <p:spPr>
          <a:xfrm>
            <a:off x="419100" y="144547"/>
            <a:ext cx="8305800" cy="1614487"/>
          </a:xfrm>
        </p:spPr>
        <p:txBody>
          <a:bodyPr/>
          <a:lstStyle/>
          <a:p>
            <a:pPr algn="ctr" eaLnBrk="1" hangingPunct="1"/>
            <a:r>
              <a:rPr lang="en-US" altLang="en-US" sz="2500" dirty="0"/>
              <a:t/>
            </a:r>
            <a:br>
              <a:rPr lang="en-US" altLang="en-US" sz="2500" dirty="0"/>
            </a:br>
            <a:r>
              <a:rPr lang="en-US" altLang="en-US" sz="3000" dirty="0"/>
              <a:t>Statement of Revenues, Expenses and </a:t>
            </a:r>
            <a:br>
              <a:rPr lang="en-US" altLang="en-US" sz="3000" dirty="0"/>
            </a:br>
            <a:r>
              <a:rPr lang="en-US" altLang="en-US" sz="3000" dirty="0"/>
              <a:t>Changes in Net Position</a:t>
            </a:r>
            <a:br>
              <a:rPr lang="en-US" altLang="en-US" sz="3000" dirty="0"/>
            </a:br>
            <a:r>
              <a:rPr lang="en-US" altLang="en-US" sz="3000" dirty="0"/>
              <a:t>For The Years Ended June 30, 2023 and 2022</a:t>
            </a:r>
          </a:p>
        </p:txBody>
      </p:sp>
      <p:graphicFrame>
        <p:nvGraphicFramePr>
          <p:cNvPr id="2" name="Object 1">
            <a:extLst>
              <a:ext uri="{FF2B5EF4-FFF2-40B4-BE49-F238E27FC236}">
                <a16:creationId xmlns:a16="http://schemas.microsoft.com/office/drawing/2014/main" id="{23A870BB-80C8-4752-8AB3-B225FC05C90B}"/>
              </a:ext>
            </a:extLst>
          </p:cNvPr>
          <p:cNvGraphicFramePr>
            <a:graphicFrameLocks noChangeAspect="1"/>
          </p:cNvGraphicFramePr>
          <p:nvPr>
            <p:extLst>
              <p:ext uri="{D42A27DB-BD31-4B8C-83A1-F6EECF244321}">
                <p14:modId xmlns:p14="http://schemas.microsoft.com/office/powerpoint/2010/main" val="2250006090"/>
              </p:ext>
            </p:extLst>
          </p:nvPr>
        </p:nvGraphicFramePr>
        <p:xfrm>
          <a:off x="1695620" y="1839319"/>
          <a:ext cx="6032500" cy="4597400"/>
        </p:xfrm>
        <a:graphic>
          <a:graphicData uri="http://schemas.openxmlformats.org/presentationml/2006/ole">
            <mc:AlternateContent xmlns:mc="http://schemas.openxmlformats.org/markup-compatibility/2006">
              <mc:Choice xmlns:v="urn:schemas-microsoft-com:vml" Requires="v">
                <p:oleObj spid="_x0000_s3075" name="Worksheet" r:id="rId3" imgW="6263853" imgH="4777834" progId="Excel.Sheet.12">
                  <p:embed/>
                </p:oleObj>
              </mc:Choice>
              <mc:Fallback>
                <p:oleObj name="Worksheet" r:id="rId3" imgW="6263853" imgH="4777834" progId="Excel.Sheet.12">
                  <p:embed/>
                  <p:pic>
                    <p:nvPicPr>
                      <p:cNvPr id="0" name=""/>
                      <p:cNvPicPr/>
                      <p:nvPr/>
                    </p:nvPicPr>
                    <p:blipFill>
                      <a:blip r:embed="rId4"/>
                      <a:stretch>
                        <a:fillRect/>
                      </a:stretch>
                    </p:blipFill>
                    <p:spPr>
                      <a:xfrm>
                        <a:off x="1695620" y="1839319"/>
                        <a:ext cx="6032500" cy="4597400"/>
                      </a:xfrm>
                      <a:prstGeom prst="rect">
                        <a:avLst/>
                      </a:prstGeom>
                    </p:spPr>
                  </p:pic>
                </p:oleObj>
              </mc:Fallback>
            </mc:AlternateContent>
          </a:graphicData>
        </a:graphic>
      </p:graphicFrame>
      <p:sp>
        <p:nvSpPr>
          <p:cNvPr id="3" name="Footer Placeholder 2"/>
          <p:cNvSpPr>
            <a:spLocks noGrp="1"/>
          </p:cNvSpPr>
          <p:nvPr>
            <p:ph type="ftr" sz="quarter" idx="11"/>
          </p:nvPr>
        </p:nvSpPr>
        <p:spPr>
          <a:xfrm>
            <a:off x="2447112" y="6517005"/>
            <a:ext cx="4168020" cy="253361"/>
          </a:xfrm>
        </p:spPr>
        <p:txBody>
          <a:bodyPr/>
          <a:lstStyle/>
          <a:p>
            <a:pPr>
              <a:defRPr/>
            </a:pPr>
            <a:r>
              <a:rPr lang="en-US" sz="1200" dirty="0"/>
              <a:t>Duplantier, Hrapmann, Hogan and Maher, CPAs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EFEB8C6C-4B5A-4796-B095-14B3BA2FF598}"/>
              </a:ext>
            </a:extLst>
          </p:cNvPr>
          <p:cNvSpPr>
            <a:spLocks noGrp="1" noChangeArrowheads="1"/>
          </p:cNvSpPr>
          <p:nvPr>
            <p:ph type="title"/>
          </p:nvPr>
        </p:nvSpPr>
        <p:spPr>
          <a:xfrm>
            <a:off x="258762" y="221703"/>
            <a:ext cx="8626475" cy="1462087"/>
          </a:xfrm>
        </p:spPr>
        <p:txBody>
          <a:bodyPr/>
          <a:lstStyle/>
          <a:p>
            <a:pPr algn="ctr"/>
            <a:r>
              <a:rPr lang="en-US" altLang="en-US" sz="2500" dirty="0">
                <a:solidFill>
                  <a:srgbClr val="333399"/>
                </a:solidFill>
              </a:rPr>
              <a:t/>
            </a:r>
            <a:br>
              <a:rPr lang="en-US" altLang="en-US" sz="2500" dirty="0">
                <a:solidFill>
                  <a:srgbClr val="333399"/>
                </a:solidFill>
              </a:rPr>
            </a:br>
            <a:r>
              <a:rPr lang="en-US" altLang="en-US" sz="3000" dirty="0">
                <a:solidFill>
                  <a:srgbClr val="333399"/>
                </a:solidFill>
              </a:rPr>
              <a:t>Statement of Revenues, Expenses and </a:t>
            </a:r>
            <a:br>
              <a:rPr lang="en-US" altLang="en-US" sz="3000" dirty="0">
                <a:solidFill>
                  <a:srgbClr val="333399"/>
                </a:solidFill>
              </a:rPr>
            </a:br>
            <a:r>
              <a:rPr lang="en-US" altLang="en-US" sz="3000" dirty="0">
                <a:solidFill>
                  <a:srgbClr val="333399"/>
                </a:solidFill>
              </a:rPr>
              <a:t>Changes in Net Position - Continued</a:t>
            </a:r>
            <a:br>
              <a:rPr lang="en-US" altLang="en-US" sz="3000" dirty="0">
                <a:solidFill>
                  <a:srgbClr val="333399"/>
                </a:solidFill>
              </a:rPr>
            </a:br>
            <a:r>
              <a:rPr lang="en-US" altLang="en-US" sz="3000" dirty="0">
                <a:solidFill>
                  <a:srgbClr val="333399"/>
                </a:solidFill>
              </a:rPr>
              <a:t>For The Years Ended June 30, 2023 and 2022</a:t>
            </a:r>
            <a:endParaRPr lang="en-US" altLang="en-US" sz="3000" dirty="0"/>
          </a:p>
        </p:txBody>
      </p:sp>
      <p:graphicFrame>
        <p:nvGraphicFramePr>
          <p:cNvPr id="2" name="Object 4">
            <a:extLst>
              <a:ext uri="{FF2B5EF4-FFF2-40B4-BE49-F238E27FC236}">
                <a16:creationId xmlns:a16="http://schemas.microsoft.com/office/drawing/2014/main" id="{C36B8ADC-30AB-F5F6-D2A3-789D5510A02C}"/>
              </a:ext>
            </a:extLst>
          </p:cNvPr>
          <p:cNvGraphicFramePr>
            <a:graphicFrameLocks noChangeAspect="1"/>
          </p:cNvGraphicFramePr>
          <p:nvPr>
            <p:extLst>
              <p:ext uri="{D42A27DB-BD31-4B8C-83A1-F6EECF244321}">
                <p14:modId xmlns:p14="http://schemas.microsoft.com/office/powerpoint/2010/main" val="1393473985"/>
              </p:ext>
            </p:extLst>
          </p:nvPr>
        </p:nvGraphicFramePr>
        <p:xfrm>
          <a:off x="1039813" y="2033588"/>
          <a:ext cx="7566025" cy="3929062"/>
        </p:xfrm>
        <a:graphic>
          <a:graphicData uri="http://schemas.openxmlformats.org/presentationml/2006/ole">
            <mc:AlternateContent xmlns:mc="http://schemas.openxmlformats.org/markup-compatibility/2006">
              <mc:Choice xmlns:v="urn:schemas-microsoft-com:vml" Requires="v">
                <p:oleObj spid="_x0000_s4099" name="Worksheet" r:id="rId3" imgW="7452573" imgH="3886153" progId="Excel.Sheet.12">
                  <p:embed/>
                </p:oleObj>
              </mc:Choice>
              <mc:Fallback>
                <p:oleObj name="Worksheet" r:id="rId3" imgW="7452573" imgH="3886153" progId="Excel.Sheet.12">
                  <p:embed/>
                  <p:pic>
                    <p:nvPicPr>
                      <p:cNvPr id="20484" name="Object 4">
                        <a:extLst>
                          <a:ext uri="{FF2B5EF4-FFF2-40B4-BE49-F238E27FC236}">
                            <a16:creationId xmlns:a16="http://schemas.microsoft.com/office/drawing/2014/main" id="{3683D22B-D99D-4ECA-9F7B-8BA475FF392D}"/>
                          </a:ext>
                        </a:extLst>
                      </p:cNvPr>
                      <p:cNvPicPr>
                        <a:picLocks noChangeAspect="1" noChangeArrowheads="1"/>
                      </p:cNvPicPr>
                      <p:nvPr/>
                    </p:nvPicPr>
                    <p:blipFill>
                      <a:blip r:embed="rId4"/>
                      <a:srcRect/>
                      <a:stretch>
                        <a:fillRect/>
                      </a:stretch>
                    </p:blipFill>
                    <p:spPr bwMode="auto">
                      <a:xfrm>
                        <a:off x="1039813" y="2033588"/>
                        <a:ext cx="7566025" cy="3929062"/>
                      </a:xfrm>
                      <a:prstGeom prst="rect">
                        <a:avLst/>
                      </a:prstGeom>
                      <a:noFill/>
                      <a:ln>
                        <a:noFill/>
                      </a:ln>
                    </p:spPr>
                  </p:pic>
                </p:oleObj>
              </mc:Fallback>
            </mc:AlternateContent>
          </a:graphicData>
        </a:graphic>
      </p:graphicFrame>
      <p:sp>
        <p:nvSpPr>
          <p:cNvPr id="3" name="Footer Placeholder 2"/>
          <p:cNvSpPr>
            <a:spLocks noGrp="1"/>
          </p:cNvSpPr>
          <p:nvPr>
            <p:ph type="ftr" sz="quarter" idx="11"/>
          </p:nvPr>
        </p:nvSpPr>
        <p:spPr>
          <a:xfrm>
            <a:off x="2559011" y="6312023"/>
            <a:ext cx="4025977" cy="324274"/>
          </a:xfrm>
        </p:spPr>
        <p:txBody>
          <a:bodyPr/>
          <a:lstStyle/>
          <a:p>
            <a:pPr>
              <a:defRPr/>
            </a:pPr>
            <a:r>
              <a:rPr lang="en-US" sz="1200" dirty="0"/>
              <a:t>Duplantier, Hrapmann, Hogan and Maher, CPAs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LHA – </a:t>
            </a:r>
            <a:r>
              <a:rPr lang="en-US"/>
              <a:t>Significant Deficiency</a:t>
            </a:r>
          </a:p>
        </p:txBody>
      </p:sp>
      <p:sp>
        <p:nvSpPr>
          <p:cNvPr id="4" name="Footer Placeholder 3"/>
          <p:cNvSpPr>
            <a:spLocks noGrp="1"/>
          </p:cNvSpPr>
          <p:nvPr>
            <p:ph type="ftr" sz="quarter" idx="11"/>
          </p:nvPr>
        </p:nvSpPr>
        <p:spPr/>
        <p:txBody>
          <a:bodyPr/>
          <a:lstStyle/>
          <a:p>
            <a:pPr>
              <a:defRPr/>
            </a:pPr>
            <a:r>
              <a:rPr lang="en-US"/>
              <a:t>Duplantier, Hrapmann, Hogan and Maher, CPAs</a:t>
            </a:r>
          </a:p>
        </p:txBody>
      </p:sp>
      <p:sp>
        <p:nvSpPr>
          <p:cNvPr id="5" name="TextBox 4"/>
          <p:cNvSpPr txBox="1"/>
          <p:nvPr/>
        </p:nvSpPr>
        <p:spPr>
          <a:xfrm>
            <a:off x="856034" y="2315183"/>
            <a:ext cx="7665396" cy="3139321"/>
          </a:xfrm>
          <a:prstGeom prst="rect">
            <a:avLst/>
          </a:prstGeom>
          <a:noFill/>
        </p:spPr>
        <p:txBody>
          <a:bodyPr wrap="square" rtlCol="0">
            <a:spAutoFit/>
          </a:bodyPr>
          <a:lstStyle/>
          <a:p>
            <a:pPr algn="just"/>
            <a:r>
              <a:rPr lang="en-US" dirty="0"/>
              <a:t>LHA’s reconciled bank balance for two cash accounts (restricted and unrestricted) did not agree to the general ledger for each account. The two cash accounts did reconcile to the sum of both accounts on the general ledger.  Each account should reconcile to their respective general ledger accounts. We recommend the Authority develop processes to ensure each reconcile cash account is reconciled to their respective general ledger accounts.</a:t>
            </a:r>
          </a:p>
          <a:p>
            <a:pPr algn="just"/>
            <a:endParaRPr lang="en-US" dirty="0"/>
          </a:p>
          <a:p>
            <a:pPr algn="just"/>
            <a:r>
              <a:rPr lang="en-US" i="1" dirty="0"/>
              <a:t>Management’s response</a:t>
            </a:r>
            <a:r>
              <a:rPr lang="en-US" dirty="0"/>
              <a:t>: The Authority will continue to refine their processes to ensure that we properly reconcile the cash accounts to the general ledger.</a:t>
            </a:r>
          </a:p>
        </p:txBody>
      </p:sp>
    </p:spTree>
    <p:extLst>
      <p:ext uri="{BB962C8B-B14F-4D97-AF65-F5344CB8AC3E}">
        <p14:creationId xmlns:p14="http://schemas.microsoft.com/office/powerpoint/2010/main" val="123539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00AA41A-C49B-4EE5-BB37-8FD57A5F7E88}"/>
              </a:ext>
            </a:extLst>
          </p:cNvPr>
          <p:cNvSpPr>
            <a:spLocks noGrp="1" noChangeArrowheads="1"/>
          </p:cNvSpPr>
          <p:nvPr>
            <p:ph type="title"/>
          </p:nvPr>
        </p:nvSpPr>
        <p:spPr>
          <a:xfrm>
            <a:off x="1066800" y="1024513"/>
            <a:ext cx="7010400" cy="1157288"/>
          </a:xfrm>
        </p:spPr>
        <p:txBody>
          <a:bodyPr/>
          <a:lstStyle/>
          <a:p>
            <a:pPr algn="ctr" eaLnBrk="1" hangingPunct="1"/>
            <a:r>
              <a:rPr lang="en-US" altLang="en-US" sz="2800" dirty="0"/>
              <a:t>Single Audit Results</a:t>
            </a:r>
            <a:r>
              <a:rPr lang="en-US" altLang="en-US" sz="5400" dirty="0"/>
              <a:t/>
            </a:r>
            <a:br>
              <a:rPr lang="en-US" altLang="en-US" sz="5400" dirty="0"/>
            </a:br>
            <a:r>
              <a:rPr lang="en-US" altLang="en-US" sz="2800" dirty="0"/>
              <a:t>LHC General Fund and</a:t>
            </a:r>
            <a:br>
              <a:rPr lang="en-US" altLang="en-US" sz="2800" dirty="0"/>
            </a:br>
            <a:r>
              <a:rPr lang="en-US" altLang="en-US" sz="2800" dirty="0"/>
              <a:t>Louisiana Housing Authority </a:t>
            </a:r>
            <a:br>
              <a:rPr lang="en-US" altLang="en-US" sz="2800" dirty="0"/>
            </a:br>
            <a:endParaRPr lang="en-US" altLang="en-US" sz="2800" dirty="0"/>
          </a:p>
        </p:txBody>
      </p:sp>
      <p:sp>
        <p:nvSpPr>
          <p:cNvPr id="13315" name="Rectangle 3">
            <a:extLst>
              <a:ext uri="{FF2B5EF4-FFF2-40B4-BE49-F238E27FC236}">
                <a16:creationId xmlns:a16="http://schemas.microsoft.com/office/drawing/2014/main" id="{6A6D9F66-C80B-469D-8501-D76C605B6759}"/>
              </a:ext>
            </a:extLst>
          </p:cNvPr>
          <p:cNvSpPr>
            <a:spLocks noGrp="1" noChangeArrowheads="1"/>
          </p:cNvSpPr>
          <p:nvPr>
            <p:ph type="body" idx="1"/>
          </p:nvPr>
        </p:nvSpPr>
        <p:spPr>
          <a:xfrm>
            <a:off x="228600" y="1900286"/>
            <a:ext cx="8718947" cy="4743990"/>
          </a:xfrm>
        </p:spPr>
        <p:txBody>
          <a:bodyPr/>
          <a:lstStyle/>
          <a:p>
            <a:pPr marL="0" indent="0" eaLnBrk="1" hangingPunct="1">
              <a:lnSpc>
                <a:spcPct val="90000"/>
              </a:lnSpc>
              <a:spcBef>
                <a:spcPct val="0"/>
              </a:spcBef>
              <a:spcAft>
                <a:spcPts val="1200"/>
              </a:spcAft>
              <a:buNone/>
              <a:defRPr/>
            </a:pPr>
            <a:r>
              <a:rPr lang="en-US" altLang="en-US" sz="2000" u="sng" dirty="0"/>
              <a:t>Results – Louisiana Housing Corporation</a:t>
            </a:r>
            <a:r>
              <a:rPr lang="en-US" altLang="en-US" sz="2000" dirty="0"/>
              <a:t>:</a:t>
            </a:r>
          </a:p>
          <a:p>
            <a:pPr eaLnBrk="1" hangingPunct="1">
              <a:lnSpc>
                <a:spcPct val="90000"/>
              </a:lnSpc>
              <a:spcBef>
                <a:spcPct val="0"/>
              </a:spcBef>
              <a:spcAft>
                <a:spcPts val="600"/>
              </a:spcAft>
              <a:defRPr/>
            </a:pPr>
            <a:r>
              <a:rPr lang="en-US" altLang="en-US" sz="1600" dirty="0"/>
              <a:t>Type of auditor’s opinion: Unmodified</a:t>
            </a:r>
          </a:p>
          <a:p>
            <a:pPr eaLnBrk="1" hangingPunct="1">
              <a:spcBef>
                <a:spcPct val="0"/>
              </a:spcBef>
              <a:spcAft>
                <a:spcPts val="600"/>
              </a:spcAft>
              <a:defRPr/>
            </a:pPr>
            <a:r>
              <a:rPr lang="en-US" altLang="en-US" sz="1600" dirty="0"/>
              <a:t>Two significant deficiencies disclosed in accordance with Uniform Guidance</a:t>
            </a:r>
            <a:endParaRPr lang="en-US" altLang="en-US" sz="300" dirty="0"/>
          </a:p>
          <a:p>
            <a:pPr marL="0" indent="0" defTabSz="457200" eaLnBrk="1" hangingPunct="1">
              <a:spcBef>
                <a:spcPct val="0"/>
              </a:spcBef>
              <a:spcAft>
                <a:spcPts val="600"/>
              </a:spcAft>
              <a:buNone/>
              <a:defRPr/>
            </a:pPr>
            <a:r>
              <a:rPr lang="en-US" altLang="en-US" sz="1600" dirty="0"/>
              <a:t>	LIHEAP – we were unable to verify if sub-recipient monitoring was completed during 	fiscal year 2023</a:t>
            </a:r>
          </a:p>
          <a:p>
            <a:pPr marL="0" indent="0" defTabSz="457200" eaLnBrk="1" hangingPunct="1">
              <a:spcBef>
                <a:spcPct val="0"/>
              </a:spcBef>
              <a:spcAft>
                <a:spcPts val="600"/>
              </a:spcAft>
              <a:buNone/>
              <a:defRPr/>
            </a:pPr>
            <a:r>
              <a:rPr lang="en-US" altLang="en-US" sz="1600" dirty="0"/>
              <a:t>	LIHWAP – we were unable to verify if sub-recipient monitoring was completed during 	fiscal year 2023	</a:t>
            </a:r>
            <a:endParaRPr lang="en-US" altLang="en-US" sz="300" dirty="0"/>
          </a:p>
          <a:p>
            <a:pPr eaLnBrk="1" hangingPunct="1">
              <a:lnSpc>
                <a:spcPct val="90000"/>
              </a:lnSpc>
              <a:spcBef>
                <a:spcPct val="0"/>
              </a:spcBef>
              <a:spcAft>
                <a:spcPts val="600"/>
              </a:spcAft>
              <a:defRPr/>
            </a:pPr>
            <a:r>
              <a:rPr lang="en-US" altLang="en-US" sz="1600" dirty="0"/>
              <a:t>No deficiencies that are considered to be material weaknesses.</a:t>
            </a:r>
          </a:p>
          <a:p>
            <a:pPr eaLnBrk="1" hangingPunct="1">
              <a:lnSpc>
                <a:spcPct val="90000"/>
              </a:lnSpc>
              <a:spcBef>
                <a:spcPct val="0"/>
              </a:spcBef>
              <a:spcAft>
                <a:spcPts val="600"/>
              </a:spcAft>
              <a:defRPr/>
            </a:pPr>
            <a:r>
              <a:rPr lang="en-US" altLang="en-US" sz="1600" dirty="0"/>
              <a:t>No instances of material noncompliance noted.</a:t>
            </a:r>
          </a:p>
          <a:p>
            <a:pPr marL="0" indent="0" eaLnBrk="1" hangingPunct="1">
              <a:lnSpc>
                <a:spcPct val="90000"/>
              </a:lnSpc>
              <a:spcBef>
                <a:spcPct val="0"/>
              </a:spcBef>
              <a:spcAft>
                <a:spcPts val="600"/>
              </a:spcAft>
              <a:buNone/>
              <a:defRPr/>
            </a:pPr>
            <a:endParaRPr lang="en-US" altLang="en-US" sz="600" dirty="0"/>
          </a:p>
          <a:p>
            <a:pPr marL="0" indent="0" eaLnBrk="1" hangingPunct="1">
              <a:lnSpc>
                <a:spcPct val="90000"/>
              </a:lnSpc>
              <a:spcBef>
                <a:spcPct val="0"/>
              </a:spcBef>
              <a:spcAft>
                <a:spcPts val="1200"/>
              </a:spcAft>
              <a:buNone/>
              <a:defRPr/>
            </a:pPr>
            <a:r>
              <a:rPr lang="en-US" altLang="en-US" sz="2000" u="sng" dirty="0"/>
              <a:t>Results – Louisiana Housing Authority</a:t>
            </a:r>
            <a:r>
              <a:rPr lang="en-US" altLang="en-US" sz="2000" dirty="0"/>
              <a:t>:</a:t>
            </a:r>
          </a:p>
          <a:p>
            <a:pPr eaLnBrk="1" hangingPunct="1">
              <a:lnSpc>
                <a:spcPct val="90000"/>
              </a:lnSpc>
              <a:spcBef>
                <a:spcPct val="0"/>
              </a:spcBef>
              <a:spcAft>
                <a:spcPts val="600"/>
              </a:spcAft>
              <a:defRPr/>
            </a:pPr>
            <a:r>
              <a:rPr lang="en-US" altLang="en-US" sz="1600" dirty="0"/>
              <a:t>Type of auditor’s opinion: Unmodified</a:t>
            </a:r>
          </a:p>
          <a:p>
            <a:pPr eaLnBrk="1" hangingPunct="1">
              <a:spcBef>
                <a:spcPct val="0"/>
              </a:spcBef>
              <a:spcAft>
                <a:spcPts val="600"/>
              </a:spcAft>
              <a:defRPr/>
            </a:pPr>
            <a:r>
              <a:rPr lang="en-US" altLang="en-US" sz="1600" dirty="0"/>
              <a:t>No significant deficiencies </a:t>
            </a:r>
            <a:r>
              <a:rPr lang="en-US" sz="1600" dirty="0"/>
              <a:t>disclosed in accordance with Uniform Guidance </a:t>
            </a:r>
          </a:p>
          <a:p>
            <a:pPr eaLnBrk="1" hangingPunct="1">
              <a:spcBef>
                <a:spcPct val="0"/>
              </a:spcBef>
              <a:spcAft>
                <a:spcPts val="300"/>
              </a:spcAft>
              <a:defRPr/>
            </a:pPr>
            <a:r>
              <a:rPr lang="en-US" altLang="en-US" sz="1600" dirty="0"/>
              <a:t>No deficiencies that are considered to be material weaknesses.</a:t>
            </a:r>
          </a:p>
          <a:p>
            <a:pPr algn="just">
              <a:defRPr/>
            </a:pPr>
            <a:r>
              <a:rPr lang="en-US" altLang="en-US" sz="1600" dirty="0"/>
              <a:t>No instances of material noncompliance noted.</a:t>
            </a:r>
          </a:p>
        </p:txBody>
      </p:sp>
      <p:sp>
        <p:nvSpPr>
          <p:cNvPr id="2" name="Footer Placeholder 1"/>
          <p:cNvSpPr>
            <a:spLocks noGrp="1"/>
          </p:cNvSpPr>
          <p:nvPr>
            <p:ph type="ftr" sz="quarter" idx="11"/>
          </p:nvPr>
        </p:nvSpPr>
        <p:spPr>
          <a:xfrm>
            <a:off x="2595285" y="6409677"/>
            <a:ext cx="3953430" cy="313007"/>
          </a:xfrm>
        </p:spPr>
        <p:txBody>
          <a:bodyPr/>
          <a:lstStyle/>
          <a:p>
            <a:pPr>
              <a:defRPr/>
            </a:pPr>
            <a:r>
              <a:rPr lang="en-US" sz="1200" dirty="0"/>
              <a:t>Duplantier, Hrapmann, Hogan and Maher, CPAs</a:t>
            </a:r>
          </a:p>
        </p:txBody>
      </p:sp>
    </p:spTree>
    <p:extLst>
      <p:ext uri="{BB962C8B-B14F-4D97-AF65-F5344CB8AC3E}">
        <p14:creationId xmlns:p14="http://schemas.microsoft.com/office/powerpoint/2010/main" val="3319585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C6852CA6-9B66-43C5-AA92-7B423958F83B}"/>
              </a:ext>
            </a:extLst>
          </p:cNvPr>
          <p:cNvSpPr>
            <a:spLocks noGrp="1" noChangeArrowheads="1"/>
          </p:cNvSpPr>
          <p:nvPr>
            <p:ph type="title"/>
          </p:nvPr>
        </p:nvSpPr>
        <p:spPr>
          <a:xfrm>
            <a:off x="696514" y="306052"/>
            <a:ext cx="7793037" cy="1462087"/>
          </a:xfrm>
        </p:spPr>
        <p:txBody>
          <a:bodyPr/>
          <a:lstStyle/>
          <a:p>
            <a:pPr algn="ctr" eaLnBrk="1" hangingPunct="1"/>
            <a:r>
              <a:rPr lang="en-US" altLang="en-US" dirty="0"/>
              <a:t>Summary of Audit Results </a:t>
            </a:r>
          </a:p>
        </p:txBody>
      </p:sp>
      <p:graphicFrame>
        <p:nvGraphicFramePr>
          <p:cNvPr id="5" name="Group 51">
            <a:extLst>
              <a:ext uri="{FF2B5EF4-FFF2-40B4-BE49-F238E27FC236}">
                <a16:creationId xmlns:a16="http://schemas.microsoft.com/office/drawing/2014/main" id="{32EBABB1-55D4-4105-A1BC-8DC86DA2A5F0}"/>
              </a:ext>
            </a:extLst>
          </p:cNvPr>
          <p:cNvGraphicFramePr>
            <a:graphicFrameLocks/>
          </p:cNvGraphicFramePr>
          <p:nvPr>
            <p:extLst>
              <p:ext uri="{D42A27DB-BD31-4B8C-83A1-F6EECF244321}">
                <p14:modId xmlns:p14="http://schemas.microsoft.com/office/powerpoint/2010/main" val="718020542"/>
              </p:ext>
            </p:extLst>
          </p:nvPr>
        </p:nvGraphicFramePr>
        <p:xfrm>
          <a:off x="1235413" y="1886525"/>
          <a:ext cx="6858000" cy="4492390"/>
        </p:xfrm>
        <a:graphic>
          <a:graphicData uri="http://schemas.openxmlformats.org/drawingml/2006/table">
            <a:tbl>
              <a:tblPr/>
              <a:tblGrid>
                <a:gridCol w="4076521">
                  <a:extLst>
                    <a:ext uri="{9D8B030D-6E8A-4147-A177-3AD203B41FA5}">
                      <a16:colId xmlns:a16="http://schemas.microsoft.com/office/drawing/2014/main" val="20000"/>
                    </a:ext>
                  </a:extLst>
                </a:gridCol>
                <a:gridCol w="1390740">
                  <a:extLst>
                    <a:ext uri="{9D8B030D-6E8A-4147-A177-3AD203B41FA5}">
                      <a16:colId xmlns:a16="http://schemas.microsoft.com/office/drawing/2014/main" val="20001"/>
                    </a:ext>
                  </a:extLst>
                </a:gridCol>
                <a:gridCol w="1390739">
                  <a:extLst>
                    <a:ext uri="{9D8B030D-6E8A-4147-A177-3AD203B41FA5}">
                      <a16:colId xmlns:a16="http://schemas.microsoft.com/office/drawing/2014/main" val="3229559936"/>
                    </a:ext>
                  </a:extLst>
                </a:gridCol>
              </a:tblGrid>
              <a:tr h="355185">
                <a:tc>
                  <a:txBody>
                    <a:bodyPr/>
                    <a:lstStyle/>
                    <a:p>
                      <a:pPr marL="285750" marR="0" indent="-2857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endParaRPr lang="en-US" sz="1700" b="0"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kern="1200" dirty="0">
                          <a:solidFill>
                            <a:schemeClr val="tx1"/>
                          </a:solidFill>
                          <a:effectLst/>
                          <a:latin typeface="+mn-lt"/>
                          <a:ea typeface="+mn-ea"/>
                          <a:cs typeface="+mn-cs"/>
                        </a:rPr>
                        <a:t>LHC</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700" b="0" i="0" u="none" strike="noStrike" kern="1200" dirty="0">
                          <a:solidFill>
                            <a:schemeClr val="tx1"/>
                          </a:solidFill>
                          <a:effectLst/>
                          <a:latin typeface="+mn-lt"/>
                          <a:ea typeface="+mn-ea"/>
                          <a:cs typeface="+mn-cs"/>
                        </a:rPr>
                        <a:t>LHA</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42597301"/>
                  </a:ext>
                </a:extLst>
              </a:tr>
              <a:tr h="1406156">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altLang="en-US" sz="1500" dirty="0"/>
                        <a:t> Report on the financial statements</a:t>
                      </a:r>
                    </a:p>
                    <a:p>
                      <a:pPr marL="285750" marR="0" indent="-2857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lang="en-US" sz="1500" b="0" i="0" u="none" strike="noStrike" dirty="0">
                          <a:effectLst/>
                          <a:latin typeface="+mj-lt"/>
                        </a:rPr>
                        <a:t>Statement</a:t>
                      </a:r>
                      <a:r>
                        <a:rPr lang="en-US" sz="1500" b="0" i="0" u="none" strike="noStrike" baseline="0" dirty="0">
                          <a:effectLst/>
                          <a:latin typeface="+mj-lt"/>
                        </a:rPr>
                        <a:t> of Net Position</a:t>
                      </a:r>
                    </a:p>
                    <a:p>
                      <a:pPr marL="285750" marR="0" indent="-2857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lang="en-US" sz="1500" b="0" i="0" u="none" strike="noStrike" baseline="0" dirty="0">
                          <a:effectLst/>
                          <a:latin typeface="+mj-lt"/>
                        </a:rPr>
                        <a:t>Statement of Revenues, Expenses and Changes in Net Position</a:t>
                      </a:r>
                    </a:p>
                    <a:p>
                      <a:pPr marL="285750" marR="0" indent="-2857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lang="en-US" sz="1500" b="0" i="0" u="none" strike="noStrike" baseline="0" dirty="0">
                          <a:effectLst/>
                          <a:latin typeface="+mj-lt"/>
                        </a:rPr>
                        <a:t>Statement of Cash Flows</a:t>
                      </a:r>
                    </a:p>
                    <a:p>
                      <a:pPr marL="285750" marR="0" indent="-285750" algn="l" defTabSz="914400" rtl="0" eaLnBrk="1" fontAlgn="ctr" latinLnBrk="0" hangingPunct="1">
                        <a:lnSpc>
                          <a:spcPct val="100000"/>
                        </a:lnSpc>
                        <a:spcBef>
                          <a:spcPts val="0"/>
                        </a:spcBef>
                        <a:spcAft>
                          <a:spcPts val="0"/>
                        </a:spcAft>
                        <a:buClrTx/>
                        <a:buSzTx/>
                        <a:buFont typeface="Arial" panose="020B0604020202020204" pitchFamily="34" charset="0"/>
                        <a:buChar char="•"/>
                        <a:tabLst/>
                        <a:defRPr/>
                      </a:pPr>
                      <a:r>
                        <a:rPr lang="en-US" sz="1500" b="0" i="0" u="none" strike="noStrike" baseline="0" dirty="0">
                          <a:effectLst/>
                          <a:latin typeface="+mj-lt"/>
                        </a:rPr>
                        <a:t>Notes to the Financial Statements</a:t>
                      </a:r>
                      <a:endParaRPr lang="en-US" sz="1500" b="0"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500" b="0" i="0" u="none" strike="noStrike" kern="1200" dirty="0">
                          <a:solidFill>
                            <a:schemeClr val="tx1"/>
                          </a:solidFill>
                          <a:effectLst/>
                          <a:latin typeface="+mn-lt"/>
                          <a:ea typeface="+mn-ea"/>
                          <a:cs typeface="+mn-cs"/>
                        </a:rPr>
                        <a:t>Unmodified Opinion</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500" b="0" i="0" u="none" strike="noStrike" kern="1200" dirty="0">
                          <a:solidFill>
                            <a:schemeClr val="tx1"/>
                          </a:solidFill>
                          <a:effectLst/>
                          <a:latin typeface="+mn-lt"/>
                          <a:ea typeface="+mn-ea"/>
                          <a:cs typeface="+mn-cs"/>
                        </a:rPr>
                        <a:t>Unmodified Opinion</a:t>
                      </a: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31859">
                <a:tc>
                  <a:txBody>
                    <a:bodyPr/>
                    <a:lstStyle/>
                    <a:p>
                      <a:pPr algn="l" fontAlgn="ctr"/>
                      <a:endParaRPr lang="en-US" sz="1500" b="0"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endParaRPr lang="en-US" sz="1500" b="1"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endParaRPr lang="en-US" sz="1500" b="1"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1"/>
                  </a:ext>
                </a:extLst>
              </a:tr>
              <a:tr h="1381901">
                <a:tc>
                  <a:txBody>
                    <a:bodyPr/>
                    <a:lstStyle/>
                    <a:p>
                      <a:pPr algn="l" fontAlgn="ctr"/>
                      <a:r>
                        <a:rPr lang="en-US" sz="1500" b="0" i="0" u="none" strike="noStrike" dirty="0">
                          <a:effectLst/>
                          <a:latin typeface="+mj-lt"/>
                        </a:rPr>
                        <a:t> Report on Internal Control</a:t>
                      </a:r>
                      <a:r>
                        <a:rPr lang="en-US" sz="1500" b="0" i="0" u="none" strike="noStrike" baseline="0" dirty="0">
                          <a:effectLst/>
                          <a:latin typeface="+mj-lt"/>
                        </a:rPr>
                        <a:t> over Financial </a:t>
                      </a:r>
                    </a:p>
                    <a:p>
                      <a:pPr algn="l" fontAlgn="ctr"/>
                      <a:r>
                        <a:rPr lang="en-US" sz="1500" b="0" i="0" u="none" strike="noStrike" baseline="0" dirty="0">
                          <a:effectLst/>
                          <a:latin typeface="+mj-lt"/>
                        </a:rPr>
                        <a:t> Reporting and on Compliance and Other</a:t>
                      </a:r>
                    </a:p>
                    <a:p>
                      <a:pPr algn="l" fontAlgn="ctr"/>
                      <a:r>
                        <a:rPr lang="en-US" sz="1500" b="0" i="0" u="none" strike="noStrike" baseline="0" dirty="0">
                          <a:effectLst/>
                          <a:latin typeface="+mj-lt"/>
                        </a:rPr>
                        <a:t> Matters</a:t>
                      </a:r>
                      <a:endParaRPr lang="en-US" sz="1500" b="0"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spcAft>
                          <a:spcPts val="300"/>
                        </a:spcAft>
                      </a:pPr>
                      <a:r>
                        <a:rPr lang="en-US" sz="1500" b="0" i="0" u="none" strike="noStrike" dirty="0">
                          <a:effectLst/>
                          <a:latin typeface="+mj-lt"/>
                        </a:rPr>
                        <a:t>No Significant Deficiencies reported;</a:t>
                      </a:r>
                    </a:p>
                    <a:p>
                      <a:pPr algn="ctr" fontAlgn="ctr"/>
                      <a:r>
                        <a:rPr lang="en-US" sz="1500" b="0" i="0" u="none" strike="noStrike" dirty="0">
                          <a:effectLst/>
                          <a:latin typeface="+mj-lt"/>
                        </a:rPr>
                        <a:t>No Material</a:t>
                      </a:r>
                      <a:r>
                        <a:rPr lang="en-US" sz="1500" b="0" i="0" u="none" strike="noStrike" baseline="0" dirty="0">
                          <a:effectLst/>
                          <a:latin typeface="+mj-lt"/>
                        </a:rPr>
                        <a:t> Weaknesses reported</a:t>
                      </a:r>
                      <a:endParaRPr lang="en-US" sz="1500" b="0"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500" b="0" i="0" u="none" strike="noStrike" dirty="0">
                          <a:effectLst/>
                          <a:latin typeface="+mj-lt"/>
                        </a:rPr>
                        <a:t>One Significant Deficiency;</a:t>
                      </a:r>
                    </a:p>
                    <a:p>
                      <a:pPr algn="ctr" fontAlgn="ctr"/>
                      <a:r>
                        <a:rPr lang="en-US" sz="1500" b="0" i="0" u="none" strike="noStrike" dirty="0">
                          <a:effectLst/>
                          <a:latin typeface="+mj-lt"/>
                        </a:rPr>
                        <a:t>No</a:t>
                      </a:r>
                      <a:r>
                        <a:rPr lang="en-US" sz="1500" b="0" i="0" u="none" strike="noStrike" baseline="0" dirty="0">
                          <a:effectLst/>
                          <a:latin typeface="+mj-lt"/>
                        </a:rPr>
                        <a:t> Material Weaknesses</a:t>
                      </a:r>
                      <a:endParaRPr lang="en-US" sz="1500" b="0"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31859">
                <a:tc>
                  <a:txBody>
                    <a:bodyPr/>
                    <a:lstStyle/>
                    <a:p>
                      <a:pPr algn="l" fontAlgn="ctr"/>
                      <a:endParaRPr lang="en-US" sz="1500" b="1"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endParaRPr lang="en-US" sz="1500" b="0"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algn="r" fontAlgn="ctr"/>
                      <a:endParaRPr lang="en-US" sz="1500" b="0"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3"/>
                  </a:ext>
                </a:extLst>
              </a:tr>
              <a:tr h="504859">
                <a:tc>
                  <a:txBody>
                    <a:bodyPr/>
                    <a:lstStyle/>
                    <a:p>
                      <a:pPr algn="l" fontAlgn="ctr"/>
                      <a:r>
                        <a:rPr lang="en-US" sz="1500" b="0" i="0" u="none" strike="noStrike" dirty="0">
                          <a:effectLst/>
                          <a:latin typeface="+mj-lt"/>
                        </a:rPr>
                        <a:t> Compliance with Laws</a:t>
                      </a:r>
                      <a:r>
                        <a:rPr lang="en-US" sz="1500" b="0" i="0" u="none" strike="noStrike" baseline="0" dirty="0">
                          <a:effectLst/>
                          <a:latin typeface="+mj-lt"/>
                        </a:rPr>
                        <a:t> and Regulations</a:t>
                      </a:r>
                      <a:endParaRPr lang="en-US" sz="1500" b="0" i="0" u="none" strike="noStrike" dirty="0">
                        <a:effectLst/>
                        <a:latin typeface="+mj-lt"/>
                      </a:endParaRPr>
                    </a:p>
                  </a:txBody>
                  <a:tcPr marL="9525" marR="9525" marT="952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altLang="en-US" sz="1500" dirty="0"/>
                        <a:t>No material non-compliance</a:t>
                      </a:r>
                      <a:endParaRPr lang="en-US" sz="1500" b="0"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500" b="0" i="0" u="none" strike="noStrike" dirty="0">
                          <a:effectLst/>
                          <a:latin typeface="+mj-lt"/>
                        </a:rPr>
                        <a:t>No material</a:t>
                      </a:r>
                      <a:r>
                        <a:rPr lang="en-US" sz="1500" b="0" i="0" u="none" strike="noStrike" baseline="0" dirty="0">
                          <a:effectLst/>
                          <a:latin typeface="+mj-lt"/>
                        </a:rPr>
                        <a:t> non-compliance</a:t>
                      </a:r>
                      <a:endParaRPr lang="en-US" sz="1500" b="0" i="0" u="none" strike="noStrike" dirty="0">
                        <a:effectLst/>
                        <a:latin typeface="+mj-lt"/>
                      </a:endParaRPr>
                    </a:p>
                  </a:txBody>
                  <a:tcPr marL="9525" marR="9525" marT="95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0730">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marL="742950" indent="-285750">
                        <a:spcBef>
                          <a:spcPct val="20000"/>
                        </a:spcBef>
                        <a:buClr>
                          <a:schemeClr val="hlink"/>
                        </a:buClr>
                        <a:buSzPct val="55000"/>
                        <a:buFont typeface="Wingdings" pitchFamily="2" charset="2"/>
                        <a:defRPr sz="2400">
                          <a:solidFill>
                            <a:schemeClr val="tx1"/>
                          </a:solidFill>
                          <a:latin typeface="Tahoma" pitchFamily="34" charset="0"/>
                        </a:defRPr>
                      </a:lvl2pPr>
                      <a:lvl3pPr marL="1143000" indent="-228600">
                        <a:spcBef>
                          <a:spcPct val="20000"/>
                        </a:spcBef>
                        <a:buClr>
                          <a:schemeClr val="folHlink"/>
                        </a:buClr>
                        <a:buSzPct val="50000"/>
                        <a:buFont typeface="Wingdings" pitchFamily="2" charset="2"/>
                        <a:defRPr sz="2000">
                          <a:solidFill>
                            <a:schemeClr val="tx1"/>
                          </a:solidFill>
                          <a:latin typeface="Tahoma" pitchFamily="34" charset="0"/>
                        </a:defRPr>
                      </a:lvl3pPr>
                      <a:lvl4pPr marL="1600200" indent="-228600">
                        <a:spcBef>
                          <a:spcPct val="20000"/>
                        </a:spcBef>
                        <a:buClr>
                          <a:schemeClr val="accent2"/>
                        </a:buClr>
                        <a:buSzPct val="55000"/>
                        <a:buFont typeface="Wingdings" pitchFamily="2" charset="2"/>
                        <a:defRPr>
                          <a:solidFill>
                            <a:schemeClr val="tx1"/>
                          </a:solidFill>
                          <a:latin typeface="Tahoma" pitchFamily="34" charset="0"/>
                        </a:defRPr>
                      </a:lvl4pPr>
                      <a:lvl5pPr marL="2057400" indent="-228600">
                        <a:spcBef>
                          <a:spcPct val="20000"/>
                        </a:spcBef>
                        <a:buClr>
                          <a:schemeClr val="accent1"/>
                        </a:buClr>
                        <a:buSzPct val="50000"/>
                        <a:buFont typeface="Wingdings" pitchFamily="2" charset="2"/>
                        <a:defRPr>
                          <a:solidFill>
                            <a:schemeClr val="tx1"/>
                          </a:solidFill>
                          <a:latin typeface="Tahoma" pitchFamily="34" charset="0"/>
                        </a:defRPr>
                      </a:lvl5pPr>
                      <a:lvl6pPr marL="25146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marL="29718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marL="34290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marL="3886200" indent="-228600" eaLnBrk="0" fontAlgn="base" hangingPunct="0">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en-US" altLang="en-US" sz="1500" b="1" i="0" u="none" strike="noStrike" cap="none" normalizeH="0" baseline="0" dirty="0">
                          <a:ln>
                            <a:noFill/>
                          </a:ln>
                          <a:solidFill>
                            <a:schemeClr val="tx1"/>
                          </a:solidFill>
                          <a:effectLst/>
                          <a:latin typeface="+mj-lt"/>
                        </a:rPr>
                        <a:t>  </a:t>
                      </a:r>
                    </a:p>
                  </a:txBody>
                  <a:tcPr marT="45692" marB="4569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endParaRPr kumimoji="0" lang="en-US" altLang="en-US" sz="1500" b="1" i="0" u="none" strike="noStrike" cap="none" normalizeH="0" baseline="0" dirty="0">
                        <a:ln>
                          <a:noFill/>
                        </a:ln>
                        <a:solidFill>
                          <a:schemeClr val="tx1"/>
                        </a:solidFill>
                        <a:effectLst/>
                        <a:latin typeface="+mj-lt"/>
                      </a:endParaRPr>
                    </a:p>
                  </a:txBody>
                  <a:tcPr marT="45692" marB="456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tc>
                  <a:txBody>
                    <a:bodyPr/>
                    <a:lstStyle/>
                    <a:p>
                      <a:pPr marL="0" marR="0" lvl="0" indent="0" algn="r"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defRPr/>
                      </a:pPr>
                      <a:endParaRPr kumimoji="0" lang="en-US" altLang="en-US" sz="1500" b="1" i="0" u="none" strike="noStrike" cap="none" normalizeH="0" baseline="0" dirty="0">
                        <a:ln>
                          <a:noFill/>
                        </a:ln>
                        <a:solidFill>
                          <a:schemeClr val="tx1"/>
                        </a:solidFill>
                        <a:effectLst/>
                        <a:latin typeface="+mj-lt"/>
                      </a:endParaRPr>
                    </a:p>
                  </a:txBody>
                  <a:tcPr marT="45692" marB="456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2">
                        <a:lumMod val="40000"/>
                        <a:lumOff val="60000"/>
                      </a:schemeClr>
                    </a:solidFill>
                  </a:tcPr>
                </a:tc>
                <a:extLst>
                  <a:ext uri="{0D108BD9-81ED-4DB2-BD59-A6C34878D82A}">
                    <a16:rowId xmlns:a16="http://schemas.microsoft.com/office/drawing/2014/main" val="10005"/>
                  </a:ext>
                </a:extLst>
              </a:tr>
            </a:tbl>
          </a:graphicData>
        </a:graphic>
      </p:graphicFrame>
      <p:sp>
        <p:nvSpPr>
          <p:cNvPr id="2" name="Footer Placeholder 1"/>
          <p:cNvSpPr>
            <a:spLocks noGrp="1"/>
          </p:cNvSpPr>
          <p:nvPr>
            <p:ph type="ftr" sz="quarter" idx="11"/>
          </p:nvPr>
        </p:nvSpPr>
        <p:spPr>
          <a:xfrm>
            <a:off x="2558248" y="6497302"/>
            <a:ext cx="4027503" cy="228600"/>
          </a:xfrm>
        </p:spPr>
        <p:txBody>
          <a:bodyPr/>
          <a:lstStyle/>
          <a:p>
            <a:pPr>
              <a:defRPr/>
            </a:pPr>
            <a:r>
              <a:rPr lang="en-US" sz="1200" dirty="0"/>
              <a:t>Duplantier, Hrapmann, Hogan and Maher, CPAs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066799" y="385762"/>
            <a:ext cx="7010400" cy="1157288"/>
          </a:xfrm>
        </p:spPr>
        <p:txBody>
          <a:bodyPr/>
          <a:lstStyle/>
          <a:p>
            <a:pPr algn="ctr" eaLnBrk="1" hangingPunct="1"/>
            <a:r>
              <a:rPr lang="en-US" altLang="en-US" sz="4000" dirty="0"/>
              <a:t>Single Audit </a:t>
            </a:r>
            <a:br>
              <a:rPr lang="en-US" altLang="en-US" sz="4000" dirty="0"/>
            </a:br>
            <a:r>
              <a:rPr lang="en-US" altLang="en-US" sz="4000" dirty="0"/>
              <a:t>Responsibility</a:t>
            </a:r>
          </a:p>
        </p:txBody>
      </p:sp>
      <p:sp>
        <p:nvSpPr>
          <p:cNvPr id="13315" name="Rectangle 3"/>
          <p:cNvSpPr>
            <a:spLocks noGrp="1" noChangeArrowheads="1"/>
          </p:cNvSpPr>
          <p:nvPr>
            <p:ph type="body" idx="1"/>
          </p:nvPr>
        </p:nvSpPr>
        <p:spPr>
          <a:xfrm>
            <a:off x="266700" y="2205038"/>
            <a:ext cx="8763000" cy="4267200"/>
          </a:xfrm>
        </p:spPr>
        <p:txBody>
          <a:bodyPr/>
          <a:lstStyle/>
          <a:p>
            <a:pPr marL="0" indent="0" eaLnBrk="1" hangingPunct="1">
              <a:lnSpc>
                <a:spcPct val="90000"/>
              </a:lnSpc>
              <a:spcBef>
                <a:spcPct val="0"/>
              </a:spcBef>
              <a:spcAft>
                <a:spcPts val="600"/>
              </a:spcAft>
              <a:buClr>
                <a:srgbClr val="3333CC"/>
              </a:buClr>
              <a:buNone/>
              <a:defRPr/>
            </a:pPr>
            <a:r>
              <a:rPr lang="en-US" altLang="en-US" sz="2400" u="sng" dirty="0">
                <a:solidFill>
                  <a:srgbClr val="000000"/>
                </a:solidFill>
              </a:rPr>
              <a:t>Auditor’s Responsibilities Under Uniform Guidance</a:t>
            </a:r>
            <a:r>
              <a:rPr lang="en-US" altLang="en-US" sz="2400" dirty="0">
                <a:solidFill>
                  <a:srgbClr val="000000"/>
                </a:solidFill>
              </a:rPr>
              <a:t>:</a:t>
            </a:r>
          </a:p>
          <a:p>
            <a:pPr eaLnBrk="1" hangingPunct="1">
              <a:lnSpc>
                <a:spcPct val="90000"/>
              </a:lnSpc>
              <a:spcBef>
                <a:spcPct val="0"/>
              </a:spcBef>
              <a:spcAft>
                <a:spcPts val="600"/>
              </a:spcAft>
              <a:buClr>
                <a:srgbClr val="3333CC"/>
              </a:buClr>
              <a:defRPr/>
            </a:pPr>
            <a:r>
              <a:rPr lang="en-US" altLang="en-US" sz="2000" dirty="0">
                <a:solidFill>
                  <a:srgbClr val="000000"/>
                </a:solidFill>
              </a:rPr>
              <a:t>Identify and assess the risk of a material noncompliance and design and perform audit procedures responsive to those risks</a:t>
            </a:r>
          </a:p>
          <a:p>
            <a:pPr eaLnBrk="1" hangingPunct="1">
              <a:lnSpc>
                <a:spcPct val="90000"/>
              </a:lnSpc>
              <a:spcBef>
                <a:spcPct val="0"/>
              </a:spcBef>
              <a:spcAft>
                <a:spcPts val="600"/>
              </a:spcAft>
              <a:buClr>
                <a:srgbClr val="3333CC"/>
              </a:buClr>
              <a:defRPr/>
            </a:pPr>
            <a:r>
              <a:rPr lang="en-US" altLang="en-US" sz="2000" dirty="0">
                <a:solidFill>
                  <a:srgbClr val="000000"/>
                </a:solidFill>
              </a:rPr>
              <a:t>Plan and perform the audit to obtain reasonable assurance about whether the auditee has complied with terms and conditions of federal awards applicable to major programs.</a:t>
            </a:r>
          </a:p>
          <a:p>
            <a:pPr eaLnBrk="1" hangingPunct="1">
              <a:lnSpc>
                <a:spcPct val="90000"/>
              </a:lnSpc>
              <a:spcBef>
                <a:spcPct val="0"/>
              </a:spcBef>
              <a:spcAft>
                <a:spcPts val="600"/>
              </a:spcAft>
              <a:buClr>
                <a:srgbClr val="3333CC"/>
              </a:buClr>
              <a:defRPr/>
            </a:pPr>
            <a:r>
              <a:rPr lang="en-US" altLang="en-US" sz="2000" dirty="0">
                <a:solidFill>
                  <a:srgbClr val="000000"/>
                </a:solidFill>
              </a:rPr>
              <a:t>To obtain an understanding on internal control’s relevant to the audit in order to design audit procedures</a:t>
            </a:r>
          </a:p>
          <a:p>
            <a:pPr eaLnBrk="1" hangingPunct="1">
              <a:lnSpc>
                <a:spcPct val="90000"/>
              </a:lnSpc>
              <a:spcBef>
                <a:spcPct val="0"/>
              </a:spcBef>
              <a:spcAft>
                <a:spcPts val="600"/>
              </a:spcAft>
              <a:buClr>
                <a:srgbClr val="3333CC"/>
              </a:buClr>
              <a:defRPr/>
            </a:pPr>
            <a:r>
              <a:rPr lang="en-US" altLang="en-US" sz="2000" dirty="0">
                <a:solidFill>
                  <a:srgbClr val="000000"/>
                </a:solidFill>
              </a:rPr>
              <a:t>To test and report on internal control over compliance </a:t>
            </a:r>
          </a:p>
          <a:p>
            <a:pPr eaLnBrk="1" hangingPunct="1">
              <a:lnSpc>
                <a:spcPct val="90000"/>
              </a:lnSpc>
              <a:spcBef>
                <a:spcPct val="0"/>
              </a:spcBef>
              <a:spcAft>
                <a:spcPts val="600"/>
              </a:spcAft>
              <a:buClr>
                <a:srgbClr val="3333CC"/>
              </a:buClr>
              <a:defRPr/>
            </a:pPr>
            <a:r>
              <a:rPr lang="en-US" altLang="en-US" sz="2000" dirty="0">
                <a:solidFill>
                  <a:srgbClr val="000000"/>
                </a:solidFill>
              </a:rPr>
              <a:t>Exercise professional judgment and maintain professional skepticism</a:t>
            </a:r>
          </a:p>
        </p:txBody>
      </p:sp>
      <p:sp>
        <p:nvSpPr>
          <p:cNvPr id="2" name="Footer Placeholder 1"/>
          <p:cNvSpPr>
            <a:spLocks noGrp="1"/>
          </p:cNvSpPr>
          <p:nvPr>
            <p:ph type="ftr" sz="quarter" idx="11"/>
          </p:nvPr>
        </p:nvSpPr>
        <p:spPr>
          <a:xfrm>
            <a:off x="2607075" y="6322219"/>
            <a:ext cx="3929849" cy="300038"/>
          </a:xfrm>
        </p:spPr>
        <p:txBody>
          <a:bodyPr/>
          <a:lstStyle/>
          <a:p>
            <a:pPr>
              <a:defRPr/>
            </a:pPr>
            <a:r>
              <a:rPr lang="en-US" sz="1200" dirty="0"/>
              <a:t>Duplantier, Hrapmann, Hogan and Maher, CPAs</a:t>
            </a:r>
          </a:p>
        </p:txBody>
      </p:sp>
    </p:spTree>
    <p:extLst>
      <p:ext uri="{BB962C8B-B14F-4D97-AF65-F5344CB8AC3E}">
        <p14:creationId xmlns:p14="http://schemas.microsoft.com/office/powerpoint/2010/main" val="14732672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a:extLst>
              <a:ext uri="{FF2B5EF4-FFF2-40B4-BE49-F238E27FC236}">
                <a16:creationId xmlns:a16="http://schemas.microsoft.com/office/drawing/2014/main" id="{493289F3-0949-47B9-8D83-A9799007CDCB}"/>
              </a:ext>
            </a:extLst>
          </p:cNvPr>
          <p:cNvSpPr>
            <a:spLocks noGrp="1" noChangeArrowheads="1"/>
          </p:cNvSpPr>
          <p:nvPr>
            <p:ph type="title"/>
          </p:nvPr>
        </p:nvSpPr>
        <p:spPr>
          <a:xfrm>
            <a:off x="685801" y="214314"/>
            <a:ext cx="7629525" cy="1309687"/>
          </a:xfrm>
        </p:spPr>
        <p:txBody>
          <a:bodyPr/>
          <a:lstStyle/>
          <a:p>
            <a:pPr algn="ctr" eaLnBrk="1" hangingPunct="1"/>
            <a:r>
              <a:rPr lang="en-US" altLang="en-US" sz="2500" dirty="0"/>
              <a:t>Single Audit</a:t>
            </a:r>
            <a:br>
              <a:rPr lang="en-US" altLang="en-US" sz="2500" dirty="0"/>
            </a:br>
            <a:r>
              <a:rPr lang="en-US" altLang="en-US" sz="2500" dirty="0"/>
              <a:t>Schedule of Expenditures of Federal Awards</a:t>
            </a:r>
            <a:br>
              <a:rPr lang="en-US" altLang="en-US" sz="2500" dirty="0"/>
            </a:br>
            <a:endParaRPr lang="en-US" altLang="en-US" sz="2500" dirty="0"/>
          </a:p>
        </p:txBody>
      </p:sp>
      <p:graphicFrame>
        <p:nvGraphicFramePr>
          <p:cNvPr id="6" name="Object 5"/>
          <p:cNvGraphicFramePr>
            <a:graphicFrameLocks noChangeAspect="1"/>
          </p:cNvGraphicFramePr>
          <p:nvPr>
            <p:extLst>
              <p:ext uri="{D42A27DB-BD31-4B8C-83A1-F6EECF244321}">
                <p14:modId xmlns:p14="http://schemas.microsoft.com/office/powerpoint/2010/main" val="2323275444"/>
              </p:ext>
            </p:extLst>
          </p:nvPr>
        </p:nvGraphicFramePr>
        <p:xfrm>
          <a:off x="444162" y="1777768"/>
          <a:ext cx="8524875" cy="4560888"/>
        </p:xfrm>
        <a:graphic>
          <a:graphicData uri="http://schemas.openxmlformats.org/presentationml/2006/ole">
            <mc:AlternateContent xmlns:mc="http://schemas.openxmlformats.org/markup-compatibility/2006">
              <mc:Choice xmlns:v="urn:schemas-microsoft-com:vml" Requires="v">
                <p:oleObj spid="_x0000_s5123" name="Worksheet" r:id="rId3" imgW="7101698" imgH="3817431" progId="Excel.Sheet.12">
                  <p:embed/>
                </p:oleObj>
              </mc:Choice>
              <mc:Fallback>
                <p:oleObj name="Worksheet" r:id="rId3" imgW="7101698" imgH="3817431" progId="Excel.Sheet.12">
                  <p:embed/>
                  <p:pic>
                    <p:nvPicPr>
                      <p:cNvPr id="0" name=""/>
                      <p:cNvPicPr/>
                      <p:nvPr/>
                    </p:nvPicPr>
                    <p:blipFill>
                      <a:blip r:embed="rId4"/>
                      <a:stretch>
                        <a:fillRect/>
                      </a:stretch>
                    </p:blipFill>
                    <p:spPr>
                      <a:xfrm>
                        <a:off x="444162" y="1777768"/>
                        <a:ext cx="8524875" cy="4560888"/>
                      </a:xfrm>
                      <a:prstGeom prst="rect">
                        <a:avLst/>
                      </a:prstGeom>
                    </p:spPr>
                  </p:pic>
                </p:oleObj>
              </mc:Fallback>
            </mc:AlternateContent>
          </a:graphicData>
        </a:graphic>
      </p:graphicFrame>
      <p:sp>
        <p:nvSpPr>
          <p:cNvPr id="2" name="Footer Placeholder 1"/>
          <p:cNvSpPr>
            <a:spLocks noGrp="1"/>
          </p:cNvSpPr>
          <p:nvPr>
            <p:ph type="ftr" sz="quarter" idx="11"/>
          </p:nvPr>
        </p:nvSpPr>
        <p:spPr>
          <a:xfrm>
            <a:off x="2596360" y="6338656"/>
            <a:ext cx="3951280" cy="305030"/>
          </a:xfrm>
        </p:spPr>
        <p:txBody>
          <a:bodyPr/>
          <a:lstStyle/>
          <a:p>
            <a:pPr>
              <a:defRPr/>
            </a:pPr>
            <a:r>
              <a:rPr lang="en-US" sz="1200" dirty="0"/>
              <a:t>Duplantier, Hrapmann, Hogan and Maher, CPAs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a:extLst>
              <a:ext uri="{FF2B5EF4-FFF2-40B4-BE49-F238E27FC236}">
                <a16:creationId xmlns:a16="http://schemas.microsoft.com/office/drawing/2014/main" id="{67423AE2-BD5F-4696-8E26-3450B05AC358}"/>
              </a:ext>
            </a:extLst>
          </p:cNvPr>
          <p:cNvSpPr>
            <a:spLocks noGrp="1" noChangeArrowheads="1"/>
          </p:cNvSpPr>
          <p:nvPr>
            <p:ph type="title"/>
          </p:nvPr>
        </p:nvSpPr>
        <p:spPr>
          <a:xfrm>
            <a:off x="599873" y="554782"/>
            <a:ext cx="7696200" cy="1309687"/>
          </a:xfrm>
        </p:spPr>
        <p:txBody>
          <a:bodyPr/>
          <a:lstStyle/>
          <a:p>
            <a:pPr algn="ctr" eaLnBrk="1" hangingPunct="1"/>
            <a:r>
              <a:rPr lang="en-US" altLang="en-US" sz="2800" dirty="0"/>
              <a:t>Single Audit</a:t>
            </a:r>
            <a:br>
              <a:rPr lang="en-US" altLang="en-US" sz="2800" dirty="0"/>
            </a:br>
            <a:r>
              <a:rPr lang="en-US" altLang="en-US" sz="2800" dirty="0"/>
              <a:t>Programs Tested as Major Programs</a:t>
            </a:r>
            <a:br>
              <a:rPr lang="en-US" altLang="en-US" sz="2800" dirty="0"/>
            </a:br>
            <a:endParaRPr lang="en-US" altLang="en-US" sz="2800" dirty="0"/>
          </a:p>
        </p:txBody>
      </p:sp>
      <p:graphicFrame>
        <p:nvGraphicFramePr>
          <p:cNvPr id="2" name="Object 1">
            <a:extLst>
              <a:ext uri="{FF2B5EF4-FFF2-40B4-BE49-F238E27FC236}">
                <a16:creationId xmlns:a16="http://schemas.microsoft.com/office/drawing/2014/main" id="{EDABB8D5-E833-4DB4-BF8E-61E7713A9CB8}"/>
              </a:ext>
            </a:extLst>
          </p:cNvPr>
          <p:cNvGraphicFramePr>
            <a:graphicFrameLocks noChangeAspect="1"/>
          </p:cNvGraphicFramePr>
          <p:nvPr>
            <p:extLst>
              <p:ext uri="{D42A27DB-BD31-4B8C-83A1-F6EECF244321}">
                <p14:modId xmlns:p14="http://schemas.microsoft.com/office/powerpoint/2010/main" val="3864810804"/>
              </p:ext>
            </p:extLst>
          </p:nvPr>
        </p:nvGraphicFramePr>
        <p:xfrm>
          <a:off x="894556" y="2572543"/>
          <a:ext cx="7354887" cy="1712913"/>
        </p:xfrm>
        <a:graphic>
          <a:graphicData uri="http://schemas.openxmlformats.org/presentationml/2006/ole">
            <mc:AlternateContent xmlns:mc="http://schemas.openxmlformats.org/markup-compatibility/2006">
              <mc:Choice xmlns:v="urn:schemas-microsoft-com:vml" Requires="v">
                <p:oleObj spid="_x0000_s6147" name="Worksheet" r:id="rId3" imgW="9448942" imgH="2194419" progId="Excel.Sheet.12">
                  <p:embed/>
                </p:oleObj>
              </mc:Choice>
              <mc:Fallback>
                <p:oleObj name="Worksheet" r:id="rId3" imgW="9448942" imgH="2194419" progId="Excel.Sheet.12">
                  <p:embed/>
                  <p:pic>
                    <p:nvPicPr>
                      <p:cNvPr id="0" name=""/>
                      <p:cNvPicPr/>
                      <p:nvPr/>
                    </p:nvPicPr>
                    <p:blipFill>
                      <a:blip r:embed="rId4"/>
                      <a:stretch>
                        <a:fillRect/>
                      </a:stretch>
                    </p:blipFill>
                    <p:spPr>
                      <a:xfrm>
                        <a:off x="894556" y="2572543"/>
                        <a:ext cx="7354887" cy="1712913"/>
                      </a:xfrm>
                      <a:prstGeom prst="rect">
                        <a:avLst/>
                      </a:prstGeom>
                    </p:spPr>
                  </p:pic>
                </p:oleObj>
              </mc:Fallback>
            </mc:AlternateContent>
          </a:graphicData>
        </a:graphic>
      </p:graphicFrame>
      <p:sp>
        <p:nvSpPr>
          <p:cNvPr id="3" name="Footer Placeholder 2"/>
          <p:cNvSpPr>
            <a:spLocks noGrp="1"/>
          </p:cNvSpPr>
          <p:nvPr>
            <p:ph type="ftr" sz="quarter" idx="11"/>
          </p:nvPr>
        </p:nvSpPr>
        <p:spPr>
          <a:xfrm>
            <a:off x="2483551" y="6366397"/>
            <a:ext cx="4176898" cy="277289"/>
          </a:xfrm>
        </p:spPr>
        <p:txBody>
          <a:bodyPr/>
          <a:lstStyle/>
          <a:p>
            <a:pPr>
              <a:defRPr/>
            </a:pPr>
            <a:r>
              <a:rPr lang="en-US" sz="1200" dirty="0"/>
              <a:t>Duplantier, Hrapmann, Hogan and Maher, CPAs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926AC5A9-371A-4EB3-883B-DBAA8BD28852}"/>
              </a:ext>
            </a:extLst>
          </p:cNvPr>
          <p:cNvSpPr>
            <a:spLocks noGrp="1" noChangeArrowheads="1"/>
          </p:cNvSpPr>
          <p:nvPr>
            <p:ph type="ctrTitle"/>
          </p:nvPr>
        </p:nvSpPr>
        <p:spPr>
          <a:xfrm>
            <a:off x="914400" y="1219200"/>
            <a:ext cx="7772400" cy="1462088"/>
          </a:xfrm>
        </p:spPr>
        <p:txBody>
          <a:bodyPr/>
          <a:lstStyle/>
          <a:p>
            <a:pPr algn="ctr" eaLnBrk="1" hangingPunct="1">
              <a:defRPr/>
            </a:pPr>
            <a:r>
              <a:rPr lang="en-US" altLang="en-US" sz="6500" dirty="0">
                <a:effectLst>
                  <a:outerShdw blurRad="50800" dist="38100" dir="13500000" algn="br" rotWithShape="0">
                    <a:prstClr val="black">
                      <a:alpha val="40000"/>
                    </a:prstClr>
                  </a:outerShdw>
                </a:effectLst>
                <a:latin typeface="Times New Roman" pitchFamily="18" charset="0"/>
                <a:cs typeface="Times New Roman" pitchFamily="18" charset="0"/>
              </a:rPr>
              <a:t>Rental Properties</a:t>
            </a:r>
          </a:p>
        </p:txBody>
      </p:sp>
      <p:pic>
        <p:nvPicPr>
          <p:cNvPr id="28675" name="Picture 1">
            <a:extLst>
              <a:ext uri="{FF2B5EF4-FFF2-40B4-BE49-F238E27FC236}">
                <a16:creationId xmlns:a16="http://schemas.microsoft.com/office/drawing/2014/main" id="{1BDE41F5-1BEB-49D6-86AD-B18FB2991AD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86125" y="4191001"/>
            <a:ext cx="2190750" cy="105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a:extLst>
              <a:ext uri="{FF2B5EF4-FFF2-40B4-BE49-F238E27FC236}">
                <a16:creationId xmlns:a16="http://schemas.microsoft.com/office/drawing/2014/main" id="{783DA6C4-452A-E43D-D96B-6CD69D372688}"/>
              </a:ext>
            </a:extLst>
          </p:cNvPr>
          <p:cNvSpPr>
            <a:spLocks noGrp="1"/>
          </p:cNvSpPr>
          <p:nvPr>
            <p:ph type="ftr" sz="quarter" idx="11"/>
          </p:nvPr>
        </p:nvSpPr>
        <p:spPr>
          <a:xfrm>
            <a:off x="2726436" y="6400800"/>
            <a:ext cx="3691128" cy="259080"/>
          </a:xfrm>
        </p:spPr>
        <p:txBody>
          <a:bodyPr/>
          <a:lstStyle/>
          <a:p>
            <a:pPr>
              <a:defRPr/>
            </a:pPr>
            <a:r>
              <a:rPr lang="en-US" sz="1200" dirty="0"/>
              <a:t>Duplantier, </a:t>
            </a:r>
            <a:r>
              <a:rPr lang="en-US" sz="1200" dirty="0" err="1"/>
              <a:t>Hrapmann</a:t>
            </a:r>
            <a:r>
              <a:rPr lang="en-US" sz="1200" dirty="0"/>
              <a:t>, Hogan and Maher, CPAs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C3FD2AE2-3B89-4610-8DB8-81637D3FE929}"/>
              </a:ext>
            </a:extLst>
          </p:cNvPr>
          <p:cNvSpPr>
            <a:spLocks noGrp="1" noChangeArrowheads="1"/>
          </p:cNvSpPr>
          <p:nvPr>
            <p:ph type="title"/>
          </p:nvPr>
        </p:nvSpPr>
        <p:spPr>
          <a:xfrm>
            <a:off x="685800" y="757441"/>
            <a:ext cx="7793038" cy="1462087"/>
          </a:xfrm>
        </p:spPr>
        <p:txBody>
          <a:bodyPr/>
          <a:lstStyle/>
          <a:p>
            <a:pPr algn="ctr" eaLnBrk="1" hangingPunct="1"/>
            <a:r>
              <a:rPr lang="en-US" altLang="en-US" sz="4000" dirty="0"/>
              <a:t>Summary of Audit Results</a:t>
            </a:r>
            <a:br>
              <a:rPr lang="en-US" altLang="en-US" sz="4000" dirty="0"/>
            </a:br>
            <a:endParaRPr lang="en-US" altLang="en-US" sz="4000" dirty="0"/>
          </a:p>
        </p:txBody>
      </p:sp>
      <p:graphicFrame>
        <p:nvGraphicFramePr>
          <p:cNvPr id="2" name="Object 1"/>
          <p:cNvGraphicFramePr>
            <a:graphicFrameLocks noChangeAspect="1"/>
          </p:cNvGraphicFramePr>
          <p:nvPr>
            <p:extLst>
              <p:ext uri="{D42A27DB-BD31-4B8C-83A1-F6EECF244321}">
                <p14:modId xmlns:p14="http://schemas.microsoft.com/office/powerpoint/2010/main" val="161648760"/>
              </p:ext>
            </p:extLst>
          </p:nvPr>
        </p:nvGraphicFramePr>
        <p:xfrm>
          <a:off x="685800" y="2109788"/>
          <a:ext cx="7910513" cy="3635375"/>
        </p:xfrm>
        <a:graphic>
          <a:graphicData uri="http://schemas.openxmlformats.org/presentationml/2006/ole">
            <mc:AlternateContent xmlns:mc="http://schemas.openxmlformats.org/markup-compatibility/2006">
              <mc:Choice xmlns:v="urn:schemas-microsoft-com:vml" Requires="v">
                <p:oleObj spid="_x0000_s7171" name="Worksheet" r:id="rId3" imgW="7909773" imgH="3634599" progId="Excel.Sheet.12">
                  <p:embed/>
                </p:oleObj>
              </mc:Choice>
              <mc:Fallback>
                <p:oleObj name="Worksheet" r:id="rId3" imgW="7909773" imgH="3634599" progId="Excel.Sheet.12">
                  <p:embed/>
                  <p:pic>
                    <p:nvPicPr>
                      <p:cNvPr id="2" name="Object 1"/>
                      <p:cNvPicPr/>
                      <p:nvPr/>
                    </p:nvPicPr>
                    <p:blipFill>
                      <a:blip r:embed="rId4"/>
                      <a:stretch>
                        <a:fillRect/>
                      </a:stretch>
                    </p:blipFill>
                    <p:spPr>
                      <a:xfrm>
                        <a:off x="685800" y="2109788"/>
                        <a:ext cx="7910513" cy="3635375"/>
                      </a:xfrm>
                      <a:prstGeom prst="rect">
                        <a:avLst/>
                      </a:prstGeom>
                    </p:spPr>
                  </p:pic>
                </p:oleObj>
              </mc:Fallback>
            </mc:AlternateContent>
          </a:graphicData>
        </a:graphic>
      </p:graphicFrame>
      <p:sp>
        <p:nvSpPr>
          <p:cNvPr id="3" name="Footer Placeholder 2"/>
          <p:cNvSpPr>
            <a:spLocks noGrp="1"/>
          </p:cNvSpPr>
          <p:nvPr>
            <p:ph type="ftr" sz="quarter" idx="11"/>
          </p:nvPr>
        </p:nvSpPr>
        <p:spPr>
          <a:xfrm>
            <a:off x="2470234" y="6300216"/>
            <a:ext cx="4203531" cy="267270"/>
          </a:xfrm>
        </p:spPr>
        <p:txBody>
          <a:bodyPr/>
          <a:lstStyle/>
          <a:p>
            <a:pPr>
              <a:defRPr/>
            </a:pPr>
            <a:r>
              <a:rPr lang="en-US" sz="1200" dirty="0"/>
              <a:t>Duplantier, Hrapmann, Hogan and Maher, CPAs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a:extLst>
              <a:ext uri="{FF2B5EF4-FFF2-40B4-BE49-F238E27FC236}">
                <a16:creationId xmlns:a16="http://schemas.microsoft.com/office/drawing/2014/main" id="{88901517-96F2-4F47-802E-888A120FDD3D}"/>
              </a:ext>
            </a:extLst>
          </p:cNvPr>
          <p:cNvSpPr>
            <a:spLocks noGrp="1" noChangeArrowheads="1"/>
          </p:cNvSpPr>
          <p:nvPr>
            <p:ph type="title"/>
          </p:nvPr>
        </p:nvSpPr>
        <p:spPr>
          <a:xfrm>
            <a:off x="419100" y="174951"/>
            <a:ext cx="8305800" cy="1614487"/>
          </a:xfrm>
        </p:spPr>
        <p:txBody>
          <a:bodyPr/>
          <a:lstStyle/>
          <a:p>
            <a:pPr algn="ctr" eaLnBrk="1" hangingPunct="1"/>
            <a:r>
              <a:rPr lang="en-US" altLang="en-US" sz="2500" dirty="0"/>
              <a:t>Rental Properties</a:t>
            </a:r>
            <a:br>
              <a:rPr lang="en-US" altLang="en-US" sz="2500" dirty="0"/>
            </a:br>
            <a:r>
              <a:rPr lang="en-US" altLang="en-US" sz="2500" dirty="0"/>
              <a:t>Condensed Statements of Net Position</a:t>
            </a:r>
            <a:br>
              <a:rPr lang="en-US" altLang="en-US" sz="2500" dirty="0"/>
            </a:br>
            <a:r>
              <a:rPr lang="en-US" altLang="en-US" sz="2500" dirty="0"/>
              <a:t>June 30, 2023</a:t>
            </a:r>
            <a:br>
              <a:rPr lang="en-US" altLang="en-US" sz="2500" dirty="0"/>
            </a:br>
            <a:endParaRPr lang="en-US" altLang="en-US" sz="2500" dirty="0"/>
          </a:p>
        </p:txBody>
      </p:sp>
      <p:graphicFrame>
        <p:nvGraphicFramePr>
          <p:cNvPr id="3" name="Object 2"/>
          <p:cNvGraphicFramePr>
            <a:graphicFrameLocks noChangeAspect="1"/>
          </p:cNvGraphicFramePr>
          <p:nvPr>
            <p:extLst>
              <p:ext uri="{D42A27DB-BD31-4B8C-83A1-F6EECF244321}">
                <p14:modId xmlns:p14="http://schemas.microsoft.com/office/powerpoint/2010/main" val="3671811555"/>
              </p:ext>
            </p:extLst>
          </p:nvPr>
        </p:nvGraphicFramePr>
        <p:xfrm>
          <a:off x="801688" y="2206625"/>
          <a:ext cx="7505700" cy="3306763"/>
        </p:xfrm>
        <a:graphic>
          <a:graphicData uri="http://schemas.openxmlformats.org/presentationml/2006/ole">
            <mc:AlternateContent xmlns:mc="http://schemas.openxmlformats.org/markup-compatibility/2006">
              <mc:Choice xmlns:v="urn:schemas-microsoft-com:vml" Requires="v">
                <p:oleObj spid="_x0000_s8195" name="Worksheet" r:id="rId3" imgW="7490425" imgH="3307111" progId="Excel.Sheet.12">
                  <p:embed/>
                </p:oleObj>
              </mc:Choice>
              <mc:Fallback>
                <p:oleObj name="Worksheet" r:id="rId3" imgW="7490425" imgH="3307111" progId="Excel.Sheet.12">
                  <p:embed/>
                  <p:pic>
                    <p:nvPicPr>
                      <p:cNvPr id="0" name=""/>
                      <p:cNvPicPr/>
                      <p:nvPr/>
                    </p:nvPicPr>
                    <p:blipFill>
                      <a:blip r:embed="rId4"/>
                      <a:stretch>
                        <a:fillRect/>
                      </a:stretch>
                    </p:blipFill>
                    <p:spPr>
                      <a:xfrm>
                        <a:off x="801688" y="2206625"/>
                        <a:ext cx="7505700" cy="3306763"/>
                      </a:xfrm>
                      <a:prstGeom prst="rect">
                        <a:avLst/>
                      </a:prstGeom>
                    </p:spPr>
                  </p:pic>
                </p:oleObj>
              </mc:Fallback>
            </mc:AlternateContent>
          </a:graphicData>
        </a:graphic>
      </p:graphicFrame>
      <p:sp>
        <p:nvSpPr>
          <p:cNvPr id="2" name="Footer Placeholder 1"/>
          <p:cNvSpPr>
            <a:spLocks noGrp="1"/>
          </p:cNvSpPr>
          <p:nvPr>
            <p:ph type="ftr" sz="quarter" idx="11"/>
          </p:nvPr>
        </p:nvSpPr>
        <p:spPr>
          <a:xfrm>
            <a:off x="2596360" y="6345383"/>
            <a:ext cx="3951280" cy="298303"/>
          </a:xfrm>
        </p:spPr>
        <p:txBody>
          <a:bodyPr/>
          <a:lstStyle/>
          <a:p>
            <a:pPr>
              <a:defRPr/>
            </a:pPr>
            <a:r>
              <a:rPr lang="en-US" sz="1200" dirty="0"/>
              <a:t>Duplantier, Hrapmann, Hogan and Maher, CPAs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4">
            <a:extLst>
              <a:ext uri="{FF2B5EF4-FFF2-40B4-BE49-F238E27FC236}">
                <a16:creationId xmlns:a16="http://schemas.microsoft.com/office/drawing/2014/main" id="{F8728915-8812-4CCA-B9CC-75D02DE7B8A9}"/>
              </a:ext>
            </a:extLst>
          </p:cNvPr>
          <p:cNvSpPr>
            <a:spLocks noGrp="1" noChangeArrowheads="1"/>
          </p:cNvSpPr>
          <p:nvPr>
            <p:ph type="title"/>
          </p:nvPr>
        </p:nvSpPr>
        <p:spPr>
          <a:xfrm>
            <a:off x="460376" y="18288"/>
            <a:ext cx="8305800" cy="1828800"/>
          </a:xfrm>
        </p:spPr>
        <p:txBody>
          <a:bodyPr/>
          <a:lstStyle/>
          <a:p>
            <a:pPr algn="ctr" eaLnBrk="1" hangingPunct="1"/>
            <a:r>
              <a:rPr lang="en-US" altLang="en-US" sz="2200" dirty="0"/>
              <a:t>Rental Properties</a:t>
            </a:r>
            <a:br>
              <a:rPr lang="en-US" altLang="en-US" sz="2200" dirty="0"/>
            </a:br>
            <a:r>
              <a:rPr lang="en-US" altLang="en-US" sz="2200" dirty="0"/>
              <a:t> Condensed Statements of Revenues, Expenses </a:t>
            </a:r>
            <a:br>
              <a:rPr lang="en-US" altLang="en-US" sz="2200" dirty="0"/>
            </a:br>
            <a:r>
              <a:rPr lang="en-US" altLang="en-US" sz="2200" dirty="0"/>
              <a:t>and Changes in Net Position</a:t>
            </a:r>
            <a:br>
              <a:rPr lang="en-US" altLang="en-US" sz="2200" dirty="0"/>
            </a:br>
            <a:r>
              <a:rPr lang="en-US" altLang="en-US" sz="2200" dirty="0"/>
              <a:t>For the year ended June 30, 2023</a:t>
            </a:r>
            <a:r>
              <a:rPr lang="en-US" altLang="en-US" sz="2500" dirty="0"/>
              <a:t/>
            </a:r>
            <a:br>
              <a:rPr lang="en-US" altLang="en-US" sz="2500" dirty="0"/>
            </a:br>
            <a:endParaRPr lang="en-US" altLang="en-US" sz="2000" dirty="0"/>
          </a:p>
        </p:txBody>
      </p:sp>
      <p:graphicFrame>
        <p:nvGraphicFramePr>
          <p:cNvPr id="3" name="Object 2"/>
          <p:cNvGraphicFramePr>
            <a:graphicFrameLocks noChangeAspect="1"/>
          </p:cNvGraphicFramePr>
          <p:nvPr>
            <p:extLst>
              <p:ext uri="{D42A27DB-BD31-4B8C-83A1-F6EECF244321}">
                <p14:modId xmlns:p14="http://schemas.microsoft.com/office/powerpoint/2010/main" val="2699143008"/>
              </p:ext>
            </p:extLst>
          </p:nvPr>
        </p:nvGraphicFramePr>
        <p:xfrm>
          <a:off x="1322388" y="2365375"/>
          <a:ext cx="6759575" cy="2674938"/>
        </p:xfrm>
        <a:graphic>
          <a:graphicData uri="http://schemas.openxmlformats.org/presentationml/2006/ole">
            <mc:AlternateContent xmlns:mc="http://schemas.openxmlformats.org/markup-compatibility/2006">
              <mc:Choice xmlns:v="urn:schemas-microsoft-com:vml" Requires="v">
                <p:oleObj spid="_x0000_s9219" name="Worksheet" r:id="rId3" imgW="6758905" imgH="2674620" progId="Excel.Sheet.12">
                  <p:embed/>
                </p:oleObj>
              </mc:Choice>
              <mc:Fallback>
                <p:oleObj name="Worksheet" r:id="rId3" imgW="6758905" imgH="2674620" progId="Excel.Sheet.12">
                  <p:embed/>
                  <p:pic>
                    <p:nvPicPr>
                      <p:cNvPr id="0" name=""/>
                      <p:cNvPicPr/>
                      <p:nvPr/>
                    </p:nvPicPr>
                    <p:blipFill>
                      <a:blip r:embed="rId4"/>
                      <a:stretch>
                        <a:fillRect/>
                      </a:stretch>
                    </p:blipFill>
                    <p:spPr>
                      <a:xfrm>
                        <a:off x="1322388" y="2365375"/>
                        <a:ext cx="6759575" cy="2674938"/>
                      </a:xfrm>
                      <a:prstGeom prst="rect">
                        <a:avLst/>
                      </a:prstGeom>
                    </p:spPr>
                  </p:pic>
                </p:oleObj>
              </mc:Fallback>
            </mc:AlternateContent>
          </a:graphicData>
        </a:graphic>
      </p:graphicFrame>
      <p:sp>
        <p:nvSpPr>
          <p:cNvPr id="2" name="Footer Placeholder 1"/>
          <p:cNvSpPr>
            <a:spLocks noGrp="1"/>
          </p:cNvSpPr>
          <p:nvPr>
            <p:ph type="ftr" sz="quarter" idx="11"/>
          </p:nvPr>
        </p:nvSpPr>
        <p:spPr>
          <a:xfrm>
            <a:off x="2580149" y="6303145"/>
            <a:ext cx="3983701" cy="312591"/>
          </a:xfrm>
        </p:spPr>
        <p:txBody>
          <a:bodyPr/>
          <a:lstStyle/>
          <a:p>
            <a:pPr>
              <a:defRPr/>
            </a:pPr>
            <a:r>
              <a:rPr lang="en-US" sz="1200" dirty="0"/>
              <a:t>Duplantier, Hrapmann, Hogan and Maher, CPAs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a:extLst>
              <a:ext uri="{FF2B5EF4-FFF2-40B4-BE49-F238E27FC236}">
                <a16:creationId xmlns:a16="http://schemas.microsoft.com/office/drawing/2014/main" id="{F40CBCEF-68D4-48BB-A954-5DDE97261D91}"/>
              </a:ext>
            </a:extLst>
          </p:cNvPr>
          <p:cNvSpPr>
            <a:spLocks noGrp="1" noChangeArrowheads="1"/>
          </p:cNvSpPr>
          <p:nvPr>
            <p:ph type="title"/>
          </p:nvPr>
        </p:nvSpPr>
        <p:spPr>
          <a:xfrm>
            <a:off x="419099" y="214314"/>
            <a:ext cx="8305800" cy="1614487"/>
          </a:xfrm>
        </p:spPr>
        <p:txBody>
          <a:bodyPr/>
          <a:lstStyle/>
          <a:p>
            <a:pPr algn="ctr" eaLnBrk="1" hangingPunct="1"/>
            <a:r>
              <a:rPr lang="en-US" altLang="en-US" sz="2500" dirty="0"/>
              <a:t>Rental Properties</a:t>
            </a:r>
            <a:br>
              <a:rPr lang="en-US" altLang="en-US" sz="2500" dirty="0"/>
            </a:br>
            <a:r>
              <a:rPr lang="en-US" altLang="en-US" sz="2500" dirty="0"/>
              <a:t>Condensed Statements of Cash Flows</a:t>
            </a:r>
            <a:br>
              <a:rPr lang="en-US" altLang="en-US" sz="2500" dirty="0"/>
            </a:br>
            <a:r>
              <a:rPr lang="en-US" altLang="en-US" sz="2500" dirty="0"/>
              <a:t>June 30, 2023</a:t>
            </a:r>
            <a:br>
              <a:rPr lang="en-US" altLang="en-US" sz="2500" dirty="0"/>
            </a:br>
            <a:endParaRPr lang="en-US" altLang="en-US" sz="2500" dirty="0"/>
          </a:p>
        </p:txBody>
      </p:sp>
      <p:graphicFrame>
        <p:nvGraphicFramePr>
          <p:cNvPr id="7" name="Object 6"/>
          <p:cNvGraphicFramePr>
            <a:graphicFrameLocks noChangeAspect="1"/>
          </p:cNvGraphicFramePr>
          <p:nvPr>
            <p:extLst>
              <p:ext uri="{D42A27DB-BD31-4B8C-83A1-F6EECF244321}">
                <p14:modId xmlns:p14="http://schemas.microsoft.com/office/powerpoint/2010/main" val="590217830"/>
              </p:ext>
            </p:extLst>
          </p:nvPr>
        </p:nvGraphicFramePr>
        <p:xfrm>
          <a:off x="728663" y="2365375"/>
          <a:ext cx="8131175" cy="2446338"/>
        </p:xfrm>
        <a:graphic>
          <a:graphicData uri="http://schemas.openxmlformats.org/presentationml/2006/ole">
            <mc:AlternateContent xmlns:mc="http://schemas.openxmlformats.org/markup-compatibility/2006">
              <mc:Choice xmlns:v="urn:schemas-microsoft-com:vml" Requires="v">
                <p:oleObj spid="_x0000_s10243" name="Worksheet" r:id="rId3" imgW="8130505" imgH="2445973" progId="Excel.Sheet.12">
                  <p:embed/>
                </p:oleObj>
              </mc:Choice>
              <mc:Fallback>
                <p:oleObj name="Worksheet" r:id="rId3" imgW="8130505" imgH="2445973" progId="Excel.Sheet.12">
                  <p:embed/>
                  <p:pic>
                    <p:nvPicPr>
                      <p:cNvPr id="3" name="Object 2"/>
                      <p:cNvPicPr/>
                      <p:nvPr/>
                    </p:nvPicPr>
                    <p:blipFill>
                      <a:blip r:embed="rId4"/>
                      <a:stretch>
                        <a:fillRect/>
                      </a:stretch>
                    </p:blipFill>
                    <p:spPr>
                      <a:xfrm>
                        <a:off x="728663" y="2365375"/>
                        <a:ext cx="8131175" cy="2446338"/>
                      </a:xfrm>
                      <a:prstGeom prst="rect">
                        <a:avLst/>
                      </a:prstGeom>
                    </p:spPr>
                  </p:pic>
                </p:oleObj>
              </mc:Fallback>
            </mc:AlternateContent>
          </a:graphicData>
        </a:graphic>
      </p:graphicFrame>
      <p:sp>
        <p:nvSpPr>
          <p:cNvPr id="2" name="Footer Placeholder 1"/>
          <p:cNvSpPr>
            <a:spLocks noGrp="1"/>
          </p:cNvSpPr>
          <p:nvPr>
            <p:ph type="ftr" sz="quarter" idx="11"/>
          </p:nvPr>
        </p:nvSpPr>
        <p:spPr>
          <a:xfrm>
            <a:off x="2591909" y="6361403"/>
            <a:ext cx="3960181" cy="282283"/>
          </a:xfrm>
        </p:spPr>
        <p:txBody>
          <a:bodyPr/>
          <a:lstStyle/>
          <a:p>
            <a:pPr>
              <a:defRPr/>
            </a:pPr>
            <a:r>
              <a:rPr lang="en-US" sz="1200" dirty="0"/>
              <a:t>Duplantier, Hrapmann, Hogan and Maher, CPAs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4">
            <a:extLst>
              <a:ext uri="{FF2B5EF4-FFF2-40B4-BE49-F238E27FC236}">
                <a16:creationId xmlns:a16="http://schemas.microsoft.com/office/drawing/2014/main" id="{008322EC-11C7-4985-8C11-97EA584DADBE}"/>
              </a:ext>
            </a:extLst>
          </p:cNvPr>
          <p:cNvSpPr>
            <a:spLocks noGrp="1" noChangeArrowheads="1"/>
          </p:cNvSpPr>
          <p:nvPr>
            <p:ph type="title"/>
          </p:nvPr>
        </p:nvSpPr>
        <p:spPr>
          <a:xfrm>
            <a:off x="521208" y="214314"/>
            <a:ext cx="8305800" cy="1614487"/>
          </a:xfrm>
        </p:spPr>
        <p:txBody>
          <a:bodyPr/>
          <a:lstStyle/>
          <a:p>
            <a:pPr algn="ctr" eaLnBrk="1" hangingPunct="1"/>
            <a:r>
              <a:rPr lang="en-US" altLang="en-US" sz="2500" dirty="0"/>
              <a:t>Rental Properties</a:t>
            </a:r>
            <a:br>
              <a:rPr lang="en-US" altLang="en-US" sz="2500" dirty="0"/>
            </a:br>
            <a:r>
              <a:rPr lang="en-US" altLang="en-US" sz="2500" dirty="0"/>
              <a:t>Distributions to Owners</a:t>
            </a:r>
            <a:br>
              <a:rPr lang="en-US" altLang="en-US" sz="2500" dirty="0"/>
            </a:br>
            <a:r>
              <a:rPr lang="en-US" altLang="en-US" sz="2500" dirty="0"/>
              <a:t>For the nine years ended June 30, 2023</a:t>
            </a:r>
            <a:br>
              <a:rPr lang="en-US" altLang="en-US" sz="2500" dirty="0"/>
            </a:br>
            <a:r>
              <a:rPr lang="en-US" altLang="en-US" sz="2500" dirty="0"/>
              <a:t>(in thousands)</a:t>
            </a:r>
          </a:p>
        </p:txBody>
      </p:sp>
      <p:graphicFrame>
        <p:nvGraphicFramePr>
          <p:cNvPr id="2" name="Object 1">
            <a:extLst>
              <a:ext uri="{FF2B5EF4-FFF2-40B4-BE49-F238E27FC236}">
                <a16:creationId xmlns:a16="http://schemas.microsoft.com/office/drawing/2014/main" id="{90A7EDEC-38AF-45F9-A690-2952610DF63C}"/>
              </a:ext>
            </a:extLst>
          </p:cNvPr>
          <p:cNvGraphicFramePr>
            <a:graphicFrameLocks noChangeAspect="1"/>
          </p:cNvGraphicFramePr>
          <p:nvPr>
            <p:extLst>
              <p:ext uri="{D42A27DB-BD31-4B8C-83A1-F6EECF244321}">
                <p14:modId xmlns:p14="http://schemas.microsoft.com/office/powerpoint/2010/main" val="3251915841"/>
              </p:ext>
            </p:extLst>
          </p:nvPr>
        </p:nvGraphicFramePr>
        <p:xfrm>
          <a:off x="233363" y="2232025"/>
          <a:ext cx="8315325" cy="3124200"/>
        </p:xfrm>
        <a:graphic>
          <a:graphicData uri="http://schemas.openxmlformats.org/presentationml/2006/ole">
            <mc:AlternateContent xmlns:mc="http://schemas.openxmlformats.org/markup-compatibility/2006">
              <mc:Choice xmlns:v="urn:schemas-microsoft-com:vml" Requires="v">
                <p:oleObj spid="_x0000_s11267" name="Worksheet" r:id="rId3" imgW="8313385" imgH="3124279" progId="Excel.Sheet.12">
                  <p:embed/>
                </p:oleObj>
              </mc:Choice>
              <mc:Fallback>
                <p:oleObj name="Worksheet" r:id="rId3" imgW="8313385" imgH="3124279" progId="Excel.Sheet.12">
                  <p:embed/>
                  <p:pic>
                    <p:nvPicPr>
                      <p:cNvPr id="0" name=""/>
                      <p:cNvPicPr/>
                      <p:nvPr/>
                    </p:nvPicPr>
                    <p:blipFill>
                      <a:blip r:embed="rId4"/>
                      <a:stretch>
                        <a:fillRect/>
                      </a:stretch>
                    </p:blipFill>
                    <p:spPr>
                      <a:xfrm>
                        <a:off x="233363" y="2232025"/>
                        <a:ext cx="8315325" cy="3124200"/>
                      </a:xfrm>
                      <a:prstGeom prst="rect">
                        <a:avLst/>
                      </a:prstGeom>
                    </p:spPr>
                  </p:pic>
                </p:oleObj>
              </mc:Fallback>
            </mc:AlternateContent>
          </a:graphicData>
        </a:graphic>
      </p:graphicFrame>
      <p:sp>
        <p:nvSpPr>
          <p:cNvPr id="3" name="Footer Placeholder 2"/>
          <p:cNvSpPr>
            <a:spLocks noGrp="1"/>
          </p:cNvSpPr>
          <p:nvPr>
            <p:ph type="ftr" sz="quarter" idx="11"/>
          </p:nvPr>
        </p:nvSpPr>
        <p:spPr>
          <a:xfrm>
            <a:off x="2373493" y="6348850"/>
            <a:ext cx="4035063" cy="294836"/>
          </a:xfrm>
        </p:spPr>
        <p:txBody>
          <a:bodyPr/>
          <a:lstStyle/>
          <a:p>
            <a:pPr>
              <a:defRPr/>
            </a:pPr>
            <a:r>
              <a:rPr lang="en-US" sz="1200" dirty="0"/>
              <a:t>Duplantier, Hrapmann, Hogan and Maher, CPAs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4">
            <a:extLst>
              <a:ext uri="{FF2B5EF4-FFF2-40B4-BE49-F238E27FC236}">
                <a16:creationId xmlns:a16="http://schemas.microsoft.com/office/drawing/2014/main" id="{9DC5F4F9-4344-4290-B502-B85B334C16DE}"/>
              </a:ext>
            </a:extLst>
          </p:cNvPr>
          <p:cNvSpPr>
            <a:spLocks noGrp="1" noChangeArrowheads="1"/>
          </p:cNvSpPr>
          <p:nvPr>
            <p:ph type="title"/>
          </p:nvPr>
        </p:nvSpPr>
        <p:spPr>
          <a:xfrm>
            <a:off x="425450" y="214314"/>
            <a:ext cx="8305800" cy="1614487"/>
          </a:xfrm>
        </p:spPr>
        <p:txBody>
          <a:bodyPr/>
          <a:lstStyle/>
          <a:p>
            <a:pPr algn="ctr" eaLnBrk="1" hangingPunct="1"/>
            <a:r>
              <a:rPr lang="en-US" altLang="en-US" sz="2500" dirty="0"/>
              <a:t>Rental Properties</a:t>
            </a:r>
            <a:br>
              <a:rPr lang="en-US" altLang="en-US" sz="2500" dirty="0"/>
            </a:br>
            <a:r>
              <a:rPr lang="en-US" altLang="en-US" sz="2500" dirty="0"/>
              <a:t>Contributions From Owners</a:t>
            </a:r>
            <a:br>
              <a:rPr lang="en-US" altLang="en-US" sz="2500" dirty="0"/>
            </a:br>
            <a:r>
              <a:rPr lang="en-US" altLang="en-US" sz="2500" dirty="0"/>
              <a:t>For the nine years ended June 30, 2023</a:t>
            </a:r>
            <a:br>
              <a:rPr lang="en-US" altLang="en-US" sz="2500" dirty="0"/>
            </a:br>
            <a:r>
              <a:rPr lang="en-US" altLang="en-US" sz="2500" dirty="0"/>
              <a:t>(in thousands)</a:t>
            </a:r>
          </a:p>
        </p:txBody>
      </p:sp>
      <p:graphicFrame>
        <p:nvGraphicFramePr>
          <p:cNvPr id="2" name="Object 1">
            <a:extLst>
              <a:ext uri="{FF2B5EF4-FFF2-40B4-BE49-F238E27FC236}">
                <a16:creationId xmlns:a16="http://schemas.microsoft.com/office/drawing/2014/main" id="{EA97298A-27C5-482E-BC5A-117528987EC6}"/>
              </a:ext>
            </a:extLst>
          </p:cNvPr>
          <p:cNvGraphicFramePr>
            <a:graphicFrameLocks noChangeAspect="1"/>
          </p:cNvGraphicFramePr>
          <p:nvPr>
            <p:extLst>
              <p:ext uri="{D42A27DB-BD31-4B8C-83A1-F6EECF244321}">
                <p14:modId xmlns:p14="http://schemas.microsoft.com/office/powerpoint/2010/main" val="1740623315"/>
              </p:ext>
            </p:extLst>
          </p:nvPr>
        </p:nvGraphicFramePr>
        <p:xfrm>
          <a:off x="295275" y="2252663"/>
          <a:ext cx="8435975" cy="3124200"/>
        </p:xfrm>
        <a:graphic>
          <a:graphicData uri="http://schemas.openxmlformats.org/presentationml/2006/ole">
            <mc:AlternateContent xmlns:mc="http://schemas.openxmlformats.org/markup-compatibility/2006">
              <mc:Choice xmlns:v="urn:schemas-microsoft-com:vml" Requires="v">
                <p:oleObj spid="_x0000_s12291" name="Worksheet" r:id="rId3" imgW="8435446" imgH="3124279" progId="Excel.Sheet.12">
                  <p:embed/>
                </p:oleObj>
              </mc:Choice>
              <mc:Fallback>
                <p:oleObj name="Worksheet" r:id="rId3" imgW="8435446" imgH="3124279" progId="Excel.Sheet.12">
                  <p:embed/>
                  <p:pic>
                    <p:nvPicPr>
                      <p:cNvPr id="0" name=""/>
                      <p:cNvPicPr/>
                      <p:nvPr/>
                    </p:nvPicPr>
                    <p:blipFill>
                      <a:blip r:embed="rId4"/>
                      <a:stretch>
                        <a:fillRect/>
                      </a:stretch>
                    </p:blipFill>
                    <p:spPr>
                      <a:xfrm>
                        <a:off x="295275" y="2252663"/>
                        <a:ext cx="8435975" cy="3124200"/>
                      </a:xfrm>
                      <a:prstGeom prst="rect">
                        <a:avLst/>
                      </a:prstGeom>
                    </p:spPr>
                  </p:pic>
                </p:oleObj>
              </mc:Fallback>
            </mc:AlternateContent>
          </a:graphicData>
        </a:graphic>
      </p:graphicFrame>
      <p:sp>
        <p:nvSpPr>
          <p:cNvPr id="3" name="Footer Placeholder 2"/>
          <p:cNvSpPr>
            <a:spLocks noGrp="1"/>
          </p:cNvSpPr>
          <p:nvPr>
            <p:ph type="ftr" sz="quarter" idx="11"/>
          </p:nvPr>
        </p:nvSpPr>
        <p:spPr>
          <a:xfrm>
            <a:off x="2557381" y="6290382"/>
            <a:ext cx="4029237" cy="353304"/>
          </a:xfrm>
        </p:spPr>
        <p:txBody>
          <a:bodyPr/>
          <a:lstStyle/>
          <a:p>
            <a:pPr>
              <a:defRPr/>
            </a:pPr>
            <a:r>
              <a:rPr lang="en-US" sz="1200" dirty="0"/>
              <a:t>Duplantier, Hrapmann, Hogan and Maher, CPAs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A6DB0D92-0A51-4521-A844-0C5D3F446EAE}"/>
              </a:ext>
            </a:extLst>
          </p:cNvPr>
          <p:cNvSpPr>
            <a:spLocks noGrp="1" noChangeArrowheads="1"/>
          </p:cNvSpPr>
          <p:nvPr>
            <p:ph type="title"/>
          </p:nvPr>
        </p:nvSpPr>
        <p:spPr/>
        <p:txBody>
          <a:bodyPr/>
          <a:lstStyle/>
          <a:p>
            <a:r>
              <a:rPr lang="en-US" altLang="en-US"/>
              <a:t>Management’s Responsibilities</a:t>
            </a:r>
          </a:p>
        </p:txBody>
      </p:sp>
      <p:sp>
        <p:nvSpPr>
          <p:cNvPr id="6147" name="Content Placeholder 2">
            <a:extLst>
              <a:ext uri="{FF2B5EF4-FFF2-40B4-BE49-F238E27FC236}">
                <a16:creationId xmlns:a16="http://schemas.microsoft.com/office/drawing/2014/main" id="{5AC79C12-D89C-4B8A-BCC2-AF60C88F894B}"/>
              </a:ext>
            </a:extLst>
          </p:cNvPr>
          <p:cNvSpPr>
            <a:spLocks noGrp="1" noChangeArrowheads="1"/>
          </p:cNvSpPr>
          <p:nvPr>
            <p:ph idx="1"/>
          </p:nvPr>
        </p:nvSpPr>
        <p:spPr>
          <a:xfrm>
            <a:off x="321470" y="2067332"/>
            <a:ext cx="8101012" cy="4247743"/>
          </a:xfrm>
        </p:spPr>
        <p:txBody>
          <a:bodyPr/>
          <a:lstStyle/>
          <a:p>
            <a:pPr algn="just"/>
            <a:r>
              <a:rPr lang="en-US" altLang="en-US" sz="2200" dirty="0"/>
              <a:t>Preparation and fair presentation of the financial statements in accordance with accounting principles generally accepted in the United States of America</a:t>
            </a:r>
          </a:p>
          <a:p>
            <a:pPr algn="just"/>
            <a:endParaRPr lang="en-US" altLang="en-US" sz="600" dirty="0"/>
          </a:p>
          <a:p>
            <a:pPr algn="just"/>
            <a:r>
              <a:rPr lang="en-US" altLang="en-US" sz="2200" dirty="0"/>
              <a:t>Design, implementation and maintenance of effective internal controls, adequate records and safeguarding of assets</a:t>
            </a:r>
          </a:p>
          <a:p>
            <a:pPr algn="just"/>
            <a:endParaRPr lang="en-US" altLang="en-US" sz="600" dirty="0"/>
          </a:p>
          <a:p>
            <a:pPr algn="just"/>
            <a:r>
              <a:rPr lang="en-US" altLang="en-US" sz="2200" dirty="0"/>
              <a:t>Appropriate selection and use of accounting policies</a:t>
            </a:r>
          </a:p>
          <a:p>
            <a:pPr algn="just"/>
            <a:endParaRPr lang="en-US" altLang="en-US" sz="600" dirty="0"/>
          </a:p>
          <a:p>
            <a:pPr algn="just"/>
            <a:r>
              <a:rPr lang="en-US" altLang="en-US" sz="2200" dirty="0"/>
              <a:t>Evaluation as to whether there are conditions or events, considered in the aggregate, that raise substantial doubt about the Corporation’s ability to continue as a going concern</a:t>
            </a:r>
          </a:p>
        </p:txBody>
      </p:sp>
      <p:sp>
        <p:nvSpPr>
          <p:cNvPr id="2" name="Footer Placeholder 1"/>
          <p:cNvSpPr>
            <a:spLocks noGrp="1"/>
          </p:cNvSpPr>
          <p:nvPr>
            <p:ph type="ftr" sz="quarter" idx="11"/>
          </p:nvPr>
        </p:nvSpPr>
        <p:spPr>
          <a:xfrm>
            <a:off x="2518299" y="6382512"/>
            <a:ext cx="4107402" cy="261174"/>
          </a:xfrm>
        </p:spPr>
        <p:txBody>
          <a:bodyPr/>
          <a:lstStyle/>
          <a:p>
            <a:pPr>
              <a:defRPr/>
            </a:pPr>
            <a:r>
              <a:rPr lang="en-US" sz="1200" dirty="0"/>
              <a:t>Duplantier, Hrapmann, Hogan and Maher, CPAs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noChangeArrowheads="1"/>
          </p:cNvSpPr>
          <p:nvPr>
            <p:ph type="title"/>
          </p:nvPr>
        </p:nvSpPr>
        <p:spPr>
          <a:xfrm>
            <a:off x="689770" y="176211"/>
            <a:ext cx="7793037" cy="1462088"/>
          </a:xfrm>
        </p:spPr>
        <p:txBody>
          <a:bodyPr/>
          <a:lstStyle/>
          <a:p>
            <a:pPr algn="ctr"/>
            <a:r>
              <a:rPr lang="en-US" altLang="en-US" dirty="0"/>
              <a:t>Auditor’s Responsibility</a:t>
            </a:r>
          </a:p>
        </p:txBody>
      </p:sp>
      <p:sp>
        <p:nvSpPr>
          <p:cNvPr id="14339" name="Content Placeholder 2"/>
          <p:cNvSpPr>
            <a:spLocks noGrp="1" noChangeArrowheads="1"/>
          </p:cNvSpPr>
          <p:nvPr>
            <p:ph idx="1"/>
          </p:nvPr>
        </p:nvSpPr>
        <p:spPr>
          <a:xfrm>
            <a:off x="385764" y="2078038"/>
            <a:ext cx="8401050" cy="3922712"/>
          </a:xfrm>
        </p:spPr>
        <p:txBody>
          <a:bodyPr/>
          <a:lstStyle/>
          <a:p>
            <a:pPr algn="just"/>
            <a:r>
              <a:rPr lang="en-US" altLang="en-US" sz="1400" dirty="0"/>
              <a:t>To provide reasonable, but not absolute assurance of detecting material misstatements in the financial statements (reasonable assurance is a high level of assurance but it is not absolute assurance and therefore will not guarantee and audit will always detect a material misstatement)</a:t>
            </a:r>
          </a:p>
          <a:p>
            <a:pPr algn="just"/>
            <a:r>
              <a:rPr lang="en-US" altLang="en-US" sz="1400" dirty="0"/>
              <a:t>To exercise professional judgment and maintain professional skepticism</a:t>
            </a:r>
          </a:p>
          <a:p>
            <a:pPr algn="just"/>
            <a:r>
              <a:rPr lang="en-US" altLang="en-US" sz="1400" dirty="0"/>
              <a:t>To identify and assess the risks of material misstatement of the financial statements, whether due to fraud or error</a:t>
            </a:r>
          </a:p>
          <a:p>
            <a:pPr algn="just"/>
            <a:r>
              <a:rPr lang="en-US" altLang="en-US" sz="1400" dirty="0"/>
              <a:t>To gain an understanding of the internal control policies and procedures to design an effective and efficient audit approach</a:t>
            </a:r>
          </a:p>
          <a:p>
            <a:pPr algn="just"/>
            <a:r>
              <a:rPr lang="en-US" altLang="en-US" sz="1400" dirty="0"/>
              <a:t>To evaluate the appropriateness of accounting policies used and the reasonableness of significant accounting estimates made by management</a:t>
            </a:r>
          </a:p>
          <a:p>
            <a:pPr algn="just"/>
            <a:r>
              <a:rPr lang="en-US" altLang="en-US" sz="1400" dirty="0"/>
              <a:t>To conclude whether, in our judgment, there are conditions or events that raise substantial doubt about the Corporation’s ability to continue as a going concern</a:t>
            </a:r>
          </a:p>
          <a:p>
            <a:pPr algn="just"/>
            <a:r>
              <a:rPr lang="en-US" altLang="en-US" sz="1400" dirty="0"/>
              <a:t>To evaluate the overall presentation of the financial statements</a:t>
            </a:r>
          </a:p>
          <a:p>
            <a:pPr algn="just"/>
            <a:r>
              <a:rPr lang="en-US" altLang="en-US" sz="1400" dirty="0"/>
              <a:t>To evaluate identified control deficiencies </a:t>
            </a:r>
          </a:p>
          <a:p>
            <a:pPr algn="just"/>
            <a:r>
              <a:rPr lang="en-US" altLang="en-US" sz="1400" dirty="0"/>
              <a:t>To determine whether those deficiencies, individually or in combination are significant deficiencies or material weaknesses</a:t>
            </a:r>
          </a:p>
        </p:txBody>
      </p:sp>
      <p:sp>
        <p:nvSpPr>
          <p:cNvPr id="2" name="Footer Placeholder 1"/>
          <p:cNvSpPr>
            <a:spLocks noGrp="1"/>
          </p:cNvSpPr>
          <p:nvPr>
            <p:ph type="ftr" sz="quarter" idx="11"/>
          </p:nvPr>
        </p:nvSpPr>
        <p:spPr>
          <a:xfrm>
            <a:off x="2507583" y="6224589"/>
            <a:ext cx="4128834" cy="457200"/>
          </a:xfrm>
        </p:spPr>
        <p:txBody>
          <a:bodyPr/>
          <a:lstStyle/>
          <a:p>
            <a:pPr>
              <a:defRPr/>
            </a:pPr>
            <a:r>
              <a:rPr lang="en-US" sz="1200" dirty="0"/>
              <a:t>Duplantier, Hrapmann, Hogan and Maher, CPAs</a:t>
            </a:r>
          </a:p>
        </p:txBody>
      </p:sp>
    </p:spTree>
    <p:extLst>
      <p:ext uri="{BB962C8B-B14F-4D97-AF65-F5344CB8AC3E}">
        <p14:creationId xmlns:p14="http://schemas.microsoft.com/office/powerpoint/2010/main" val="3390216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3084FF0B-94FC-400E-8A77-E5BD8A5AF9F4}"/>
              </a:ext>
            </a:extLst>
          </p:cNvPr>
          <p:cNvSpPr>
            <a:spLocks noGrp="1" noChangeArrowheads="1"/>
          </p:cNvSpPr>
          <p:nvPr>
            <p:ph type="title"/>
          </p:nvPr>
        </p:nvSpPr>
        <p:spPr>
          <a:xfrm>
            <a:off x="230819" y="214314"/>
            <a:ext cx="8575830" cy="1462087"/>
          </a:xfrm>
        </p:spPr>
        <p:txBody>
          <a:bodyPr/>
          <a:lstStyle/>
          <a:p>
            <a:pPr algn="ctr" eaLnBrk="1" hangingPunct="1"/>
            <a:r>
              <a:rPr lang="en-US" altLang="en-US" sz="4000" dirty="0"/>
              <a:t>Planned Scope and Timing</a:t>
            </a:r>
            <a:br>
              <a:rPr lang="en-US" altLang="en-US" sz="4000" dirty="0"/>
            </a:br>
            <a:r>
              <a:rPr lang="en-US" altLang="en-US" sz="4000" dirty="0"/>
              <a:t> of the Audit</a:t>
            </a:r>
          </a:p>
        </p:txBody>
      </p:sp>
      <p:sp>
        <p:nvSpPr>
          <p:cNvPr id="10243" name="Rectangle 3">
            <a:extLst>
              <a:ext uri="{FF2B5EF4-FFF2-40B4-BE49-F238E27FC236}">
                <a16:creationId xmlns:a16="http://schemas.microsoft.com/office/drawing/2014/main" id="{06704B87-4F28-44F1-A1D6-428D0D2C6190}"/>
              </a:ext>
            </a:extLst>
          </p:cNvPr>
          <p:cNvSpPr>
            <a:spLocks noGrp="1" noChangeArrowheads="1"/>
          </p:cNvSpPr>
          <p:nvPr>
            <p:ph type="body" idx="1"/>
          </p:nvPr>
        </p:nvSpPr>
        <p:spPr>
          <a:xfrm>
            <a:off x="728663" y="2159001"/>
            <a:ext cx="7550943" cy="3425825"/>
          </a:xfrm>
        </p:spPr>
        <p:txBody>
          <a:bodyPr/>
          <a:lstStyle/>
          <a:p>
            <a:pPr marL="0" indent="0" algn="just" eaLnBrk="1" hangingPunct="1">
              <a:buNone/>
            </a:pPr>
            <a:r>
              <a:rPr lang="en-US" altLang="en-US" dirty="0"/>
              <a:t>We performed the audits according to the planned scope and timing as noted in our audit contract dated April 10, 2023.</a:t>
            </a:r>
          </a:p>
        </p:txBody>
      </p:sp>
      <p:sp>
        <p:nvSpPr>
          <p:cNvPr id="2" name="Footer Placeholder 1"/>
          <p:cNvSpPr>
            <a:spLocks noGrp="1"/>
          </p:cNvSpPr>
          <p:nvPr>
            <p:ph type="ftr" sz="quarter" idx="11"/>
          </p:nvPr>
        </p:nvSpPr>
        <p:spPr>
          <a:xfrm>
            <a:off x="2571565" y="6189675"/>
            <a:ext cx="4000870" cy="457200"/>
          </a:xfrm>
        </p:spPr>
        <p:txBody>
          <a:bodyPr/>
          <a:lstStyle/>
          <a:p>
            <a:pPr>
              <a:defRPr/>
            </a:pPr>
            <a:r>
              <a:rPr lang="en-US" sz="1200" dirty="0"/>
              <a:t>Duplantier, Hrapmann, Hogan and Maher, CPAs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5601837-C1D5-42D2-BEFB-EDF55603C8D1}"/>
              </a:ext>
            </a:extLst>
          </p:cNvPr>
          <p:cNvSpPr>
            <a:spLocks noGrp="1" noChangeArrowheads="1"/>
          </p:cNvSpPr>
          <p:nvPr>
            <p:ph type="title"/>
          </p:nvPr>
        </p:nvSpPr>
        <p:spPr>
          <a:xfrm>
            <a:off x="550416" y="214314"/>
            <a:ext cx="8397130" cy="1462087"/>
          </a:xfrm>
        </p:spPr>
        <p:txBody>
          <a:bodyPr/>
          <a:lstStyle/>
          <a:p>
            <a:pPr algn="ctr" eaLnBrk="1" hangingPunct="1"/>
            <a:r>
              <a:rPr lang="en-US" altLang="en-US" sz="3800" dirty="0"/>
              <a:t>Significant Accounting Policies and Procedures (Disclosed in Note 1)</a:t>
            </a:r>
          </a:p>
        </p:txBody>
      </p:sp>
      <p:sp>
        <p:nvSpPr>
          <p:cNvPr id="11267" name="Rectangle 3">
            <a:extLst>
              <a:ext uri="{FF2B5EF4-FFF2-40B4-BE49-F238E27FC236}">
                <a16:creationId xmlns:a16="http://schemas.microsoft.com/office/drawing/2014/main" id="{08556405-2676-4374-BA7E-78EF1C4944CD}"/>
              </a:ext>
            </a:extLst>
          </p:cNvPr>
          <p:cNvSpPr>
            <a:spLocks noGrp="1" noChangeArrowheads="1"/>
          </p:cNvSpPr>
          <p:nvPr>
            <p:ph type="body" idx="1"/>
          </p:nvPr>
        </p:nvSpPr>
        <p:spPr>
          <a:xfrm>
            <a:off x="242887" y="2119313"/>
            <a:ext cx="8704659" cy="4031456"/>
          </a:xfrm>
        </p:spPr>
        <p:txBody>
          <a:bodyPr/>
          <a:lstStyle/>
          <a:p>
            <a:pPr algn="just" eaLnBrk="1" hangingPunct="1">
              <a:spcAft>
                <a:spcPts val="300"/>
              </a:spcAft>
              <a:tabLst>
                <a:tab pos="1709738" algn="l"/>
              </a:tabLst>
            </a:pPr>
            <a:r>
              <a:rPr lang="en-US" altLang="en-US" sz="1800" dirty="0">
                <a:solidFill>
                  <a:schemeClr val="bg2"/>
                </a:solidFill>
              </a:rPr>
              <a:t>GASB 34 – “Basic Financial Statements and Management's Discussion 			and Analysis for State and Local Governments”</a:t>
            </a:r>
          </a:p>
          <a:p>
            <a:pPr algn="just" eaLnBrk="1" hangingPunct="1">
              <a:spcAft>
                <a:spcPts val="300"/>
              </a:spcAft>
            </a:pPr>
            <a:r>
              <a:rPr lang="en-US" altLang="en-US" sz="1800" dirty="0">
                <a:solidFill>
                  <a:schemeClr val="bg2"/>
                </a:solidFill>
              </a:rPr>
              <a:t>GASB 40 – “Deposit and Investment Risk Disclosures”</a:t>
            </a:r>
          </a:p>
          <a:p>
            <a:pPr algn="just" eaLnBrk="1" hangingPunct="1">
              <a:spcAft>
                <a:spcPts val="300"/>
              </a:spcAft>
            </a:pPr>
            <a:r>
              <a:rPr lang="en-US" altLang="en-US" sz="1800" dirty="0">
                <a:solidFill>
                  <a:schemeClr val="bg2"/>
                </a:solidFill>
              </a:rPr>
              <a:t>GASB 65 – “Items Previously Reported as Assets and Liabilities”</a:t>
            </a:r>
          </a:p>
          <a:p>
            <a:pPr algn="just" eaLnBrk="1" hangingPunct="1">
              <a:spcAft>
                <a:spcPts val="300"/>
              </a:spcAft>
              <a:tabLst>
                <a:tab pos="1709738" algn="l"/>
              </a:tabLst>
            </a:pPr>
            <a:r>
              <a:rPr lang="en-US" altLang="en-US" sz="1800" dirty="0">
                <a:solidFill>
                  <a:schemeClr val="bg2"/>
                </a:solidFill>
              </a:rPr>
              <a:t>GASB 68 – “Accounting and Financial Reporting for Pension Plans – an 		amendment of GASB Statement 27”</a:t>
            </a:r>
          </a:p>
          <a:p>
            <a:pPr algn="just" eaLnBrk="1" hangingPunct="1">
              <a:spcAft>
                <a:spcPts val="300"/>
              </a:spcAft>
              <a:tabLst>
                <a:tab pos="1709738" algn="l"/>
              </a:tabLst>
            </a:pPr>
            <a:r>
              <a:rPr lang="en-US" altLang="en-US" sz="1800" dirty="0">
                <a:solidFill>
                  <a:schemeClr val="bg2"/>
                </a:solidFill>
              </a:rPr>
              <a:t>GASB 71 – “Pension Transition for Contributions Subsequent to the 			Measurement Date – an amendment of GASB </a:t>
            </a:r>
            <a:r>
              <a:rPr lang="en-US" altLang="en-US" sz="1800" dirty="0" err="1">
                <a:solidFill>
                  <a:schemeClr val="bg2"/>
                </a:solidFill>
              </a:rPr>
              <a:t>Stmt</a:t>
            </a:r>
            <a:r>
              <a:rPr lang="en-US" altLang="en-US" sz="1800" dirty="0">
                <a:solidFill>
                  <a:schemeClr val="bg2"/>
                </a:solidFill>
              </a:rPr>
              <a:t> No. 68”</a:t>
            </a:r>
          </a:p>
          <a:p>
            <a:pPr algn="just" eaLnBrk="1" hangingPunct="1">
              <a:spcAft>
                <a:spcPts val="300"/>
              </a:spcAft>
            </a:pPr>
            <a:r>
              <a:rPr lang="en-US" altLang="en-US" sz="1800" dirty="0">
                <a:solidFill>
                  <a:schemeClr val="bg2"/>
                </a:solidFill>
              </a:rPr>
              <a:t>GASB 72 – “Fair Value Measurement and Application”</a:t>
            </a:r>
          </a:p>
          <a:p>
            <a:pPr algn="just" eaLnBrk="1" hangingPunct="1">
              <a:spcAft>
                <a:spcPts val="300"/>
              </a:spcAft>
              <a:tabLst>
                <a:tab pos="1709738" algn="l"/>
              </a:tabLst>
            </a:pPr>
            <a:r>
              <a:rPr lang="en-US" altLang="en-US" sz="1800" dirty="0">
                <a:solidFill>
                  <a:schemeClr val="bg2"/>
                </a:solidFill>
              </a:rPr>
              <a:t>GASB 75 – “Accounting and Financial Reporting for Post Employment 			Benefits Other than Pensions”</a:t>
            </a:r>
          </a:p>
          <a:p>
            <a:pPr algn="just" eaLnBrk="1" hangingPunct="1">
              <a:spcAft>
                <a:spcPts val="300"/>
              </a:spcAft>
              <a:tabLst>
                <a:tab pos="1709738" algn="l"/>
              </a:tabLst>
            </a:pPr>
            <a:r>
              <a:rPr lang="en-US" altLang="en-US" sz="1800" dirty="0">
                <a:solidFill>
                  <a:schemeClr val="bg2"/>
                </a:solidFill>
              </a:rPr>
              <a:t>GASB 91 -  “Conduit Debt Obligations”</a:t>
            </a:r>
          </a:p>
          <a:p>
            <a:pPr eaLnBrk="1" hangingPunct="1"/>
            <a:endParaRPr lang="en-US" altLang="en-US" sz="2800" dirty="0"/>
          </a:p>
          <a:p>
            <a:pPr eaLnBrk="1" hangingPunct="1"/>
            <a:endParaRPr lang="en-US" altLang="en-US" sz="2800" dirty="0"/>
          </a:p>
        </p:txBody>
      </p:sp>
      <p:sp>
        <p:nvSpPr>
          <p:cNvPr id="2" name="Footer Placeholder 1"/>
          <p:cNvSpPr>
            <a:spLocks noGrp="1"/>
          </p:cNvSpPr>
          <p:nvPr>
            <p:ph type="ftr" sz="quarter" idx="11"/>
          </p:nvPr>
        </p:nvSpPr>
        <p:spPr>
          <a:xfrm>
            <a:off x="2602496" y="6285391"/>
            <a:ext cx="3939008" cy="317096"/>
          </a:xfrm>
        </p:spPr>
        <p:txBody>
          <a:bodyPr/>
          <a:lstStyle/>
          <a:p>
            <a:pPr>
              <a:defRPr/>
            </a:pPr>
            <a:r>
              <a:rPr lang="en-US" sz="1200" dirty="0"/>
              <a:t>Duplantier, Hrapmann, Hogan and Maher, CPAs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Significant Accounting Policies and Procedures (Continued)</a:t>
            </a:r>
          </a:p>
        </p:txBody>
      </p:sp>
      <p:sp>
        <p:nvSpPr>
          <p:cNvPr id="3" name="Content Placeholder 2"/>
          <p:cNvSpPr>
            <a:spLocks noGrp="1"/>
          </p:cNvSpPr>
          <p:nvPr>
            <p:ph idx="1"/>
          </p:nvPr>
        </p:nvSpPr>
        <p:spPr>
          <a:xfrm>
            <a:off x="642026" y="2017713"/>
            <a:ext cx="8312665" cy="4114800"/>
          </a:xfrm>
        </p:spPr>
        <p:txBody>
          <a:bodyPr/>
          <a:lstStyle/>
          <a:p>
            <a:pPr marL="0" indent="0">
              <a:buNone/>
            </a:pPr>
            <a:r>
              <a:rPr lang="en-US" sz="3000" dirty="0"/>
              <a:t>Implementation of GASB 91 – </a:t>
            </a:r>
            <a:r>
              <a:rPr lang="en-US" sz="3000" i="1" dirty="0"/>
              <a:t>Conduit Debt Obligations:</a:t>
            </a:r>
          </a:p>
          <a:p>
            <a:pPr marL="574675" indent="-234950"/>
            <a:r>
              <a:rPr lang="en-US" sz="3000" dirty="0"/>
              <a:t>Single method of reporting conduit debt obligations</a:t>
            </a:r>
          </a:p>
          <a:p>
            <a:pPr marL="631825" indent="-292100"/>
            <a:r>
              <a:rPr lang="en-US" sz="3000" dirty="0"/>
              <a:t>Clarifies existing definition of a conduit debt obligation</a:t>
            </a:r>
          </a:p>
          <a:p>
            <a:pPr marL="574675" indent="-234950"/>
            <a:r>
              <a:rPr lang="en-US" sz="3000" dirty="0"/>
              <a:t>Establishes that a conduit debt obligation is </a:t>
            </a:r>
            <a:r>
              <a:rPr lang="en-US" sz="3000" b="1" u="sng" dirty="0"/>
              <a:t>not</a:t>
            </a:r>
            <a:r>
              <a:rPr lang="en-US" sz="3000" dirty="0"/>
              <a:t> a liability of the issuer (Corporation)</a:t>
            </a:r>
          </a:p>
        </p:txBody>
      </p:sp>
      <p:sp>
        <p:nvSpPr>
          <p:cNvPr id="4" name="Footer Placeholder 3"/>
          <p:cNvSpPr>
            <a:spLocks noGrp="1"/>
          </p:cNvSpPr>
          <p:nvPr>
            <p:ph type="ftr" sz="quarter" idx="11"/>
          </p:nvPr>
        </p:nvSpPr>
        <p:spPr>
          <a:xfrm>
            <a:off x="2587752" y="6132513"/>
            <a:ext cx="4148328" cy="457200"/>
          </a:xfrm>
        </p:spPr>
        <p:txBody>
          <a:bodyPr/>
          <a:lstStyle/>
          <a:p>
            <a:pPr>
              <a:defRPr/>
            </a:pPr>
            <a:r>
              <a:rPr lang="en-US" dirty="0"/>
              <a:t>Duplantier, </a:t>
            </a:r>
            <a:r>
              <a:rPr lang="en-US" dirty="0" err="1"/>
              <a:t>Hrapmann</a:t>
            </a:r>
            <a:r>
              <a:rPr lang="en-US" dirty="0"/>
              <a:t>, Hogan and Maher, CPAs</a:t>
            </a:r>
          </a:p>
        </p:txBody>
      </p:sp>
    </p:spTree>
    <p:extLst>
      <p:ext uri="{BB962C8B-B14F-4D97-AF65-F5344CB8AC3E}">
        <p14:creationId xmlns:p14="http://schemas.microsoft.com/office/powerpoint/2010/main" val="41017569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12495" y="157162"/>
            <a:ext cx="3740705" cy="1462087"/>
          </a:xfrm>
        </p:spPr>
        <p:txBody>
          <a:bodyPr/>
          <a:lstStyle/>
          <a:p>
            <a:r>
              <a:rPr lang="en-US" dirty="0"/>
              <a:t>Conduit Debt</a:t>
            </a:r>
          </a:p>
        </p:txBody>
      </p:sp>
      <p:sp>
        <p:nvSpPr>
          <p:cNvPr id="3" name="Content Placeholder 2"/>
          <p:cNvSpPr>
            <a:spLocks noGrp="1"/>
          </p:cNvSpPr>
          <p:nvPr>
            <p:ph idx="1"/>
          </p:nvPr>
        </p:nvSpPr>
        <p:spPr>
          <a:xfrm>
            <a:off x="192024" y="2017713"/>
            <a:ext cx="8762667" cy="4114800"/>
          </a:xfrm>
        </p:spPr>
        <p:txBody>
          <a:bodyPr/>
          <a:lstStyle/>
          <a:p>
            <a:r>
              <a:rPr lang="en-US" sz="2100" dirty="0"/>
              <a:t>Corporation issues mortgage revenue bonds to assist in financing housing needs</a:t>
            </a:r>
          </a:p>
          <a:p>
            <a:r>
              <a:rPr lang="en-US" sz="2100" dirty="0"/>
              <a:t>Bonds are limited obligations, payable only from the income, revenues, and receipts derived from the mortgage loans and other investments held under and pursuant to the trust indentures and therefore pledged</a:t>
            </a:r>
          </a:p>
          <a:p>
            <a:r>
              <a:rPr lang="en-US" sz="2100" dirty="0"/>
              <a:t>Bonds </a:t>
            </a:r>
            <a:r>
              <a:rPr lang="en-US" sz="2100" b="1" u="sng" dirty="0"/>
              <a:t>do not </a:t>
            </a:r>
            <a:r>
              <a:rPr lang="en-US" sz="2100" dirty="0"/>
              <a:t>constitute an obligation of the state of Louisiana; thus are considered conduit debt</a:t>
            </a:r>
          </a:p>
          <a:p>
            <a:r>
              <a:rPr lang="en-US" sz="2100" dirty="0"/>
              <a:t>Bonds are not recorded in the financial statements of the Corporation</a:t>
            </a:r>
          </a:p>
          <a:p>
            <a:r>
              <a:rPr lang="en-US" sz="2100" dirty="0"/>
              <a:t>As of June 30, 2023 there were approximately $967 million of conduit debt obligations in 85 programs (single family and multi-family)</a:t>
            </a:r>
          </a:p>
        </p:txBody>
      </p:sp>
      <p:sp>
        <p:nvSpPr>
          <p:cNvPr id="4" name="Footer Placeholder 3"/>
          <p:cNvSpPr>
            <a:spLocks noGrp="1"/>
          </p:cNvSpPr>
          <p:nvPr>
            <p:ph type="ftr" sz="quarter" idx="11"/>
          </p:nvPr>
        </p:nvSpPr>
        <p:spPr/>
        <p:txBody>
          <a:bodyPr/>
          <a:lstStyle/>
          <a:p>
            <a:pPr>
              <a:defRPr/>
            </a:pPr>
            <a:r>
              <a:rPr lang="en-US"/>
              <a:t>Duplantier, Hrapmann, Hogan and Maher, CPAs</a:t>
            </a:r>
          </a:p>
        </p:txBody>
      </p:sp>
    </p:spTree>
    <p:extLst>
      <p:ext uri="{BB962C8B-B14F-4D97-AF65-F5344CB8AC3E}">
        <p14:creationId xmlns:p14="http://schemas.microsoft.com/office/powerpoint/2010/main" val="2744975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F05B8798-FB6A-46C3-952B-ECFEF8FC1439}"/>
              </a:ext>
            </a:extLst>
          </p:cNvPr>
          <p:cNvSpPr>
            <a:spLocks noGrp="1" noChangeArrowheads="1"/>
          </p:cNvSpPr>
          <p:nvPr>
            <p:ph type="title"/>
          </p:nvPr>
        </p:nvSpPr>
        <p:spPr>
          <a:xfrm>
            <a:off x="739775" y="561592"/>
            <a:ext cx="7793038" cy="1462087"/>
          </a:xfrm>
        </p:spPr>
        <p:txBody>
          <a:bodyPr/>
          <a:lstStyle/>
          <a:p>
            <a:pPr algn="ctr" eaLnBrk="1" hangingPunct="1"/>
            <a:r>
              <a:rPr lang="en-US" altLang="en-US" sz="3000" dirty="0"/>
              <a:t>Significant Accounting </a:t>
            </a:r>
            <a:br>
              <a:rPr lang="en-US" altLang="en-US" sz="3000" dirty="0"/>
            </a:br>
            <a:r>
              <a:rPr lang="en-US" altLang="en-US" sz="3000" dirty="0"/>
              <a:t>Estimates and Judgments</a:t>
            </a:r>
            <a:br>
              <a:rPr lang="en-US" altLang="en-US" sz="3000" dirty="0"/>
            </a:br>
            <a:endParaRPr lang="en-US" altLang="en-US" sz="3000" dirty="0"/>
          </a:p>
        </p:txBody>
      </p:sp>
      <p:sp>
        <p:nvSpPr>
          <p:cNvPr id="12291" name="Rectangle 3">
            <a:extLst>
              <a:ext uri="{FF2B5EF4-FFF2-40B4-BE49-F238E27FC236}">
                <a16:creationId xmlns:a16="http://schemas.microsoft.com/office/drawing/2014/main" id="{FF70B382-D2F9-431C-8946-5242FE08E7B3}"/>
              </a:ext>
            </a:extLst>
          </p:cNvPr>
          <p:cNvSpPr>
            <a:spLocks noGrp="1" noChangeArrowheads="1"/>
          </p:cNvSpPr>
          <p:nvPr>
            <p:ph type="body" idx="1"/>
          </p:nvPr>
        </p:nvSpPr>
        <p:spPr>
          <a:xfrm>
            <a:off x="739775" y="1938272"/>
            <a:ext cx="7872445" cy="4469672"/>
          </a:xfrm>
        </p:spPr>
        <p:txBody>
          <a:bodyPr/>
          <a:lstStyle/>
          <a:p>
            <a:pPr marL="0" indent="0" algn="just" eaLnBrk="1" hangingPunct="1">
              <a:buNone/>
              <a:defRPr/>
            </a:pPr>
            <a:r>
              <a:rPr lang="en-US" altLang="en-US" sz="2400" dirty="0"/>
              <a:t>We evaluated the key factors and assumptions used by management in making accounting estimates and judgments significant to the financial statements.</a:t>
            </a:r>
          </a:p>
          <a:p>
            <a:pPr marL="0" indent="0" eaLnBrk="1" hangingPunct="1">
              <a:buNone/>
              <a:defRPr/>
            </a:pPr>
            <a:endParaRPr lang="en-US" altLang="en-US" sz="600" dirty="0"/>
          </a:p>
          <a:p>
            <a:pPr eaLnBrk="1" hangingPunct="1">
              <a:defRPr/>
            </a:pPr>
            <a:r>
              <a:rPr lang="en-US" altLang="en-US" sz="2400" dirty="0"/>
              <a:t>Fair value of investments </a:t>
            </a:r>
          </a:p>
          <a:p>
            <a:pPr eaLnBrk="1" hangingPunct="1">
              <a:defRPr/>
            </a:pPr>
            <a:r>
              <a:rPr lang="en-US" altLang="en-US" sz="2400" dirty="0"/>
              <a:t>Loan receivables</a:t>
            </a:r>
          </a:p>
          <a:p>
            <a:pPr eaLnBrk="1" hangingPunct="1">
              <a:defRPr/>
            </a:pPr>
            <a:r>
              <a:rPr lang="en-US" altLang="en-US" sz="2400" dirty="0"/>
              <a:t>Reserve for loan losses</a:t>
            </a:r>
          </a:p>
          <a:p>
            <a:pPr eaLnBrk="1" hangingPunct="1">
              <a:defRPr/>
            </a:pPr>
            <a:r>
              <a:rPr lang="en-US" altLang="en-US" sz="2400" dirty="0"/>
              <a:t>Payables – deferred income</a:t>
            </a:r>
          </a:p>
          <a:p>
            <a:pPr eaLnBrk="1" hangingPunct="1">
              <a:defRPr/>
            </a:pPr>
            <a:r>
              <a:rPr lang="en-US" altLang="en-US" sz="2400" dirty="0"/>
              <a:t>Compensated absences liability</a:t>
            </a:r>
          </a:p>
          <a:p>
            <a:pPr eaLnBrk="1" hangingPunct="1">
              <a:defRPr/>
            </a:pPr>
            <a:r>
              <a:rPr lang="en-US" altLang="en-US" sz="2400" dirty="0"/>
              <a:t>Net pension liability</a:t>
            </a:r>
          </a:p>
          <a:p>
            <a:pPr eaLnBrk="1" hangingPunct="1">
              <a:defRPr/>
            </a:pPr>
            <a:r>
              <a:rPr lang="en-US" altLang="en-US" sz="2400" dirty="0"/>
              <a:t>Other post employment benefits payable</a:t>
            </a:r>
          </a:p>
          <a:p>
            <a:pPr eaLnBrk="1" hangingPunct="1">
              <a:buFont typeface="Wingdings" panose="05000000000000000000" pitchFamily="2" charset="2"/>
              <a:buNone/>
              <a:defRPr/>
            </a:pPr>
            <a:endParaRPr lang="en-US" altLang="en-US" dirty="0"/>
          </a:p>
        </p:txBody>
      </p:sp>
      <p:sp>
        <p:nvSpPr>
          <p:cNvPr id="2" name="Footer Placeholder 1"/>
          <p:cNvSpPr>
            <a:spLocks noGrp="1"/>
          </p:cNvSpPr>
          <p:nvPr>
            <p:ph type="ftr" sz="quarter" idx="11"/>
          </p:nvPr>
        </p:nvSpPr>
        <p:spPr>
          <a:xfrm>
            <a:off x="2610932" y="6412587"/>
            <a:ext cx="3922135" cy="257228"/>
          </a:xfrm>
        </p:spPr>
        <p:txBody>
          <a:bodyPr/>
          <a:lstStyle/>
          <a:p>
            <a:pPr>
              <a:defRPr/>
            </a:pPr>
            <a:r>
              <a:rPr lang="en-US" sz="1200" dirty="0"/>
              <a:t>Duplantier, Hrapmann, Hogan and Maher, CPAs</a:t>
            </a:r>
          </a:p>
        </p:txBody>
      </p:sp>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2050</TotalTime>
  <Words>1636</Words>
  <Application>Microsoft Office PowerPoint</Application>
  <PresentationFormat>On-screen Show (4:3)</PresentationFormat>
  <Paragraphs>169</Paragraphs>
  <Slides>29</Slides>
  <Notes>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6" baseType="lpstr">
      <vt:lpstr>Arial</vt:lpstr>
      <vt:lpstr>Calibri</vt:lpstr>
      <vt:lpstr>Tahoma</vt:lpstr>
      <vt:lpstr>Times New Roman</vt:lpstr>
      <vt:lpstr>Wingdings</vt:lpstr>
      <vt:lpstr>Blends</vt:lpstr>
      <vt:lpstr>Worksheet</vt:lpstr>
      <vt:lpstr>Louisiana Housing Corporation</vt:lpstr>
      <vt:lpstr>Summary of Audit Results </vt:lpstr>
      <vt:lpstr>Management’s Responsibilities</vt:lpstr>
      <vt:lpstr>Auditor’s Responsibility</vt:lpstr>
      <vt:lpstr>Planned Scope and Timing  of the Audit</vt:lpstr>
      <vt:lpstr>Significant Accounting Policies and Procedures (Disclosed in Note 1)</vt:lpstr>
      <vt:lpstr>Significant Accounting Policies and Procedures (Continued)</vt:lpstr>
      <vt:lpstr>Conduit Debt</vt:lpstr>
      <vt:lpstr>Significant Accounting  Estimates and Judgments </vt:lpstr>
      <vt:lpstr>Additional items to communicate with the Board of Directors</vt:lpstr>
      <vt:lpstr>Required Supplementary Information </vt:lpstr>
      <vt:lpstr>Other Supplementary Information </vt:lpstr>
      <vt:lpstr>Management Letter </vt:lpstr>
      <vt:lpstr>      Statement of Net Position June 30, 2023 and 2022</vt:lpstr>
      <vt:lpstr> Statement of Net Position - Continued June 30, 2023 and 2022</vt:lpstr>
      <vt:lpstr> Statement of Revenues, Expenses and  Changes in Net Position For The Years Ended June 30, 2023 and 2022</vt:lpstr>
      <vt:lpstr> Statement of Revenues, Expenses and  Changes in Net Position - Continued For The Years Ended June 30, 2023 and 2022</vt:lpstr>
      <vt:lpstr>LHA – Significant Deficiency</vt:lpstr>
      <vt:lpstr>Single Audit Results LHC General Fund and Louisiana Housing Authority  </vt:lpstr>
      <vt:lpstr>Single Audit  Responsibility</vt:lpstr>
      <vt:lpstr>Single Audit Schedule of Expenditures of Federal Awards </vt:lpstr>
      <vt:lpstr>Single Audit Programs Tested as Major Programs </vt:lpstr>
      <vt:lpstr>Rental Properties</vt:lpstr>
      <vt:lpstr>Summary of Audit Results </vt:lpstr>
      <vt:lpstr>Rental Properties Condensed Statements of Net Position June 30, 2023 </vt:lpstr>
      <vt:lpstr>Rental Properties  Condensed Statements of Revenues, Expenses  and Changes in Net Position For the year ended June 30, 2023 </vt:lpstr>
      <vt:lpstr>Rental Properties Condensed Statements of Cash Flows June 30, 2023 </vt:lpstr>
      <vt:lpstr>Rental Properties Distributions to Owners For the nine years ended June 30, 2023 (in thousands)</vt:lpstr>
      <vt:lpstr>Rental Properties Contributions From Owners For the nine years ended June 30, 2023 (in thousands)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Louisiana Housing Corporation</dc:title>
  <dc:creator>Michelle Cunningham</dc:creator>
  <cp:lastModifiedBy>Barry Brooks</cp:lastModifiedBy>
  <cp:revision>186</cp:revision>
  <cp:lastPrinted>2023-10-18T19:39:50Z</cp:lastPrinted>
  <dcterms:created xsi:type="dcterms:W3CDTF">2018-10-23T21:10:04Z</dcterms:created>
  <dcterms:modified xsi:type="dcterms:W3CDTF">2023-11-03T13:39:51Z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bName">
    <vt:lpwstr>Audit Committee Communications</vt:lpwstr>
  </property>
  <property fmtid="{D5CDD505-2E9C-101B-9397-08002B2CF9AE}" pid="3" name="tabIndex">
    <vt:lpwstr>1400</vt:lpwstr>
  </property>
  <property fmtid="{D5CDD505-2E9C-101B-9397-08002B2CF9AE}" pid="4" name="workpaperIndex">
    <vt:lpwstr>1400.02</vt:lpwstr>
  </property>
</Properties>
</file>